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7"/>
  </p:notesMasterIdLst>
  <p:handoutMasterIdLst>
    <p:handoutMasterId r:id="rId58"/>
  </p:handoutMasterIdLst>
  <p:sldIdLst>
    <p:sldId id="401" r:id="rId2"/>
    <p:sldId id="389" r:id="rId3"/>
    <p:sldId id="339" r:id="rId4"/>
    <p:sldId id="340" r:id="rId5"/>
    <p:sldId id="391" r:id="rId6"/>
    <p:sldId id="382" r:id="rId7"/>
    <p:sldId id="341" r:id="rId8"/>
    <p:sldId id="342" r:id="rId9"/>
    <p:sldId id="385" r:id="rId10"/>
    <p:sldId id="386" r:id="rId11"/>
    <p:sldId id="343" r:id="rId12"/>
    <p:sldId id="344" r:id="rId13"/>
    <p:sldId id="345" r:id="rId14"/>
    <p:sldId id="346" r:id="rId15"/>
    <p:sldId id="347" r:id="rId16"/>
    <p:sldId id="348" r:id="rId17"/>
    <p:sldId id="349" r:id="rId18"/>
    <p:sldId id="350" r:id="rId19"/>
    <p:sldId id="351" r:id="rId20"/>
    <p:sldId id="352" r:id="rId21"/>
    <p:sldId id="387" r:id="rId22"/>
    <p:sldId id="353" r:id="rId23"/>
    <p:sldId id="354" r:id="rId24"/>
    <p:sldId id="355" r:id="rId25"/>
    <p:sldId id="394" r:id="rId26"/>
    <p:sldId id="395" r:id="rId27"/>
    <p:sldId id="356" r:id="rId28"/>
    <p:sldId id="357" r:id="rId29"/>
    <p:sldId id="358" r:id="rId30"/>
    <p:sldId id="359" r:id="rId31"/>
    <p:sldId id="398" r:id="rId32"/>
    <p:sldId id="360" r:id="rId33"/>
    <p:sldId id="361" r:id="rId34"/>
    <p:sldId id="363" r:id="rId35"/>
    <p:sldId id="364" r:id="rId36"/>
    <p:sldId id="365" r:id="rId37"/>
    <p:sldId id="366" r:id="rId38"/>
    <p:sldId id="367" r:id="rId39"/>
    <p:sldId id="368" r:id="rId40"/>
    <p:sldId id="400" r:id="rId41"/>
    <p:sldId id="369" r:id="rId42"/>
    <p:sldId id="370" r:id="rId43"/>
    <p:sldId id="371" r:id="rId44"/>
    <p:sldId id="372" r:id="rId45"/>
    <p:sldId id="396" r:id="rId46"/>
    <p:sldId id="374" r:id="rId47"/>
    <p:sldId id="399" r:id="rId48"/>
    <p:sldId id="375" r:id="rId49"/>
    <p:sldId id="376" r:id="rId50"/>
    <p:sldId id="377" r:id="rId51"/>
    <p:sldId id="378" r:id="rId52"/>
    <p:sldId id="379" r:id="rId53"/>
    <p:sldId id="380" r:id="rId54"/>
    <p:sldId id="381" r:id="rId55"/>
    <p:sldId id="388" r:id="rId5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8000"/>
    <a:srgbClr val="D60093"/>
    <a:srgbClr val="0000FF"/>
    <a:srgbClr val="FF0066"/>
    <a:srgbClr val="33CC33"/>
    <a:srgbClr val="FF0000"/>
    <a:srgbClr val="CC0066"/>
    <a:srgbClr val="33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9" autoAdjust="0"/>
    <p:restoredTop sz="91829" autoAdjust="0"/>
  </p:normalViewPr>
  <p:slideViewPr>
    <p:cSldViewPr>
      <p:cViewPr varScale="1">
        <p:scale>
          <a:sx n="103" d="100"/>
          <a:sy n="103" d="100"/>
        </p:scale>
        <p:origin x="-1770" y="-84"/>
      </p:cViewPr>
      <p:guideLst>
        <p:guide orient="horz" pos="2160"/>
        <p:guide pos="2880"/>
      </p:guideLst>
    </p:cSldViewPr>
  </p:slideViewPr>
  <p:notesTextViewPr>
    <p:cViewPr>
      <p:scale>
        <a:sx n="100" d="100"/>
        <a:sy n="100" d="100"/>
      </p:scale>
      <p:origin x="0" y="0"/>
    </p:cViewPr>
  </p:notesTextViewPr>
  <p:sorterViewPr>
    <p:cViewPr>
      <p:scale>
        <a:sx n="51" d="100"/>
        <a:sy n="51" d="100"/>
      </p:scale>
      <p:origin x="0" y="0"/>
    </p:cViewPr>
  </p:sorterViewPr>
  <p:notesViewPr>
    <p:cSldViewPr>
      <p:cViewPr varScale="1">
        <p:scale>
          <a:sx n="53" d="100"/>
          <a:sy n="53" d="100"/>
        </p:scale>
        <p:origin x="-1836" y="-84"/>
      </p:cViewPr>
      <p:guideLst>
        <p:guide orient="horz" pos="3024"/>
        <p:guide pos="2305"/>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12/18/2019</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xmlns=""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12/18/2019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xmlns=""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BFC522A8-3B61-4F35-9883-D76A67E55D13}" type="datetime1">
              <a:rPr lang="en-US" smtClean="0"/>
              <a:pPr/>
              <a:t>12/18/2019</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0DAE0ECA-AC6D-4B57-A8CE-0D40A92A373D}" type="datetime1">
              <a:rPr lang="en-US" smtClean="0"/>
              <a:pPr/>
              <a:t>12/18/2019</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BDDF21BB-293F-405C-8578-683E54877F20}" type="datetime1">
              <a:rPr lang="en-US" smtClean="0"/>
              <a:pPr/>
              <a:t>12/18/2019</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6348752-9CC5-48A9-BEC9-1F3C1CF413E4}" type="datetime1">
              <a:rPr lang="en-US" smtClean="0"/>
              <a:pPr/>
              <a:t>12/18/2019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4B29D67-6E56-4CF6-8222-9DC2D0BC8CC0}" type="datetime1">
              <a:rPr lang="en-US" smtClean="0"/>
              <a:pPr/>
              <a:t>12/18/2019</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9BFBA5A-BB70-4790-9738-9C58ACFAB389}" type="datetime1">
              <a:rPr lang="en-US" smtClean="0"/>
              <a:pPr/>
              <a:t>12/18/2019</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F2447-3D18-42DF-AB4F-3B92F0EA35E8}" type="datetime1">
              <a:rPr lang="en-US" smtClean="0"/>
              <a:pPr/>
              <a:t>12/18/2019</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C5121C4-3FEF-4658-8EF0-2187CCB9761B}" type="datetime1">
              <a:rPr lang="en-US" smtClean="0"/>
              <a:pPr/>
              <a:t>12/18/2019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82D7FB6-AB3E-4073-8B70-8B08061EA4C6}" type="datetime1">
              <a:rPr lang="en-US" smtClean="0"/>
              <a:pPr/>
              <a:t>12/18/2019</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EF7A4D-2E34-40E4-899E-18D43609B456}" type="datetime1">
              <a:rPr lang="en-US" smtClean="0"/>
              <a:pPr/>
              <a:t>12/18/2019</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5B215C-E023-4D12-BA1D-E4C0530F7691}" type="datetime1">
              <a:rPr lang="en-US" smtClean="0"/>
              <a:pPr/>
              <a:t>12/18/2019</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AD5A4A11-037A-400A-9873-F88BE8032DFA}" type="datetime1">
              <a:rPr lang="en-US" smtClean="0"/>
              <a:pPr/>
              <a:t>12/18/2019</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D3CDE660-6CC4-40BF-8627-48442EE38211}" type="datetime1">
              <a:rPr lang="en-US" smtClean="0"/>
              <a:pPr/>
              <a:t>12/18/2019</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xmlns=""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C0CC2D87-19F2-4B49-95D3-FBDE96F43229}" type="datetime1">
              <a:rPr lang="en-US" smtClean="0"/>
              <a:pPr/>
              <a:t>12/18/2019</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352800"/>
          </a:xfrm>
        </p:spPr>
        <p:txBody>
          <a:bodyPr anchor="b">
            <a:normAutofit/>
          </a:bodyPr>
          <a:lstStyle/>
          <a:p>
            <a:r>
              <a:rPr lang="en-US" sz="6000" dirty="0" smtClean="0"/>
              <a:t>Clustering</a:t>
            </a:r>
            <a:endParaRPr lang="en-US" sz="60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xmlns="" val="26622848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Dimensional Data</a:t>
            </a:r>
            <a:endParaRPr lang="en-US" dirty="0"/>
          </a:p>
        </p:txBody>
      </p:sp>
      <p:sp>
        <p:nvSpPr>
          <p:cNvPr id="3" name="Content Placeholder 2"/>
          <p:cNvSpPr>
            <a:spLocks noGrp="1"/>
          </p:cNvSpPr>
          <p:nvPr>
            <p:ph idx="1"/>
          </p:nvPr>
        </p:nvSpPr>
        <p:spPr/>
        <p:txBody>
          <a:bodyPr/>
          <a:lstStyle/>
          <a:p>
            <a:r>
              <a:rPr lang="en-US" b="1" dirty="0" smtClean="0">
                <a:solidFill>
                  <a:srgbClr val="FF0066"/>
                </a:solidFill>
              </a:rPr>
              <a:t>Given a cloud of data points we want to understand its structure</a:t>
            </a:r>
            <a:endParaRPr lang="en-US" b="1" dirty="0">
              <a:solidFill>
                <a:srgbClr val="FF0066"/>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pic>
        <p:nvPicPr>
          <p:cNvPr id="28674" name="Picture 2" descr="http://www.cs.toronto.edu/~laurens/drtoronto/Dimensionality_Reduction_@_Toronto_files/shapeimage_2.pn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7047" r="9698"/>
          <a:stretch/>
        </p:blipFill>
        <p:spPr bwMode="auto">
          <a:xfrm>
            <a:off x="533400" y="2361269"/>
            <a:ext cx="8077200" cy="44967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127026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ABC4A1D-7D02-4084-97D7-BB005E217310}" type="slidenum">
              <a:rPr lang="en-US"/>
              <a:pPr/>
              <a:t>3</a:t>
            </a:fld>
            <a:endParaRPr lang="en-US"/>
          </a:p>
        </p:txBody>
      </p:sp>
      <p:sp>
        <p:nvSpPr>
          <p:cNvPr id="89090" name="Rectangle 2"/>
          <p:cNvSpPr>
            <a:spLocks noGrp="1" noChangeArrowheads="1"/>
          </p:cNvSpPr>
          <p:nvPr>
            <p:ph type="title"/>
          </p:nvPr>
        </p:nvSpPr>
        <p:spPr/>
        <p:txBody>
          <a:bodyPr/>
          <a:lstStyle/>
          <a:p>
            <a:r>
              <a:rPr lang="en-US" dirty="0"/>
              <a:t>The Problem of Clustering</a:t>
            </a:r>
          </a:p>
        </p:txBody>
      </p:sp>
      <p:sp>
        <p:nvSpPr>
          <p:cNvPr id="89091" name="Rectangle 3"/>
          <p:cNvSpPr>
            <a:spLocks noGrp="1" noChangeArrowheads="1"/>
          </p:cNvSpPr>
          <p:nvPr>
            <p:ph type="body" idx="1"/>
          </p:nvPr>
        </p:nvSpPr>
        <p:spPr>
          <a:xfrm>
            <a:off x="457200" y="1295400"/>
            <a:ext cx="8610600" cy="5257801"/>
          </a:xfrm>
        </p:spPr>
        <p:txBody>
          <a:bodyPr>
            <a:normAutofit/>
          </a:bodyPr>
          <a:lstStyle/>
          <a:p>
            <a:r>
              <a:rPr lang="en-US" dirty="0"/>
              <a:t>Given a </a:t>
            </a:r>
            <a:r>
              <a:rPr lang="en-US" b="1" dirty="0"/>
              <a:t>set of points</a:t>
            </a:r>
            <a:r>
              <a:rPr lang="en-US" dirty="0"/>
              <a:t>, with a notion of </a:t>
            </a:r>
            <a:r>
              <a:rPr lang="en-US" b="1" dirty="0"/>
              <a:t>distance</a:t>
            </a:r>
            <a:r>
              <a:rPr lang="en-US" dirty="0"/>
              <a:t> between </a:t>
            </a:r>
            <a:r>
              <a:rPr lang="en-US" dirty="0" smtClean="0"/>
              <a:t>points</a:t>
            </a:r>
            <a:r>
              <a:rPr lang="en-US" dirty="0"/>
              <a:t>, </a:t>
            </a:r>
            <a:r>
              <a:rPr lang="en-US" b="1" dirty="0"/>
              <a:t>group the points</a:t>
            </a:r>
            <a:r>
              <a:rPr lang="en-US" dirty="0"/>
              <a:t> into some number of </a:t>
            </a:r>
            <a:r>
              <a:rPr lang="en-US" b="1" i="1" dirty="0">
                <a:solidFill>
                  <a:srgbClr val="FF0066"/>
                </a:solidFill>
              </a:rPr>
              <a:t>clusters</a:t>
            </a:r>
            <a:r>
              <a:rPr lang="en-US" dirty="0"/>
              <a:t>, so </a:t>
            </a:r>
            <a:r>
              <a:rPr lang="en-US" dirty="0" smtClean="0"/>
              <a:t>that </a:t>
            </a:r>
          </a:p>
          <a:p>
            <a:pPr lvl="1"/>
            <a:r>
              <a:rPr lang="en-US" dirty="0" smtClean="0"/>
              <a:t>Members </a:t>
            </a:r>
            <a:r>
              <a:rPr lang="en-US" dirty="0"/>
              <a:t>of a cluster are </a:t>
            </a:r>
            <a:r>
              <a:rPr lang="en-US" dirty="0" smtClean="0"/>
              <a:t>close/similar </a:t>
            </a:r>
            <a:r>
              <a:rPr lang="en-US" dirty="0"/>
              <a:t>to each </a:t>
            </a:r>
            <a:r>
              <a:rPr lang="en-US" dirty="0" smtClean="0"/>
              <a:t>other</a:t>
            </a:r>
          </a:p>
          <a:p>
            <a:pPr lvl="1"/>
            <a:r>
              <a:rPr lang="en-US" dirty="0" smtClean="0"/>
              <a:t>Members of different clusters are dissimilar</a:t>
            </a:r>
          </a:p>
          <a:p>
            <a:r>
              <a:rPr lang="en-US" b="1" dirty="0" smtClean="0">
                <a:solidFill>
                  <a:srgbClr val="0000FF"/>
                </a:solidFill>
              </a:rPr>
              <a:t>Usually:</a:t>
            </a:r>
            <a:r>
              <a:rPr lang="en-US" b="1" dirty="0" smtClean="0">
                <a:solidFill>
                  <a:schemeClr val="accent3"/>
                </a:solidFill>
              </a:rPr>
              <a:t> </a:t>
            </a:r>
          </a:p>
          <a:p>
            <a:pPr lvl="1"/>
            <a:r>
              <a:rPr lang="en-US" dirty="0" smtClean="0"/>
              <a:t>Points are in a high-dimensional space</a:t>
            </a:r>
          </a:p>
          <a:p>
            <a:pPr lvl="1"/>
            <a:r>
              <a:rPr lang="en-US" dirty="0" smtClean="0"/>
              <a:t>Similarity is defined using a distance measure</a:t>
            </a:r>
          </a:p>
          <a:p>
            <a:pPr lvl="2"/>
            <a:r>
              <a:rPr lang="en-US" dirty="0" smtClean="0"/>
              <a:t>Euclidean, Cosine, </a:t>
            </a:r>
            <a:r>
              <a:rPr lang="en-US" dirty="0" err="1" smtClean="0"/>
              <a:t>Jaccard</a:t>
            </a:r>
            <a:r>
              <a:rPr lang="en-US" dirty="0" smtClean="0"/>
              <a:t>, edit distance, …</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1882948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B9E9B369-B151-4430-9438-ABF4A0FC75CB}" type="slidenum">
              <a:rPr lang="en-US"/>
              <a:pPr/>
              <a:t>4</a:t>
            </a:fld>
            <a:endParaRPr lang="en-US"/>
          </a:p>
        </p:txBody>
      </p:sp>
      <p:sp>
        <p:nvSpPr>
          <p:cNvPr id="90114" name="Rectangle 2"/>
          <p:cNvSpPr>
            <a:spLocks noGrp="1" noChangeArrowheads="1"/>
          </p:cNvSpPr>
          <p:nvPr>
            <p:ph type="title"/>
          </p:nvPr>
        </p:nvSpPr>
        <p:spPr/>
        <p:txBody>
          <a:bodyPr/>
          <a:lstStyle/>
          <a:p>
            <a:r>
              <a:rPr lang="en-US" dirty="0" smtClean="0"/>
              <a:t>Example: Clusters &amp; Outliers</a:t>
            </a:r>
            <a:endParaRPr lang="en-US" dirty="0"/>
          </a:p>
        </p:txBody>
      </p:sp>
      <p:sp>
        <p:nvSpPr>
          <p:cNvPr id="90115" name="Oval 3"/>
          <p:cNvSpPr>
            <a:spLocks noChangeArrowheads="1"/>
          </p:cNvSpPr>
          <p:nvPr/>
        </p:nvSpPr>
        <p:spPr bwMode="auto">
          <a:xfrm>
            <a:off x="2743200" y="2286000"/>
            <a:ext cx="1828800" cy="2286000"/>
          </a:xfrm>
          <a:prstGeom prst="ellipse">
            <a:avLst/>
          </a:prstGeom>
          <a:noFill/>
          <a:ln w="9525">
            <a:no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90116" name="Oval 4"/>
          <p:cNvSpPr>
            <a:spLocks noChangeArrowheads="1"/>
          </p:cNvSpPr>
          <p:nvPr/>
        </p:nvSpPr>
        <p:spPr bwMode="auto">
          <a:xfrm>
            <a:off x="5486400" y="1524000"/>
            <a:ext cx="1752600" cy="2819400"/>
          </a:xfrm>
          <a:prstGeom prst="ellipse">
            <a:avLst/>
          </a:prstGeom>
          <a:noFill/>
          <a:ln w="9525">
            <a:noFill/>
            <a:round/>
            <a:headEnd/>
            <a:tailEnd/>
          </a:ln>
          <a:effectLst/>
        </p:spPr>
        <p:txBody>
          <a:bodyPr wrap="none" anchor="ctr"/>
          <a:lstStyle/>
          <a:p>
            <a:pPr algn="ctr"/>
            <a:r>
              <a:rPr lang="en-US">
                <a:latin typeface="Times New Roman" charset="0"/>
              </a:rPr>
              <a:t>x</a:t>
            </a:r>
          </a:p>
          <a:p>
            <a:pPr algn="ctr"/>
            <a:r>
              <a:rPr lang="en-US">
                <a:latin typeface="Times New Roman" charset="0"/>
              </a:rPr>
              <a:t>xx    x</a:t>
            </a:r>
          </a:p>
          <a:p>
            <a:pPr algn="ctr"/>
            <a:r>
              <a:rPr lang="en-US">
                <a:latin typeface="Times New Roman" charset="0"/>
              </a:rPr>
              <a:t>x  x        </a:t>
            </a:r>
          </a:p>
          <a:p>
            <a:pPr algn="ctr"/>
            <a:r>
              <a:rPr lang="en-US">
                <a:latin typeface="Times New Roman" charset="0"/>
              </a:rPr>
              <a:t>x    x  x   </a:t>
            </a:r>
          </a:p>
          <a:p>
            <a:pPr algn="ctr"/>
            <a:r>
              <a:rPr lang="en-US">
                <a:latin typeface="Times New Roman" charset="0"/>
              </a:rPr>
              <a:t>x</a:t>
            </a:r>
          </a:p>
          <a:p>
            <a:pPr algn="ctr"/>
            <a:r>
              <a:rPr lang="en-US">
                <a:latin typeface="Times New Roman" charset="0"/>
              </a:rPr>
              <a:t>x x   x</a:t>
            </a:r>
          </a:p>
          <a:p>
            <a:pPr algn="ctr"/>
            <a:r>
              <a:rPr lang="en-US">
                <a:latin typeface="Times New Roman" charset="0"/>
              </a:rPr>
              <a:t>x</a:t>
            </a:r>
          </a:p>
        </p:txBody>
      </p:sp>
      <p:sp>
        <p:nvSpPr>
          <p:cNvPr id="90117" name="Oval 5"/>
          <p:cNvSpPr>
            <a:spLocks noChangeArrowheads="1"/>
          </p:cNvSpPr>
          <p:nvPr/>
        </p:nvSpPr>
        <p:spPr bwMode="auto">
          <a:xfrm>
            <a:off x="4572000" y="4648200"/>
            <a:ext cx="1905000" cy="1600200"/>
          </a:xfrm>
          <a:prstGeom prst="ellipse">
            <a:avLst/>
          </a:prstGeom>
          <a:noFill/>
          <a:ln w="9525">
            <a:no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sp>
        <p:nvSpPr>
          <p:cNvPr id="90118" name="Text Box 6"/>
          <p:cNvSpPr txBox="1">
            <a:spLocks noChangeArrowheads="1"/>
          </p:cNvSpPr>
          <p:nvPr/>
        </p:nvSpPr>
        <p:spPr bwMode="auto">
          <a:xfrm>
            <a:off x="5013325" y="17176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90119" name="Text Box 7"/>
          <p:cNvSpPr txBox="1">
            <a:spLocks noChangeArrowheads="1"/>
          </p:cNvSpPr>
          <p:nvPr/>
        </p:nvSpPr>
        <p:spPr bwMode="auto">
          <a:xfrm>
            <a:off x="3641725" y="49180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4" name="Oval 3"/>
          <p:cNvSpPr>
            <a:spLocks noChangeArrowheads="1"/>
          </p:cNvSpPr>
          <p:nvPr/>
        </p:nvSpPr>
        <p:spPr bwMode="auto">
          <a:xfrm>
            <a:off x="2743200" y="2286000"/>
            <a:ext cx="1828800" cy="2286000"/>
          </a:xfrm>
          <a:prstGeom prst="ellipse">
            <a:avLst/>
          </a:prstGeom>
          <a:solidFill>
            <a:schemeClr val="accent1">
              <a:alpha val="50000"/>
            </a:schemeClr>
          </a:solidFill>
          <a:ln w="9525">
            <a:solidFill>
              <a:schemeClr val="tx1"/>
            </a:solid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15" name="Oval 4"/>
          <p:cNvSpPr>
            <a:spLocks noChangeArrowheads="1"/>
          </p:cNvSpPr>
          <p:nvPr/>
        </p:nvSpPr>
        <p:spPr bwMode="auto">
          <a:xfrm>
            <a:off x="5486400" y="1524000"/>
            <a:ext cx="1752600" cy="2819400"/>
          </a:xfrm>
          <a:prstGeom prst="ellipse">
            <a:avLst/>
          </a:prstGeom>
          <a:solidFill>
            <a:srgbClr val="808000">
              <a:alpha val="50000"/>
            </a:srgbClr>
          </a:solidFill>
          <a:ln w="9525">
            <a:solidFill>
              <a:schemeClr val="tx1"/>
            </a:solidFill>
            <a:round/>
            <a:headEnd/>
            <a:tailEnd/>
          </a:ln>
          <a:effectLst/>
        </p:spPr>
        <p:txBody>
          <a:bodyPr wrap="none" anchor="ctr"/>
          <a:lstStyle/>
          <a:p>
            <a:pPr algn="ctr"/>
            <a:r>
              <a:rPr lang="en-US" dirty="0">
                <a:latin typeface="Times New Roman" charset="0"/>
              </a:rPr>
              <a:t>x</a:t>
            </a:r>
          </a:p>
          <a:p>
            <a:pPr algn="ctr"/>
            <a:r>
              <a:rPr lang="en-US" dirty="0">
                <a:latin typeface="Times New Roman" charset="0"/>
              </a:rPr>
              <a:t>xx    x</a:t>
            </a:r>
          </a:p>
          <a:p>
            <a:pPr algn="ctr"/>
            <a:r>
              <a:rPr lang="en-US" dirty="0">
                <a:latin typeface="Times New Roman" charset="0"/>
              </a:rPr>
              <a:t>x  </a:t>
            </a:r>
            <a:r>
              <a:rPr lang="en-US" dirty="0" err="1">
                <a:latin typeface="Times New Roman" charset="0"/>
              </a:rPr>
              <a:t>x</a:t>
            </a:r>
            <a:r>
              <a:rPr lang="en-US" dirty="0">
                <a:latin typeface="Times New Roman" charset="0"/>
              </a:rPr>
              <a:t>        </a:t>
            </a:r>
          </a:p>
          <a:p>
            <a:pPr algn="ctr"/>
            <a:r>
              <a:rPr lang="en-US" dirty="0">
                <a:latin typeface="Times New Roman" charset="0"/>
              </a:rPr>
              <a:t>x    </a:t>
            </a:r>
            <a:r>
              <a:rPr lang="en-US" dirty="0" err="1">
                <a:latin typeface="Times New Roman" charset="0"/>
              </a:rPr>
              <a:t>x</a:t>
            </a:r>
            <a:r>
              <a:rPr lang="en-US" dirty="0">
                <a:latin typeface="Times New Roman" charset="0"/>
              </a:rPr>
              <a:t>  </a:t>
            </a:r>
            <a:r>
              <a:rPr lang="en-US" dirty="0" err="1">
                <a:latin typeface="Times New Roman" charset="0"/>
              </a:rPr>
              <a:t>x</a:t>
            </a:r>
            <a:r>
              <a:rPr lang="en-US" dirty="0">
                <a:latin typeface="Times New Roman" charset="0"/>
              </a:rPr>
              <a:t>   </a:t>
            </a:r>
          </a:p>
          <a:p>
            <a:pPr algn="ctr"/>
            <a:r>
              <a:rPr lang="en-US" dirty="0">
                <a:latin typeface="Times New Roman" charset="0"/>
              </a:rPr>
              <a:t>x</a:t>
            </a:r>
          </a:p>
          <a:p>
            <a:pPr algn="ctr"/>
            <a:r>
              <a:rPr lang="en-US" dirty="0">
                <a:latin typeface="Times New Roman" charset="0"/>
              </a:rPr>
              <a:t>x </a:t>
            </a:r>
            <a:r>
              <a:rPr lang="en-US" dirty="0" err="1">
                <a:latin typeface="Times New Roman" charset="0"/>
              </a:rPr>
              <a:t>x</a:t>
            </a:r>
            <a:r>
              <a:rPr lang="en-US" dirty="0">
                <a:latin typeface="Times New Roman" charset="0"/>
              </a:rPr>
              <a:t>   </a:t>
            </a:r>
            <a:r>
              <a:rPr lang="en-US" dirty="0" err="1">
                <a:latin typeface="Times New Roman" charset="0"/>
              </a:rPr>
              <a:t>x</a:t>
            </a:r>
            <a:endParaRPr lang="en-US" dirty="0">
              <a:latin typeface="Times New Roman" charset="0"/>
            </a:endParaRPr>
          </a:p>
          <a:p>
            <a:pPr algn="ctr"/>
            <a:r>
              <a:rPr lang="en-US" dirty="0">
                <a:latin typeface="Times New Roman" charset="0"/>
              </a:rPr>
              <a:t>x</a:t>
            </a:r>
          </a:p>
        </p:txBody>
      </p:sp>
      <p:sp>
        <p:nvSpPr>
          <p:cNvPr id="16" name="Oval 5"/>
          <p:cNvSpPr>
            <a:spLocks noChangeArrowheads="1"/>
          </p:cNvSpPr>
          <p:nvPr/>
        </p:nvSpPr>
        <p:spPr bwMode="auto">
          <a:xfrm>
            <a:off x="4572000" y="4648200"/>
            <a:ext cx="1905000" cy="1600200"/>
          </a:xfrm>
          <a:prstGeom prst="ellipse">
            <a:avLst/>
          </a:prstGeom>
          <a:solidFill>
            <a:srgbClr val="FFFF00">
              <a:alpha val="50000"/>
            </a:srgbClr>
          </a:solidFill>
          <a:ln w="9525">
            <a:solidFill>
              <a:schemeClr val="tx1"/>
            </a:solid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cxnSp>
        <p:nvCxnSpPr>
          <p:cNvPr id="3" name="Straight Arrow Connector 2"/>
          <p:cNvCxnSpPr/>
          <p:nvPr/>
        </p:nvCxnSpPr>
        <p:spPr>
          <a:xfrm flipV="1">
            <a:off x="2971800" y="5257800"/>
            <a:ext cx="669925" cy="685800"/>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2488461" y="5943600"/>
            <a:ext cx="864339"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Outlier</a:t>
            </a:r>
          </a:p>
        </p:txBody>
      </p:sp>
      <p:cxnSp>
        <p:nvCxnSpPr>
          <p:cNvPr id="17" name="Straight Arrow Connector 16"/>
          <p:cNvCxnSpPr/>
          <p:nvPr/>
        </p:nvCxnSpPr>
        <p:spPr>
          <a:xfrm flipH="1" flipV="1">
            <a:off x="6553200" y="5600700"/>
            <a:ext cx="825947" cy="342900"/>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7010400" y="5879068"/>
            <a:ext cx="915635"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Cluster</a:t>
            </a:r>
          </a:p>
        </p:txBody>
      </p:sp>
    </p:spTree>
    <p:extLst>
      <p:ext uri="{BB962C8B-B14F-4D97-AF65-F5344CB8AC3E}">
        <p14:creationId xmlns:p14="http://schemas.microsoft.com/office/powerpoint/2010/main" xmlns="" val="240811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 is a hard problem!</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a:t>
            </a:fld>
            <a:endParaRPr lang="en-US"/>
          </a:p>
        </p:txBody>
      </p:sp>
      <p:pic>
        <p:nvPicPr>
          <p:cNvPr id="8" name="Picture 2" descr="http://tagc.univ-mrs.fr/tagc/images/dputhier/tb2.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4570" r="3893"/>
          <a:stretch/>
        </p:blipFill>
        <p:spPr bwMode="auto">
          <a:xfrm rot="16200000">
            <a:off x="1779308" y="735293"/>
            <a:ext cx="5562599" cy="63780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93999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FD830CD-E0C7-4991-8DD6-1C56C1764778}" type="slidenum">
              <a:rPr lang="en-US"/>
              <a:pPr/>
              <a:t>6</a:t>
            </a:fld>
            <a:endParaRPr lang="en-US"/>
          </a:p>
        </p:txBody>
      </p:sp>
      <p:sp>
        <p:nvSpPr>
          <p:cNvPr id="91138" name="Rectangle 2"/>
          <p:cNvSpPr>
            <a:spLocks noGrp="1" noChangeArrowheads="1"/>
          </p:cNvSpPr>
          <p:nvPr>
            <p:ph type="title"/>
          </p:nvPr>
        </p:nvSpPr>
        <p:spPr/>
        <p:txBody>
          <a:bodyPr/>
          <a:lstStyle/>
          <a:p>
            <a:r>
              <a:rPr lang="en-US" dirty="0" smtClean="0"/>
              <a:t>Why is it hard?</a:t>
            </a:r>
            <a:endParaRPr lang="en-US" dirty="0"/>
          </a:p>
        </p:txBody>
      </p:sp>
      <p:sp>
        <p:nvSpPr>
          <p:cNvPr id="91139" name="Rectangle 3"/>
          <p:cNvSpPr>
            <a:spLocks noGrp="1" noChangeArrowheads="1"/>
          </p:cNvSpPr>
          <p:nvPr>
            <p:ph type="body" idx="1"/>
          </p:nvPr>
        </p:nvSpPr>
        <p:spPr/>
        <p:txBody>
          <a:bodyPr/>
          <a:lstStyle/>
          <a:p>
            <a:r>
              <a:rPr lang="en-US" dirty="0"/>
              <a:t>Clustering in two dimensions looks </a:t>
            </a:r>
            <a:r>
              <a:rPr lang="en-US" dirty="0" smtClean="0"/>
              <a:t>easy</a:t>
            </a:r>
            <a:endParaRPr lang="en-US" dirty="0"/>
          </a:p>
          <a:p>
            <a:r>
              <a:rPr lang="en-US" dirty="0"/>
              <a:t>Clustering small amounts of data looks </a:t>
            </a:r>
            <a:r>
              <a:rPr lang="en-US" dirty="0" smtClean="0"/>
              <a:t>easy</a:t>
            </a:r>
            <a:endParaRPr lang="en-US" dirty="0"/>
          </a:p>
          <a:p>
            <a:r>
              <a:rPr lang="en-US" dirty="0"/>
              <a:t>And in most cases, looks are </a:t>
            </a:r>
            <a:r>
              <a:rPr lang="en-US" dirty="0">
                <a:solidFill>
                  <a:srgbClr val="0000FF"/>
                </a:solidFill>
              </a:rPr>
              <a:t>not </a:t>
            </a:r>
            <a:r>
              <a:rPr lang="en-US" dirty="0" smtClean="0"/>
              <a:t>deceiving</a:t>
            </a:r>
          </a:p>
          <a:p>
            <a:endParaRPr lang="en-US" dirty="0"/>
          </a:p>
          <a:p>
            <a:r>
              <a:rPr lang="en-US" dirty="0"/>
              <a:t>Many applications involve not 2, but 10 or 10,000 </a:t>
            </a:r>
            <a:r>
              <a:rPr lang="en-US" dirty="0" smtClean="0"/>
              <a:t>dimensions</a:t>
            </a:r>
            <a:endParaRPr lang="en-US" dirty="0"/>
          </a:p>
          <a:p>
            <a:r>
              <a:rPr lang="en-US" b="1" dirty="0">
                <a:solidFill>
                  <a:srgbClr val="D60093"/>
                </a:solidFill>
              </a:rPr>
              <a:t>High-dimensional spaces look different: </a:t>
            </a:r>
            <a:r>
              <a:rPr lang="en-US" dirty="0" smtClean="0"/>
              <a:t>Almost </a:t>
            </a:r>
            <a:r>
              <a:rPr lang="en-US" dirty="0"/>
              <a:t>all pairs of points are at about the same distance</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139955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1139">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11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uiExpand="1"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a:bodyPr>
          <a:lstStyle/>
          <a:p>
            <a:r>
              <a:rPr lang="en-US" dirty="0" smtClean="0"/>
              <a:t>Clustering Problem: Galaxies</a:t>
            </a:r>
            <a:endParaRPr lang="en-US" dirty="0"/>
          </a:p>
        </p:txBody>
      </p:sp>
      <p:sp>
        <p:nvSpPr>
          <p:cNvPr id="95235" name="Rectangle 3"/>
          <p:cNvSpPr>
            <a:spLocks noGrp="1" noChangeArrowheads="1"/>
          </p:cNvSpPr>
          <p:nvPr>
            <p:ph idx="1"/>
          </p:nvPr>
        </p:nvSpPr>
        <p:spPr/>
        <p:txBody>
          <a:bodyPr/>
          <a:lstStyle/>
          <a:p>
            <a:r>
              <a:rPr lang="en-US" b="1" dirty="0" smtClean="0">
                <a:solidFill>
                  <a:srgbClr val="0000FF"/>
                </a:solidFill>
              </a:rPr>
              <a:t>A catalog of 2 billion “sky objects” represents objects by their radiation in 7 dimensions (frequency bands)</a:t>
            </a:r>
          </a:p>
          <a:p>
            <a:r>
              <a:rPr lang="en-US" b="1" dirty="0" smtClean="0">
                <a:solidFill>
                  <a:srgbClr val="008000"/>
                </a:solidFill>
              </a:rPr>
              <a:t>Problem:</a:t>
            </a:r>
            <a:r>
              <a:rPr lang="en-US" dirty="0" smtClean="0"/>
              <a:t> </a:t>
            </a:r>
            <a:r>
              <a:rPr lang="en-US" b="1" dirty="0" smtClean="0"/>
              <a:t>Cluster into similar objects, e.g., galaxies, nearby stars, quasars, etc.</a:t>
            </a:r>
          </a:p>
          <a:p>
            <a:r>
              <a:rPr lang="en-US" b="1" dirty="0" smtClean="0"/>
              <a:t>Sloan Digital Sky Survey</a:t>
            </a:r>
            <a:endParaRPr lang="en-US" b="1" dirty="0"/>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B7995ABE-FB41-4435-BED3-D272CF7466F0}" type="slidenum">
              <a:rPr lang="en-US" smtClean="0"/>
              <a:pPr/>
              <a:t>7</a:t>
            </a:fld>
            <a:endParaRPr lang="en-US"/>
          </a:p>
        </p:txBody>
      </p:sp>
      <p:pic>
        <p:nvPicPr>
          <p:cNvPr id="28674" name="Picture 2" descr="Supernovae found by SDSS-II"/>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24383"/>
          <a:stretch/>
        </p:blipFill>
        <p:spPr bwMode="auto">
          <a:xfrm>
            <a:off x="1306476" y="4343400"/>
            <a:ext cx="6865332" cy="2362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95841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normAutofit/>
          </a:bodyPr>
          <a:lstStyle/>
          <a:p>
            <a:r>
              <a:rPr lang="en-US" dirty="0"/>
              <a:t>Clustering Problem: </a:t>
            </a:r>
            <a:r>
              <a:rPr lang="en-US" dirty="0" smtClean="0"/>
              <a:t>Music CDs</a:t>
            </a:r>
            <a:endParaRPr lang="en-US" dirty="0"/>
          </a:p>
        </p:txBody>
      </p:sp>
      <p:sp>
        <p:nvSpPr>
          <p:cNvPr id="96259" name="Rectangle 3"/>
          <p:cNvSpPr>
            <a:spLocks noGrp="1" noChangeArrowheads="1"/>
          </p:cNvSpPr>
          <p:nvPr>
            <p:ph idx="1"/>
          </p:nvPr>
        </p:nvSpPr>
        <p:spPr>
          <a:xfrm>
            <a:off x="457200" y="1371600"/>
            <a:ext cx="8229600" cy="5334000"/>
          </a:xfrm>
        </p:spPr>
        <p:txBody>
          <a:bodyPr>
            <a:normAutofit/>
          </a:bodyPr>
          <a:lstStyle/>
          <a:p>
            <a:r>
              <a:rPr lang="en-US" b="1" dirty="0" smtClean="0">
                <a:solidFill>
                  <a:srgbClr val="D60093"/>
                </a:solidFill>
              </a:rPr>
              <a:t>Intuitively:</a:t>
            </a:r>
            <a:r>
              <a:rPr lang="en-US" dirty="0" smtClean="0"/>
              <a:t> </a:t>
            </a:r>
            <a:r>
              <a:rPr lang="en-US" b="1" dirty="0" smtClean="0"/>
              <a:t>Music divides </a:t>
            </a:r>
            <a:r>
              <a:rPr lang="en-US" b="1" dirty="0"/>
              <a:t>into categories, and customers prefer a few </a:t>
            </a:r>
            <a:r>
              <a:rPr lang="en-US" b="1" dirty="0" smtClean="0"/>
              <a:t>categories</a:t>
            </a:r>
            <a:endParaRPr lang="en-US" b="1" dirty="0"/>
          </a:p>
          <a:p>
            <a:pPr lvl="1"/>
            <a:r>
              <a:rPr lang="en-US" dirty="0"/>
              <a:t>But what are categories really</a:t>
            </a:r>
            <a:r>
              <a:rPr lang="en-US" dirty="0" smtClean="0"/>
              <a:t>?</a:t>
            </a:r>
          </a:p>
          <a:p>
            <a:pPr lvl="8"/>
            <a:endParaRPr lang="en-US" dirty="0"/>
          </a:p>
          <a:p>
            <a:r>
              <a:rPr lang="en-US" dirty="0"/>
              <a:t>Represent a </a:t>
            </a:r>
            <a:r>
              <a:rPr lang="en-US" dirty="0" smtClean="0"/>
              <a:t>CD </a:t>
            </a:r>
            <a:r>
              <a:rPr lang="en-US" dirty="0"/>
              <a:t>by </a:t>
            </a:r>
            <a:r>
              <a:rPr lang="en-US" dirty="0" smtClean="0"/>
              <a:t>a set of customers </a:t>
            </a:r>
            <a:r>
              <a:rPr lang="en-US" dirty="0"/>
              <a:t>who </a:t>
            </a:r>
            <a:r>
              <a:rPr lang="en-US" dirty="0" smtClean="0"/>
              <a:t>bought it:</a:t>
            </a:r>
          </a:p>
          <a:p>
            <a:pPr lvl="1"/>
            <a:endParaRPr lang="en-US" dirty="0"/>
          </a:p>
          <a:p>
            <a:pPr lvl="8"/>
            <a:endParaRPr lang="en-US" dirty="0" smtClean="0"/>
          </a:p>
          <a:p>
            <a:r>
              <a:rPr lang="en-US" dirty="0" smtClean="0"/>
              <a:t>Similar CDs </a:t>
            </a:r>
            <a:r>
              <a:rPr lang="en-US" dirty="0"/>
              <a:t>have similar sets of customers, and </a:t>
            </a:r>
            <a:r>
              <a:rPr lang="en-US" dirty="0" smtClean="0"/>
              <a:t>vice-versa</a:t>
            </a:r>
          </a:p>
          <a:p>
            <a:pPr marL="118872" indent="0">
              <a:buNone/>
            </a:pPr>
            <a:endParaRPr lang="en-US" dirty="0"/>
          </a:p>
          <a:p>
            <a:pPr lvl="3"/>
            <a:endParaRPr lang="en-US" dirty="0" smtClean="0"/>
          </a:p>
        </p:txBody>
      </p:sp>
      <p:sp>
        <p:nvSpPr>
          <p:cNvPr id="4" name="Slide Number Placeholder 5"/>
          <p:cNvSpPr>
            <a:spLocks noGrp="1"/>
          </p:cNvSpPr>
          <p:nvPr>
            <p:ph type="sldNum" sz="quarter" idx="12"/>
          </p:nvPr>
        </p:nvSpPr>
        <p:spPr/>
        <p:txBody>
          <a:bodyPr/>
          <a:lstStyle/>
          <a:p>
            <a:fld id="{3D2D84FD-5A0E-432F-AA18-8D5F5F726BC3}" type="slidenum">
              <a:rPr lang="en-US"/>
              <a:pPr/>
              <a:t>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4231215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Clustering Problem: Music CDs</a:t>
            </a:r>
          </a:p>
        </p:txBody>
      </p:sp>
      <p:sp>
        <p:nvSpPr>
          <p:cNvPr id="3" name="Content Placeholder 2"/>
          <p:cNvSpPr>
            <a:spLocks noGrp="1"/>
          </p:cNvSpPr>
          <p:nvPr>
            <p:ph idx="1"/>
          </p:nvPr>
        </p:nvSpPr>
        <p:spPr>
          <a:xfrm>
            <a:off x="457200" y="1295400"/>
            <a:ext cx="8534400" cy="5562600"/>
          </a:xfrm>
        </p:spPr>
        <p:txBody>
          <a:bodyPr>
            <a:normAutofit/>
          </a:bodyPr>
          <a:lstStyle/>
          <a:p>
            <a:pPr marL="118872" indent="0">
              <a:buNone/>
            </a:pPr>
            <a:r>
              <a:rPr lang="en-US" b="1" dirty="0">
                <a:solidFill>
                  <a:srgbClr val="0000FF"/>
                </a:solidFill>
              </a:rPr>
              <a:t>Space of all CDs:</a:t>
            </a:r>
          </a:p>
          <a:p>
            <a:r>
              <a:rPr lang="en-US" dirty="0"/>
              <a:t>Think of a space with one </a:t>
            </a:r>
            <a:r>
              <a:rPr lang="en-US" dirty="0" smtClean="0"/>
              <a:t>dim. for </a:t>
            </a:r>
            <a:r>
              <a:rPr lang="en-US" dirty="0"/>
              <a:t>each customer</a:t>
            </a:r>
          </a:p>
          <a:p>
            <a:pPr lvl="1"/>
            <a:r>
              <a:rPr lang="en-US" dirty="0"/>
              <a:t>Values in a dimension may be 0 or 1 only</a:t>
            </a:r>
          </a:p>
          <a:p>
            <a:pPr lvl="1"/>
            <a:r>
              <a:rPr lang="en-US" dirty="0"/>
              <a:t>A </a:t>
            </a:r>
            <a:r>
              <a:rPr lang="en-US" dirty="0" smtClean="0"/>
              <a:t>CD </a:t>
            </a:r>
            <a:r>
              <a:rPr lang="en-US" dirty="0"/>
              <a:t>is a point in this </a:t>
            </a:r>
            <a:r>
              <a:rPr lang="en-US" dirty="0" smtClean="0"/>
              <a:t>space </a:t>
            </a:r>
            <a:r>
              <a:rPr lang="en-US" dirty="0"/>
              <a:t>(</a:t>
            </a:r>
            <a:r>
              <a:rPr lang="en-US" i="1" dirty="0"/>
              <a:t>x</a:t>
            </a:r>
            <a:r>
              <a:rPr lang="en-US" baseline="-25000" dirty="0"/>
              <a:t>1</a:t>
            </a:r>
            <a:r>
              <a:rPr lang="en-US" dirty="0"/>
              <a:t>, </a:t>
            </a:r>
            <a:r>
              <a:rPr lang="en-US" i="1" dirty="0"/>
              <a:t>x</a:t>
            </a:r>
            <a:r>
              <a:rPr lang="en-US" baseline="-25000" dirty="0"/>
              <a:t>2</a:t>
            </a:r>
            <a:r>
              <a:rPr lang="en-US" dirty="0"/>
              <a:t>,…, </a:t>
            </a:r>
            <a:r>
              <a:rPr lang="en-US" i="1" dirty="0" err="1"/>
              <a:t>x</a:t>
            </a:r>
            <a:r>
              <a:rPr lang="en-US" i="1" baseline="-25000" dirty="0" err="1"/>
              <a:t>k</a:t>
            </a:r>
            <a:r>
              <a:rPr lang="en-US" dirty="0"/>
              <a:t>), </a:t>
            </a:r>
            <a:br>
              <a:rPr lang="en-US" dirty="0"/>
            </a:br>
            <a:r>
              <a:rPr lang="en-US" dirty="0"/>
              <a:t>where </a:t>
            </a:r>
            <a:r>
              <a:rPr lang="en-US" i="1" dirty="0"/>
              <a:t>x</a:t>
            </a:r>
            <a:r>
              <a:rPr lang="en-US" i="1" baseline="-25000" dirty="0"/>
              <a:t>i</a:t>
            </a:r>
            <a:r>
              <a:rPr lang="en-US" dirty="0"/>
              <a:t> = 1 </a:t>
            </a:r>
            <a:r>
              <a:rPr lang="en-US" dirty="0" err="1"/>
              <a:t>iff</a:t>
            </a:r>
            <a:r>
              <a:rPr lang="en-US" dirty="0"/>
              <a:t> the </a:t>
            </a:r>
            <a:r>
              <a:rPr lang="en-US" i="1" dirty="0" err="1"/>
              <a:t>i</a:t>
            </a:r>
            <a:r>
              <a:rPr lang="en-US" i="1" dirty="0"/>
              <a:t> </a:t>
            </a:r>
            <a:r>
              <a:rPr lang="en-US" baseline="30000" dirty="0" err="1"/>
              <a:t>th</a:t>
            </a:r>
            <a:r>
              <a:rPr lang="en-US" dirty="0"/>
              <a:t> customer bought the CD</a:t>
            </a:r>
          </a:p>
          <a:p>
            <a:pPr lvl="8"/>
            <a:endParaRPr lang="en-US" dirty="0" smtClean="0"/>
          </a:p>
          <a:p>
            <a:r>
              <a:rPr lang="en-US" dirty="0" smtClean="0"/>
              <a:t>For </a:t>
            </a:r>
            <a:r>
              <a:rPr lang="en-US" dirty="0"/>
              <a:t>Amazon, the dimension </a:t>
            </a:r>
            <a:r>
              <a:rPr lang="en-US" dirty="0" smtClean="0"/>
              <a:t>is </a:t>
            </a:r>
            <a:r>
              <a:rPr lang="en-US" dirty="0"/>
              <a:t>tens of </a:t>
            </a:r>
            <a:r>
              <a:rPr lang="en-US" dirty="0" smtClean="0"/>
              <a:t>millions</a:t>
            </a:r>
          </a:p>
          <a:p>
            <a:pPr lvl="8"/>
            <a:endParaRPr lang="en-US" dirty="0" smtClean="0"/>
          </a:p>
          <a:p>
            <a:r>
              <a:rPr lang="en-US" b="1" dirty="0" smtClean="0"/>
              <a:t>Task:</a:t>
            </a:r>
            <a:r>
              <a:rPr lang="en-US" dirty="0" smtClean="0"/>
              <a:t> Find clusters of similar CDs</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9</a:t>
            </a:fld>
            <a:endParaRPr lang="en-US"/>
          </a:p>
        </p:txBody>
      </p:sp>
    </p:spTree>
    <p:extLst>
      <p:ext uri="{BB962C8B-B14F-4D97-AF65-F5344CB8AC3E}">
        <p14:creationId xmlns:p14="http://schemas.microsoft.com/office/powerpoint/2010/main" xmlns="" val="1337659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76200"/>
            <a:ext cx="8534400" cy="987552"/>
          </a:xfrm>
        </p:spPr>
        <p:txBody>
          <a:bodyPr/>
          <a:lstStyle/>
          <a:p>
            <a:r>
              <a:rPr lang="en-US" dirty="0"/>
              <a:t>Clustering Problem: </a:t>
            </a:r>
            <a:r>
              <a:rPr lang="en-US" dirty="0" smtClean="0"/>
              <a:t>Documents</a:t>
            </a:r>
            <a:endParaRPr lang="en-US" dirty="0"/>
          </a:p>
        </p:txBody>
      </p:sp>
      <p:sp>
        <p:nvSpPr>
          <p:cNvPr id="99331" name="Rectangle 3"/>
          <p:cNvSpPr>
            <a:spLocks noGrp="1" noChangeArrowheads="1"/>
          </p:cNvSpPr>
          <p:nvPr>
            <p:ph idx="1"/>
          </p:nvPr>
        </p:nvSpPr>
        <p:spPr/>
        <p:txBody>
          <a:bodyPr/>
          <a:lstStyle/>
          <a:p>
            <a:pPr marL="118872" indent="0">
              <a:buNone/>
            </a:pPr>
            <a:r>
              <a:rPr lang="en-US" b="1" dirty="0" smtClean="0">
                <a:solidFill>
                  <a:srgbClr val="D60093"/>
                </a:solidFill>
              </a:rPr>
              <a:t>Finding topics:</a:t>
            </a:r>
          </a:p>
          <a:p>
            <a:r>
              <a:rPr lang="en-US" dirty="0" smtClean="0"/>
              <a:t>Represent </a:t>
            </a:r>
            <a:r>
              <a:rPr lang="en-US" dirty="0"/>
              <a:t>a document by a vector  </a:t>
            </a:r>
            <a:r>
              <a:rPr lang="en-US" dirty="0" smtClean="0"/>
              <a:t/>
            </a:r>
            <a:br>
              <a:rPr lang="en-US" dirty="0" smtClean="0"/>
            </a:br>
            <a:r>
              <a:rPr lang="en-US" dirty="0" smtClean="0"/>
              <a:t>(</a:t>
            </a:r>
            <a:r>
              <a:rPr lang="en-US" i="1" dirty="0"/>
              <a:t>x</a:t>
            </a:r>
            <a:r>
              <a:rPr lang="en-US" baseline="-25000" dirty="0"/>
              <a:t>1</a:t>
            </a:r>
            <a:r>
              <a:rPr lang="en-US" dirty="0"/>
              <a:t>, </a:t>
            </a:r>
            <a:r>
              <a:rPr lang="en-US" i="1" dirty="0"/>
              <a:t>x</a:t>
            </a:r>
            <a:r>
              <a:rPr lang="en-US" baseline="-25000" dirty="0"/>
              <a:t>2</a:t>
            </a:r>
            <a:r>
              <a:rPr lang="en-US" dirty="0"/>
              <a:t>,…, </a:t>
            </a:r>
            <a:r>
              <a:rPr lang="en-US" i="1" dirty="0" err="1"/>
              <a:t>x</a:t>
            </a:r>
            <a:r>
              <a:rPr lang="en-US" i="1" baseline="-25000" dirty="0" err="1"/>
              <a:t>k</a:t>
            </a:r>
            <a:r>
              <a:rPr lang="en-US" dirty="0"/>
              <a:t>), where </a:t>
            </a:r>
            <a:r>
              <a:rPr lang="en-US" i="1" dirty="0"/>
              <a:t>x</a:t>
            </a:r>
            <a:r>
              <a:rPr lang="en-US" i="1" baseline="-25000" dirty="0"/>
              <a:t>i</a:t>
            </a:r>
            <a:r>
              <a:rPr lang="en-US" dirty="0"/>
              <a:t> = 1 </a:t>
            </a:r>
            <a:r>
              <a:rPr lang="en-US" dirty="0" err="1"/>
              <a:t>iff</a:t>
            </a:r>
            <a:r>
              <a:rPr lang="en-US" dirty="0"/>
              <a:t> the </a:t>
            </a:r>
            <a:r>
              <a:rPr lang="en-US" i="1" dirty="0" err="1"/>
              <a:t>i</a:t>
            </a:r>
            <a:r>
              <a:rPr lang="en-US" i="1" dirty="0"/>
              <a:t> </a:t>
            </a:r>
            <a:r>
              <a:rPr lang="en-US" baseline="30000" dirty="0" err="1"/>
              <a:t>th</a:t>
            </a:r>
            <a:r>
              <a:rPr lang="en-US" dirty="0"/>
              <a:t> word </a:t>
            </a:r>
            <a:r>
              <a:rPr lang="en-US" dirty="0" smtClean="0"/>
              <a:t/>
            </a:r>
            <a:br>
              <a:rPr lang="en-US" dirty="0" smtClean="0"/>
            </a:br>
            <a:r>
              <a:rPr lang="en-US" dirty="0" smtClean="0"/>
              <a:t>(</a:t>
            </a:r>
            <a:r>
              <a:rPr lang="en-US" dirty="0"/>
              <a:t>in some order) appears in the </a:t>
            </a:r>
            <a:r>
              <a:rPr lang="en-US" dirty="0" smtClean="0"/>
              <a:t>document</a:t>
            </a:r>
            <a:endParaRPr lang="en-US" dirty="0"/>
          </a:p>
          <a:p>
            <a:pPr lvl="1"/>
            <a:r>
              <a:rPr lang="en-US" dirty="0"/>
              <a:t>It actually doesn’t matter if </a:t>
            </a:r>
            <a:r>
              <a:rPr lang="en-US" i="1" dirty="0" smtClean="0"/>
              <a:t>k</a:t>
            </a:r>
            <a:r>
              <a:rPr lang="en-US" dirty="0" smtClean="0"/>
              <a:t> </a:t>
            </a:r>
            <a:r>
              <a:rPr lang="en-US" dirty="0"/>
              <a:t>is infinite; i.e., we don’t limit the set of </a:t>
            </a:r>
            <a:r>
              <a:rPr lang="en-US" dirty="0" smtClean="0"/>
              <a:t>words</a:t>
            </a:r>
          </a:p>
          <a:p>
            <a:pPr lvl="8"/>
            <a:endParaRPr lang="en-US" dirty="0"/>
          </a:p>
          <a:p>
            <a:r>
              <a:rPr lang="en-US" b="1" dirty="0"/>
              <a:t>Documents with similar sets of words </a:t>
            </a:r>
            <a:r>
              <a:rPr lang="en-US" b="1" dirty="0" smtClean="0"/>
              <a:t/>
            </a:r>
            <a:br>
              <a:rPr lang="en-US" b="1" dirty="0" smtClean="0"/>
            </a:br>
            <a:r>
              <a:rPr lang="en-US" b="1" dirty="0" smtClean="0"/>
              <a:t>may </a:t>
            </a:r>
            <a:r>
              <a:rPr lang="en-US" b="1" dirty="0"/>
              <a:t>be about the same </a:t>
            </a:r>
            <a:r>
              <a:rPr lang="en-US" b="1" dirty="0" smtClean="0"/>
              <a:t>topic</a:t>
            </a:r>
            <a:endParaRPr lang="en-US" b="1" dirty="0"/>
          </a:p>
        </p:txBody>
      </p:sp>
      <p:sp>
        <p:nvSpPr>
          <p:cNvPr id="4" name="Slide Number Placeholder 5"/>
          <p:cNvSpPr>
            <a:spLocks noGrp="1"/>
          </p:cNvSpPr>
          <p:nvPr>
            <p:ph type="sldNum" sz="quarter" idx="12"/>
          </p:nvPr>
        </p:nvSpPr>
        <p:spPr/>
        <p:txBody>
          <a:bodyPr/>
          <a:lstStyle/>
          <a:p>
            <a:fld id="{CB49C86E-4822-48E1-9B47-441AC4B3CE7F}" type="slidenum">
              <a:rPr lang="en-US"/>
              <a:pPr/>
              <a:t>10</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11998413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smtClean="0"/>
              <a:t>Cosine, Jaccard, and Euclidean</a:t>
            </a:r>
            <a:endParaRPr lang="en-US" dirty="0"/>
          </a:p>
        </p:txBody>
      </p:sp>
      <p:sp>
        <p:nvSpPr>
          <p:cNvPr id="100355" name="Rectangle 3"/>
          <p:cNvSpPr>
            <a:spLocks noGrp="1" noChangeArrowheads="1"/>
          </p:cNvSpPr>
          <p:nvPr>
            <p:ph idx="1"/>
          </p:nvPr>
        </p:nvSpPr>
        <p:spPr>
          <a:xfrm>
            <a:off x="457200" y="1295400"/>
            <a:ext cx="7543800" cy="5257801"/>
          </a:xfrm>
        </p:spPr>
        <p:txBody>
          <a:bodyPr/>
          <a:lstStyle/>
          <a:p>
            <a:r>
              <a:rPr lang="en-US" b="1" dirty="0" smtClean="0">
                <a:solidFill>
                  <a:srgbClr val="0000FF"/>
                </a:solidFill>
              </a:rPr>
              <a:t>As with CDs we have a choice when we think of documents as sets of words or shingles:</a:t>
            </a:r>
          </a:p>
          <a:p>
            <a:pPr lvl="1"/>
            <a:r>
              <a:rPr lang="en-US" b="1" dirty="0" smtClean="0">
                <a:solidFill>
                  <a:srgbClr val="D60093"/>
                </a:solidFill>
              </a:rPr>
              <a:t>Sets as vectors:</a:t>
            </a:r>
            <a:r>
              <a:rPr lang="en-US" dirty="0" smtClean="0"/>
              <a:t> Measure similarity by the </a:t>
            </a:r>
            <a:r>
              <a:rPr lang="en-US" b="1" dirty="0" smtClean="0"/>
              <a:t>cosine distance</a:t>
            </a:r>
          </a:p>
          <a:p>
            <a:pPr lvl="1"/>
            <a:r>
              <a:rPr lang="en-US" b="1" dirty="0" smtClean="0">
                <a:solidFill>
                  <a:srgbClr val="D60093"/>
                </a:solidFill>
              </a:rPr>
              <a:t>Sets as sets:</a:t>
            </a:r>
            <a:r>
              <a:rPr lang="en-US" dirty="0" smtClean="0"/>
              <a:t> Measure similarity by the </a:t>
            </a:r>
            <a:r>
              <a:rPr lang="en-US" b="1" dirty="0" err="1" smtClean="0"/>
              <a:t>Jaccard</a:t>
            </a:r>
            <a:r>
              <a:rPr lang="en-US" b="1" dirty="0" smtClean="0"/>
              <a:t> distance</a:t>
            </a:r>
          </a:p>
          <a:p>
            <a:pPr lvl="1"/>
            <a:r>
              <a:rPr lang="en-US" b="1" dirty="0" smtClean="0">
                <a:solidFill>
                  <a:srgbClr val="D60093"/>
                </a:solidFill>
              </a:rPr>
              <a:t>Sets as points:</a:t>
            </a:r>
            <a:r>
              <a:rPr lang="en-US" dirty="0" smtClean="0"/>
              <a:t> Measure similarity by </a:t>
            </a:r>
            <a:r>
              <a:rPr lang="en-US" b="1" dirty="0" smtClean="0"/>
              <a:t>Euclidean distance</a:t>
            </a:r>
            <a:endParaRPr lang="en-US" b="1"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09898B26-AFA4-4808-9879-1DED8198AB92}" type="slidenum">
              <a:rPr lang="en-US" smtClean="0"/>
              <a:pPr/>
              <a:t>11</a:t>
            </a:fld>
            <a:endParaRPr lang="en-US"/>
          </a:p>
        </p:txBody>
      </p:sp>
    </p:spTree>
    <p:extLst>
      <p:ext uri="{BB962C8B-B14F-4D97-AF65-F5344CB8AC3E}">
        <p14:creationId xmlns:p14="http://schemas.microsoft.com/office/powerpoint/2010/main" xmlns="" val="33072619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8729C3C-B3FC-4FA1-B456-3550CB5835C0}" type="slidenum">
              <a:rPr lang="en-US"/>
              <a:pPr/>
              <a:t>12</a:t>
            </a:fld>
            <a:endParaRPr lang="en-US"/>
          </a:p>
        </p:txBody>
      </p:sp>
      <p:sp>
        <p:nvSpPr>
          <p:cNvPr id="18434" name="Rectangle 2"/>
          <p:cNvSpPr>
            <a:spLocks noGrp="1" noChangeArrowheads="1"/>
          </p:cNvSpPr>
          <p:nvPr>
            <p:ph type="title"/>
          </p:nvPr>
        </p:nvSpPr>
        <p:spPr/>
        <p:txBody>
          <a:bodyPr/>
          <a:lstStyle/>
          <a:p>
            <a:r>
              <a:rPr lang="en-US" dirty="0" smtClean="0"/>
              <a:t>Overview: Methods </a:t>
            </a:r>
            <a:r>
              <a:rPr lang="en-US" dirty="0"/>
              <a:t>of Clustering</a:t>
            </a:r>
          </a:p>
        </p:txBody>
      </p:sp>
      <p:sp>
        <p:nvSpPr>
          <p:cNvPr id="18435" name="Rectangle 3"/>
          <p:cNvSpPr>
            <a:spLocks noGrp="1" noChangeArrowheads="1"/>
          </p:cNvSpPr>
          <p:nvPr>
            <p:ph type="body" idx="1"/>
          </p:nvPr>
        </p:nvSpPr>
        <p:spPr/>
        <p:txBody>
          <a:bodyPr>
            <a:normAutofit/>
          </a:bodyPr>
          <a:lstStyle/>
          <a:p>
            <a:r>
              <a:rPr lang="en-US" b="1" dirty="0" smtClean="0">
                <a:solidFill>
                  <a:srgbClr val="0000FF"/>
                </a:solidFill>
              </a:rPr>
              <a:t>Hierarchical:</a:t>
            </a:r>
          </a:p>
          <a:p>
            <a:pPr lvl="1"/>
            <a:r>
              <a:rPr lang="en-US" b="1" dirty="0" smtClean="0">
                <a:solidFill>
                  <a:srgbClr val="D60093"/>
                </a:solidFill>
              </a:rPr>
              <a:t>Agglomerative</a:t>
            </a:r>
            <a:r>
              <a:rPr lang="en-US" dirty="0" smtClean="0">
                <a:solidFill>
                  <a:srgbClr val="D60093"/>
                </a:solidFill>
              </a:rPr>
              <a:t> </a:t>
            </a:r>
            <a:r>
              <a:rPr lang="en-US" dirty="0" smtClean="0"/>
              <a:t>(bottom up):</a:t>
            </a:r>
            <a:endParaRPr lang="en-US" dirty="0"/>
          </a:p>
          <a:p>
            <a:pPr lvl="2"/>
            <a:r>
              <a:rPr lang="en-US" dirty="0"/>
              <a:t>Initially, each point </a:t>
            </a:r>
            <a:r>
              <a:rPr lang="en-US" dirty="0" smtClean="0"/>
              <a:t>is a cluster</a:t>
            </a:r>
            <a:endParaRPr lang="en-US" dirty="0"/>
          </a:p>
          <a:p>
            <a:pPr lvl="2"/>
            <a:r>
              <a:rPr lang="en-US" dirty="0"/>
              <a:t>Repeatedly combine the two </a:t>
            </a:r>
            <a:r>
              <a:rPr lang="en-US" dirty="0" smtClean="0"/>
              <a:t/>
            </a:r>
            <a:br>
              <a:rPr lang="en-US" dirty="0" smtClean="0"/>
            </a:br>
            <a:r>
              <a:rPr lang="en-US" dirty="0" smtClean="0"/>
              <a:t>“</a:t>
            </a:r>
            <a:r>
              <a:rPr lang="en-US" dirty="0"/>
              <a:t>nearest” </a:t>
            </a:r>
            <a:r>
              <a:rPr lang="en-US" dirty="0" smtClean="0"/>
              <a:t>clusters </a:t>
            </a:r>
            <a:r>
              <a:rPr lang="en-US" dirty="0"/>
              <a:t>into </a:t>
            </a:r>
            <a:r>
              <a:rPr lang="en-US" dirty="0" smtClean="0"/>
              <a:t>one</a:t>
            </a:r>
          </a:p>
          <a:p>
            <a:pPr lvl="1"/>
            <a:r>
              <a:rPr lang="en-US" b="1" dirty="0" smtClean="0">
                <a:solidFill>
                  <a:srgbClr val="D60093"/>
                </a:solidFill>
              </a:rPr>
              <a:t>Divisive</a:t>
            </a:r>
            <a:r>
              <a:rPr lang="en-US" dirty="0" smtClean="0">
                <a:solidFill>
                  <a:srgbClr val="D60093"/>
                </a:solidFill>
              </a:rPr>
              <a:t> </a:t>
            </a:r>
            <a:r>
              <a:rPr lang="en-US" dirty="0" smtClean="0"/>
              <a:t>(top down):</a:t>
            </a:r>
          </a:p>
          <a:p>
            <a:pPr lvl="2"/>
            <a:r>
              <a:rPr lang="en-US" dirty="0" smtClean="0"/>
              <a:t>Start with one cluster and recursively split it</a:t>
            </a:r>
          </a:p>
          <a:p>
            <a:pPr lvl="8"/>
            <a:endParaRPr lang="en-US" dirty="0"/>
          </a:p>
          <a:p>
            <a:r>
              <a:rPr lang="en-US" b="1" dirty="0">
                <a:solidFill>
                  <a:srgbClr val="008000"/>
                </a:solidFill>
              </a:rPr>
              <a:t>Point </a:t>
            </a:r>
            <a:r>
              <a:rPr lang="en-US" b="1" dirty="0" smtClean="0">
                <a:solidFill>
                  <a:srgbClr val="008000"/>
                </a:solidFill>
              </a:rPr>
              <a:t>assignment:</a:t>
            </a:r>
            <a:endParaRPr lang="en-US" b="1" dirty="0">
              <a:solidFill>
                <a:srgbClr val="008000"/>
              </a:solidFill>
            </a:endParaRPr>
          </a:p>
          <a:p>
            <a:pPr lvl="1"/>
            <a:r>
              <a:rPr lang="en-US" dirty="0"/>
              <a:t>Maintain a set of </a:t>
            </a:r>
            <a:r>
              <a:rPr lang="en-US" dirty="0" smtClean="0"/>
              <a:t>clusters</a:t>
            </a:r>
            <a:endParaRPr lang="en-US" dirty="0"/>
          </a:p>
          <a:p>
            <a:pPr lvl="1"/>
            <a:r>
              <a:rPr lang="en-US" dirty="0" smtClean="0"/>
              <a:t>Points belong to </a:t>
            </a:r>
            <a:r>
              <a:rPr lang="en-US" dirty="0"/>
              <a:t>“nearest” </a:t>
            </a:r>
            <a:r>
              <a:rPr lang="en-US" dirty="0" smtClean="0"/>
              <a:t>cluster</a:t>
            </a:r>
            <a:endParaRPr lang="en-US" dirty="0"/>
          </a:p>
        </p:txBody>
      </p:sp>
      <p:pic>
        <p:nvPicPr>
          <p:cNvPr id="40964" name="Picture 4" descr="http://www.mathworks.com/help/toolbox/stats/dendrogram.gif"/>
          <p:cNvPicPr>
            <a:picLocks noChangeAspect="1" noChangeArrowheads="1"/>
          </p:cNvPicPr>
          <p:nvPr/>
        </p:nvPicPr>
        <p:blipFill>
          <a:blip r:embed="rId2" cstate="print"/>
          <a:srcRect/>
          <a:stretch>
            <a:fillRect/>
          </a:stretch>
        </p:blipFill>
        <p:spPr bwMode="auto">
          <a:xfrm>
            <a:off x="5386924" y="1752600"/>
            <a:ext cx="3680876" cy="2209800"/>
          </a:xfrm>
          <a:prstGeom prst="rect">
            <a:avLst/>
          </a:prstGeom>
          <a:noFill/>
        </p:spPr>
      </p:pic>
      <p:pic>
        <p:nvPicPr>
          <p:cNvPr id="40966" name="Picture 6" descr="http://www.ima.umn.edu/~iwen/REU/2Ddata.jpg"/>
          <p:cNvPicPr>
            <a:picLocks noChangeAspect="1" noChangeArrowheads="1"/>
          </p:cNvPicPr>
          <p:nvPr/>
        </p:nvPicPr>
        <p:blipFill>
          <a:blip r:embed="rId3" cstate="print"/>
          <a:srcRect/>
          <a:stretch>
            <a:fillRect/>
          </a:stretch>
        </p:blipFill>
        <p:spPr bwMode="auto">
          <a:xfrm>
            <a:off x="6781800" y="4827709"/>
            <a:ext cx="2325008" cy="1877891"/>
          </a:xfrm>
          <a:prstGeom prst="rect">
            <a:avLst/>
          </a:prstGeom>
          <a:noFill/>
        </p:spPr>
      </p:pic>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42904855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mtClean="0"/>
              <a:t>Hierarchical Clustering</a:t>
            </a:r>
            <a:endParaRPr lang="en-US"/>
          </a:p>
        </p:txBody>
      </p:sp>
      <p:sp>
        <p:nvSpPr>
          <p:cNvPr id="82947" name="Rectangle 3"/>
          <p:cNvSpPr>
            <a:spLocks noGrp="1" noChangeArrowheads="1"/>
          </p:cNvSpPr>
          <p:nvPr>
            <p:ph type="body" idx="1"/>
          </p:nvPr>
        </p:nvSpPr>
        <p:spPr/>
        <p:txBody>
          <a:bodyPr/>
          <a:lstStyle/>
          <a:p>
            <a:r>
              <a:rPr lang="en-US" b="1" dirty="0" smtClean="0">
                <a:solidFill>
                  <a:srgbClr val="D60093"/>
                </a:solidFill>
              </a:rPr>
              <a:t>Key operation: </a:t>
            </a:r>
            <a:r>
              <a:rPr lang="en-US" b="1" dirty="0" smtClean="0">
                <a:solidFill>
                  <a:schemeClr val="accent3"/>
                </a:solidFill>
              </a:rPr>
              <a:t/>
            </a:r>
            <a:br>
              <a:rPr lang="en-US" b="1" dirty="0" smtClean="0">
                <a:solidFill>
                  <a:schemeClr val="accent3"/>
                </a:solidFill>
              </a:rPr>
            </a:br>
            <a:r>
              <a:rPr lang="en-US" b="1" dirty="0" smtClean="0"/>
              <a:t>Repeatedly combine </a:t>
            </a:r>
            <a:br>
              <a:rPr lang="en-US" b="1" dirty="0" smtClean="0"/>
            </a:br>
            <a:r>
              <a:rPr lang="en-US" b="1" dirty="0" smtClean="0"/>
              <a:t>two nearest clusters</a:t>
            </a:r>
          </a:p>
          <a:p>
            <a:pPr lvl="2"/>
            <a:endParaRPr lang="en-US" dirty="0" smtClean="0"/>
          </a:p>
          <a:p>
            <a:r>
              <a:rPr lang="en-US" b="1" dirty="0" smtClean="0">
                <a:solidFill>
                  <a:srgbClr val="0000FF"/>
                </a:solidFill>
              </a:rPr>
              <a:t>Three important questions:</a:t>
            </a:r>
          </a:p>
          <a:p>
            <a:pPr lvl="1"/>
            <a:r>
              <a:rPr lang="en-US" b="1" dirty="0" smtClean="0"/>
              <a:t>1)</a:t>
            </a:r>
            <a:r>
              <a:rPr lang="en-US" dirty="0" smtClean="0"/>
              <a:t> How do you represent a cluster of more </a:t>
            </a:r>
            <a:br>
              <a:rPr lang="en-US" dirty="0" smtClean="0"/>
            </a:br>
            <a:r>
              <a:rPr lang="en-US" dirty="0" smtClean="0"/>
              <a:t>than one point?</a:t>
            </a:r>
          </a:p>
          <a:p>
            <a:pPr lvl="1"/>
            <a:r>
              <a:rPr lang="en-US" b="1" dirty="0" smtClean="0"/>
              <a:t>2)</a:t>
            </a:r>
            <a:r>
              <a:rPr lang="en-US" dirty="0" smtClean="0"/>
              <a:t> How do you determine the “nearness” of clusters?</a:t>
            </a:r>
          </a:p>
          <a:p>
            <a:pPr lvl="1"/>
            <a:r>
              <a:rPr lang="en-US" b="1" dirty="0" smtClean="0"/>
              <a:t>3)</a:t>
            </a:r>
            <a:r>
              <a:rPr lang="en-US" dirty="0" smtClean="0"/>
              <a:t> When to stop combining clusters?</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5B35AAD7-AE9A-4B67-BF02-47A6EAD9A973}" type="slidenum">
              <a:rPr lang="en-US" smtClean="0"/>
              <a:pPr/>
              <a:t>13</a:t>
            </a:fld>
            <a:endParaRPr lang="en-US"/>
          </a:p>
        </p:txBody>
      </p:sp>
      <p:pic>
        <p:nvPicPr>
          <p:cNvPr id="12" name="Picture 4" descr="http://www.mathworks.com/help/toolbox/stats/dendrogram.gif"/>
          <p:cNvPicPr>
            <a:picLocks noChangeAspect="1" noChangeArrowheads="1"/>
          </p:cNvPicPr>
          <p:nvPr/>
        </p:nvPicPr>
        <p:blipFill>
          <a:blip r:embed="rId2" cstate="print"/>
          <a:srcRect/>
          <a:stretch>
            <a:fillRect/>
          </a:stretch>
        </p:blipFill>
        <p:spPr bwMode="auto">
          <a:xfrm>
            <a:off x="5715000" y="1218145"/>
            <a:ext cx="3048000" cy="1829855"/>
          </a:xfrm>
          <a:prstGeom prst="rect">
            <a:avLst/>
          </a:prstGeom>
          <a:noFill/>
        </p:spPr>
      </p:pic>
    </p:spTree>
    <p:extLst>
      <p:ext uri="{BB962C8B-B14F-4D97-AF65-F5344CB8AC3E}">
        <p14:creationId xmlns:p14="http://schemas.microsoft.com/office/powerpoint/2010/main" xmlns="" val="16752754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a:t>Hierarchical </a:t>
            </a:r>
            <a:r>
              <a:rPr lang="en-US" dirty="0" smtClean="0"/>
              <a:t>Clustering</a:t>
            </a:r>
            <a:endParaRPr lang="en-US" dirty="0"/>
          </a:p>
        </p:txBody>
      </p:sp>
      <p:sp>
        <p:nvSpPr>
          <p:cNvPr id="19459" name="Rectangle 3"/>
          <p:cNvSpPr>
            <a:spLocks noGrp="1" noChangeArrowheads="1"/>
          </p:cNvSpPr>
          <p:nvPr>
            <p:ph idx="1"/>
          </p:nvPr>
        </p:nvSpPr>
        <p:spPr>
          <a:xfrm>
            <a:off x="457200" y="1295400"/>
            <a:ext cx="8686800" cy="5410200"/>
          </a:xfrm>
        </p:spPr>
        <p:txBody>
          <a:bodyPr>
            <a:normAutofit/>
          </a:bodyPr>
          <a:lstStyle/>
          <a:p>
            <a:r>
              <a:rPr lang="en-US" b="1" dirty="0">
                <a:solidFill>
                  <a:srgbClr val="D60093"/>
                </a:solidFill>
              </a:rPr>
              <a:t>Key operation: </a:t>
            </a:r>
            <a:r>
              <a:rPr lang="en-US" b="1" dirty="0" smtClean="0"/>
              <a:t>Repeatedly </a:t>
            </a:r>
            <a:r>
              <a:rPr lang="en-US" b="1" dirty="0"/>
              <a:t>combine </a:t>
            </a:r>
            <a:r>
              <a:rPr lang="en-US" b="1" dirty="0" smtClean="0"/>
              <a:t>two </a:t>
            </a:r>
            <a:r>
              <a:rPr lang="en-US" b="1" dirty="0"/>
              <a:t>nearest </a:t>
            </a:r>
            <a:r>
              <a:rPr lang="en-US" b="1" dirty="0" smtClean="0"/>
              <a:t>clusters</a:t>
            </a:r>
          </a:p>
          <a:p>
            <a:r>
              <a:rPr lang="en-US" b="1" dirty="0" smtClean="0">
                <a:solidFill>
                  <a:srgbClr val="0000FF"/>
                </a:solidFill>
              </a:rPr>
              <a:t>(1</a:t>
            </a:r>
            <a:r>
              <a:rPr lang="en-US" b="1" dirty="0">
                <a:solidFill>
                  <a:srgbClr val="0000FF"/>
                </a:solidFill>
              </a:rPr>
              <a:t>) How </a:t>
            </a:r>
            <a:r>
              <a:rPr lang="en-US" b="1" dirty="0" smtClean="0">
                <a:solidFill>
                  <a:srgbClr val="0000FF"/>
                </a:solidFill>
              </a:rPr>
              <a:t>to </a:t>
            </a:r>
            <a:r>
              <a:rPr lang="en-US" b="1" dirty="0">
                <a:solidFill>
                  <a:srgbClr val="0000FF"/>
                </a:solidFill>
              </a:rPr>
              <a:t>represent a cluster of </a:t>
            </a:r>
            <a:r>
              <a:rPr lang="en-US" b="1" dirty="0" smtClean="0">
                <a:solidFill>
                  <a:srgbClr val="0000FF"/>
                </a:solidFill>
              </a:rPr>
              <a:t>many points?</a:t>
            </a:r>
            <a:endParaRPr lang="en-US" b="1" dirty="0">
              <a:solidFill>
                <a:srgbClr val="0000FF"/>
              </a:solidFill>
            </a:endParaRPr>
          </a:p>
          <a:p>
            <a:pPr lvl="1"/>
            <a:r>
              <a:rPr lang="en-US" b="1" dirty="0" smtClean="0">
                <a:solidFill>
                  <a:srgbClr val="008000"/>
                </a:solidFill>
              </a:rPr>
              <a:t>Key problem:</a:t>
            </a:r>
            <a:r>
              <a:rPr lang="en-US" dirty="0" smtClean="0">
                <a:solidFill>
                  <a:srgbClr val="008000"/>
                </a:solidFill>
              </a:rPr>
              <a:t> </a:t>
            </a:r>
            <a:r>
              <a:rPr lang="en-US" dirty="0" smtClean="0"/>
              <a:t>As you merge clusters, how do you represent the “location” of each cluster, to tell which pair of clusters is closest?</a:t>
            </a:r>
          </a:p>
          <a:p>
            <a:r>
              <a:rPr lang="en-US" b="1" dirty="0" smtClean="0">
                <a:solidFill>
                  <a:srgbClr val="008000"/>
                </a:solidFill>
              </a:rPr>
              <a:t>Euclidean case:</a:t>
            </a:r>
            <a:r>
              <a:rPr lang="en-US" dirty="0" smtClean="0">
                <a:solidFill>
                  <a:srgbClr val="0000FF"/>
                </a:solidFill>
              </a:rPr>
              <a:t> </a:t>
            </a:r>
            <a:r>
              <a:rPr lang="en-US" dirty="0"/>
              <a:t>each cluster has </a:t>
            </a:r>
            <a:r>
              <a:rPr lang="en-US" dirty="0" smtClean="0"/>
              <a:t>a </a:t>
            </a:r>
            <a:br>
              <a:rPr lang="en-US" dirty="0" smtClean="0"/>
            </a:br>
            <a:r>
              <a:rPr lang="en-US" b="1" i="1" dirty="0" smtClean="0">
                <a:solidFill>
                  <a:srgbClr val="FF0066"/>
                </a:solidFill>
              </a:rPr>
              <a:t>centroid</a:t>
            </a:r>
            <a:r>
              <a:rPr lang="en-US" dirty="0" smtClean="0">
                <a:solidFill>
                  <a:srgbClr val="FF0066"/>
                </a:solidFill>
              </a:rPr>
              <a:t> </a:t>
            </a:r>
            <a:r>
              <a:rPr lang="en-US" dirty="0"/>
              <a:t>= average of its </a:t>
            </a:r>
            <a:r>
              <a:rPr lang="en-US" dirty="0" smtClean="0"/>
              <a:t>(data)points</a:t>
            </a:r>
          </a:p>
          <a:p>
            <a:r>
              <a:rPr lang="en-US" b="1" dirty="0">
                <a:solidFill>
                  <a:srgbClr val="0000FF"/>
                </a:solidFill>
              </a:rPr>
              <a:t>(</a:t>
            </a:r>
            <a:r>
              <a:rPr lang="en-US" b="1" dirty="0" smtClean="0">
                <a:solidFill>
                  <a:srgbClr val="0000FF"/>
                </a:solidFill>
              </a:rPr>
              <a:t>2</a:t>
            </a:r>
            <a:r>
              <a:rPr lang="en-US" b="1" dirty="0">
                <a:solidFill>
                  <a:srgbClr val="0000FF"/>
                </a:solidFill>
              </a:rPr>
              <a:t>) How </a:t>
            </a:r>
            <a:r>
              <a:rPr lang="en-US" b="1" dirty="0" smtClean="0">
                <a:solidFill>
                  <a:srgbClr val="0000FF"/>
                </a:solidFill>
              </a:rPr>
              <a:t>to determine “</a:t>
            </a:r>
            <a:r>
              <a:rPr lang="en-US" b="1" dirty="0">
                <a:solidFill>
                  <a:srgbClr val="0000FF"/>
                </a:solidFill>
              </a:rPr>
              <a:t>nearness” of clusters?</a:t>
            </a:r>
          </a:p>
          <a:p>
            <a:pPr lvl="1"/>
            <a:r>
              <a:rPr lang="en-US" dirty="0" smtClean="0"/>
              <a:t>Measure cluster </a:t>
            </a:r>
            <a:r>
              <a:rPr lang="en-US" dirty="0"/>
              <a:t>distances by distances of </a:t>
            </a:r>
            <a:r>
              <a:rPr lang="en-US" dirty="0" smtClean="0"/>
              <a:t>centroids</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B3B40D71-7600-4E70-9746-66CD11735245}" type="slidenum">
              <a:rPr lang="en-US"/>
              <a:pPr/>
              <a:t>14</a:t>
            </a:fld>
            <a:endParaRPr lang="en-US"/>
          </a:p>
        </p:txBody>
      </p:sp>
    </p:spTree>
    <p:extLst>
      <p:ext uri="{BB962C8B-B14F-4D97-AF65-F5344CB8AC3E}">
        <p14:creationId xmlns:p14="http://schemas.microsoft.com/office/powerpoint/2010/main" xmlns="" val="37192442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p:txBody>
          <a:bodyPr/>
          <a:lstStyle/>
          <a:p>
            <a:fld id="{99DB44CA-D531-47DB-9E33-B16569C64FBD}" type="slidenum">
              <a:rPr lang="en-US"/>
              <a:pPr/>
              <a:t>15</a:t>
            </a:fld>
            <a:endParaRPr lang="en-US"/>
          </a:p>
        </p:txBody>
      </p:sp>
      <p:sp>
        <p:nvSpPr>
          <p:cNvPr id="20482" name="Rectangle 2"/>
          <p:cNvSpPr>
            <a:spLocks noGrp="1" noChangeArrowheads="1"/>
          </p:cNvSpPr>
          <p:nvPr>
            <p:ph type="title"/>
          </p:nvPr>
        </p:nvSpPr>
        <p:spPr/>
        <p:txBody>
          <a:bodyPr/>
          <a:lstStyle/>
          <a:p>
            <a:r>
              <a:rPr lang="en-US" dirty="0" smtClean="0"/>
              <a:t>Example: Hierarchical clustering</a:t>
            </a:r>
            <a:endParaRPr lang="en-US" dirty="0"/>
          </a:p>
        </p:txBody>
      </p:sp>
      <p:sp>
        <p:nvSpPr>
          <p:cNvPr id="20483" name="Text Box 3"/>
          <p:cNvSpPr txBox="1">
            <a:spLocks noChangeArrowheads="1"/>
          </p:cNvSpPr>
          <p:nvPr/>
        </p:nvSpPr>
        <p:spPr bwMode="auto">
          <a:xfrm>
            <a:off x="593725" y="1787525"/>
            <a:ext cx="5416868" cy="2585323"/>
          </a:xfrm>
          <a:prstGeom prst="rect">
            <a:avLst/>
          </a:prstGeom>
          <a:noFill/>
          <a:ln w="9525">
            <a:noFill/>
            <a:miter lim="800000"/>
            <a:headEnd/>
            <a:tailEnd/>
          </a:ln>
          <a:effectLst/>
        </p:spPr>
        <p:txBody>
          <a:bodyPr wrap="none">
            <a:spAutoFit/>
          </a:bodyPr>
          <a:lstStyle/>
          <a:p>
            <a:r>
              <a:rPr lang="en-US" dirty="0"/>
              <a:t>					</a:t>
            </a:r>
            <a:r>
              <a:rPr lang="en-US" dirty="0">
                <a:solidFill>
                  <a:schemeClr val="accent3">
                    <a:lumMod val="75000"/>
                  </a:schemeClr>
                </a:solidFill>
              </a:rPr>
              <a:t>  </a:t>
            </a:r>
            <a:r>
              <a:rPr lang="en-US" dirty="0">
                <a:solidFill>
                  <a:schemeClr val="accent3">
                    <a:lumMod val="75000"/>
                  </a:schemeClr>
                </a:solidFill>
                <a:latin typeface="Times New Roman" charset="0"/>
              </a:rPr>
              <a:t>(5,3)</a:t>
            </a:r>
          </a:p>
          <a:p>
            <a:r>
              <a:rPr lang="en-US" dirty="0">
                <a:solidFill>
                  <a:schemeClr val="accent3">
                    <a:lumMod val="75000"/>
                  </a:schemeClr>
                </a:solidFill>
                <a:latin typeface="Times New Roman" charset="0"/>
              </a:rPr>
              <a:t>					o</a:t>
            </a:r>
          </a:p>
          <a:p>
            <a:r>
              <a:rPr lang="en-US" dirty="0">
                <a:latin typeface="Times New Roman" charset="0"/>
              </a:rPr>
              <a:t>	 </a:t>
            </a:r>
            <a:r>
              <a:rPr lang="en-US" dirty="0">
                <a:solidFill>
                  <a:srgbClr val="0070C0"/>
                </a:solidFill>
                <a:latin typeface="Times New Roman" charset="0"/>
              </a:rPr>
              <a:t> (1,2)</a:t>
            </a:r>
          </a:p>
          <a:p>
            <a:r>
              <a:rPr lang="en-US" dirty="0">
                <a:solidFill>
                  <a:srgbClr val="0070C0"/>
                </a:solidFill>
                <a:latin typeface="Times New Roman" charset="0"/>
              </a:rPr>
              <a:t>	o</a:t>
            </a:r>
          </a:p>
          <a:p>
            <a:endParaRPr lang="en-US" dirty="0">
              <a:latin typeface="Times New Roman" charset="0"/>
            </a:endParaRPr>
          </a:p>
          <a:p>
            <a:r>
              <a:rPr lang="en-US" dirty="0">
                <a:latin typeface="Times New Roman" charset="0"/>
              </a:rPr>
              <a:t>		</a:t>
            </a:r>
            <a:r>
              <a:rPr lang="en-US" dirty="0">
                <a:solidFill>
                  <a:srgbClr val="0070C0"/>
                </a:solidFill>
                <a:latin typeface="Times New Roman" charset="0"/>
              </a:rPr>
              <a:t>o  (2,1)	</a:t>
            </a:r>
            <a:r>
              <a:rPr lang="en-US" dirty="0">
                <a:latin typeface="Times New Roman" charset="0"/>
              </a:rPr>
              <a:t>	</a:t>
            </a:r>
            <a:r>
              <a:rPr lang="en-US" dirty="0">
                <a:solidFill>
                  <a:srgbClr val="00B050"/>
                </a:solidFill>
                <a:latin typeface="Times New Roman" charset="0"/>
              </a:rPr>
              <a:t>o  (4,1)</a:t>
            </a:r>
          </a:p>
          <a:p>
            <a:endParaRPr lang="en-US" dirty="0"/>
          </a:p>
          <a:p>
            <a:r>
              <a:rPr lang="en-US" dirty="0" smtClean="0">
                <a:solidFill>
                  <a:srgbClr val="C00000"/>
                </a:solidFill>
                <a:latin typeface="Times New Roman" charset="0"/>
              </a:rPr>
              <a:t>       o  </a:t>
            </a:r>
            <a:r>
              <a:rPr lang="en-US" dirty="0">
                <a:solidFill>
                  <a:srgbClr val="C00000"/>
                </a:solidFill>
                <a:latin typeface="Times New Roman" charset="0"/>
              </a:rPr>
              <a:t>(0,0</a:t>
            </a:r>
            <a:r>
              <a:rPr lang="en-US" dirty="0" smtClean="0">
                <a:solidFill>
                  <a:srgbClr val="C00000"/>
                </a:solidFill>
                <a:latin typeface="Times New Roman" charset="0"/>
              </a:rPr>
              <a:t>)</a:t>
            </a:r>
            <a:r>
              <a:rPr lang="en-US" dirty="0">
                <a:latin typeface="Times New Roman" charset="0"/>
              </a:rPr>
              <a:t>				</a:t>
            </a:r>
            <a:r>
              <a:rPr lang="en-US" dirty="0">
                <a:solidFill>
                  <a:srgbClr val="00B050"/>
                </a:solidFill>
                <a:latin typeface="Times New Roman" charset="0"/>
              </a:rPr>
              <a:t>o (5,0)</a:t>
            </a:r>
          </a:p>
          <a:p>
            <a:r>
              <a:rPr lang="en-US" dirty="0">
                <a:solidFill>
                  <a:srgbClr val="00B050"/>
                </a:solidFill>
                <a:latin typeface="Times New Roman" charset="0"/>
              </a:rPr>
              <a:t>			</a:t>
            </a:r>
            <a:r>
              <a:rPr lang="en-US" dirty="0" smtClean="0">
                <a:solidFill>
                  <a:srgbClr val="00B050"/>
                </a:solidFill>
                <a:latin typeface="Times New Roman" charset="0"/>
              </a:rPr>
              <a:t>		</a:t>
            </a:r>
            <a:endParaRPr lang="en-US" dirty="0">
              <a:solidFill>
                <a:srgbClr val="00B050"/>
              </a:solidFill>
            </a:endParaRPr>
          </a:p>
        </p:txBody>
      </p:sp>
      <p:sp>
        <p:nvSpPr>
          <p:cNvPr id="20489" name="Oval 9"/>
          <p:cNvSpPr>
            <a:spLocks noChangeArrowheads="1"/>
          </p:cNvSpPr>
          <p:nvPr/>
        </p:nvSpPr>
        <p:spPr bwMode="auto">
          <a:xfrm>
            <a:off x="1316515" y="2263966"/>
            <a:ext cx="1676400" cy="1676400"/>
          </a:xfrm>
          <a:prstGeom prst="ellipse">
            <a:avLst/>
          </a:prstGeom>
          <a:noFill/>
          <a:ln w="9525">
            <a:solidFill>
              <a:srgbClr val="0070C0"/>
            </a:solidFill>
            <a:round/>
            <a:headEnd/>
            <a:tailEnd/>
          </a:ln>
          <a:effectLst/>
        </p:spPr>
        <p:txBody>
          <a:bodyPr wrap="none" anchor="ctr"/>
          <a:lstStyle/>
          <a:p>
            <a:pPr algn="ctr"/>
            <a:endParaRPr lang="en-US">
              <a:latin typeface="Times New Roman" charset="0"/>
            </a:endParaRPr>
          </a:p>
        </p:txBody>
      </p:sp>
      <p:sp>
        <p:nvSpPr>
          <p:cNvPr id="20491" name="Text Box 11"/>
          <p:cNvSpPr txBox="1">
            <a:spLocks noChangeArrowheads="1"/>
          </p:cNvSpPr>
          <p:nvPr/>
        </p:nvSpPr>
        <p:spPr bwMode="auto">
          <a:xfrm>
            <a:off x="1944882" y="2863468"/>
            <a:ext cx="1146468" cy="369332"/>
          </a:xfrm>
          <a:prstGeom prst="rect">
            <a:avLst/>
          </a:prstGeom>
          <a:noFill/>
          <a:ln w="9525">
            <a:noFill/>
            <a:miter lim="800000"/>
            <a:headEnd/>
            <a:tailEnd/>
          </a:ln>
          <a:effectLst/>
        </p:spPr>
        <p:txBody>
          <a:bodyPr wrap="none">
            <a:spAutoFit/>
          </a:bodyPr>
          <a:lstStyle/>
          <a:p>
            <a:r>
              <a:rPr lang="en-US" b="1" dirty="0">
                <a:solidFill>
                  <a:srgbClr val="0070C0"/>
                </a:solidFill>
                <a:latin typeface="Times New Roman" charset="0"/>
              </a:rPr>
              <a:t>x</a:t>
            </a:r>
            <a:r>
              <a:rPr lang="en-US" dirty="0">
                <a:solidFill>
                  <a:srgbClr val="0070C0"/>
                </a:solidFill>
                <a:latin typeface="Times New Roman" charset="0"/>
              </a:rPr>
              <a:t> (1.5,1.5)</a:t>
            </a:r>
          </a:p>
        </p:txBody>
      </p:sp>
      <p:sp>
        <p:nvSpPr>
          <p:cNvPr id="20492" name="Oval 12"/>
          <p:cNvSpPr>
            <a:spLocks noChangeArrowheads="1"/>
          </p:cNvSpPr>
          <p:nvPr/>
        </p:nvSpPr>
        <p:spPr bwMode="auto">
          <a:xfrm>
            <a:off x="4114800" y="2971800"/>
            <a:ext cx="1676400" cy="1676400"/>
          </a:xfrm>
          <a:prstGeom prst="ellipse">
            <a:avLst/>
          </a:prstGeom>
          <a:noFill/>
          <a:ln w="9525">
            <a:solidFill>
              <a:srgbClr val="00B050"/>
            </a:solidFill>
            <a:round/>
            <a:headEnd/>
            <a:tailEnd/>
          </a:ln>
          <a:effectLst/>
        </p:spPr>
        <p:txBody>
          <a:bodyPr wrap="none" anchor="ctr"/>
          <a:lstStyle/>
          <a:p>
            <a:endParaRPr lang="en-US"/>
          </a:p>
        </p:txBody>
      </p:sp>
      <p:sp>
        <p:nvSpPr>
          <p:cNvPr id="20493" name="Text Box 13"/>
          <p:cNvSpPr txBox="1">
            <a:spLocks noChangeArrowheads="1"/>
          </p:cNvSpPr>
          <p:nvPr/>
        </p:nvSpPr>
        <p:spPr bwMode="auto">
          <a:xfrm>
            <a:off x="4762315" y="3471169"/>
            <a:ext cx="1146468" cy="369332"/>
          </a:xfrm>
          <a:prstGeom prst="rect">
            <a:avLst/>
          </a:prstGeom>
          <a:noFill/>
          <a:ln w="9525">
            <a:noFill/>
            <a:miter lim="800000"/>
            <a:headEnd/>
            <a:tailEnd/>
          </a:ln>
          <a:effectLst/>
        </p:spPr>
        <p:txBody>
          <a:bodyPr wrap="none">
            <a:spAutoFit/>
          </a:bodyPr>
          <a:lstStyle/>
          <a:p>
            <a:r>
              <a:rPr lang="en-US" b="1" dirty="0">
                <a:solidFill>
                  <a:srgbClr val="00B050"/>
                </a:solidFill>
                <a:latin typeface="Times New Roman" charset="0"/>
              </a:rPr>
              <a:t>x</a:t>
            </a:r>
            <a:r>
              <a:rPr lang="en-US" dirty="0">
                <a:solidFill>
                  <a:srgbClr val="00B050"/>
                </a:solidFill>
                <a:latin typeface="Times New Roman" charset="0"/>
              </a:rPr>
              <a:t> (4.5,0.5)</a:t>
            </a:r>
          </a:p>
        </p:txBody>
      </p:sp>
      <p:sp>
        <p:nvSpPr>
          <p:cNvPr id="20494" name="Oval 14"/>
          <p:cNvSpPr>
            <a:spLocks noChangeArrowheads="1"/>
          </p:cNvSpPr>
          <p:nvPr/>
        </p:nvSpPr>
        <p:spPr bwMode="auto">
          <a:xfrm>
            <a:off x="457200" y="2133600"/>
            <a:ext cx="3048000" cy="2743200"/>
          </a:xfrm>
          <a:prstGeom prst="ellipse">
            <a:avLst/>
          </a:prstGeom>
          <a:noFill/>
          <a:ln w="9525">
            <a:solidFill>
              <a:srgbClr val="C00000"/>
            </a:solidFill>
            <a:round/>
            <a:headEnd/>
            <a:tailEnd/>
          </a:ln>
          <a:effectLst/>
        </p:spPr>
        <p:txBody>
          <a:bodyPr wrap="none" anchor="ctr"/>
          <a:lstStyle/>
          <a:p>
            <a:endParaRPr lang="en-US"/>
          </a:p>
        </p:txBody>
      </p:sp>
      <p:sp>
        <p:nvSpPr>
          <p:cNvPr id="20496" name="Text Box 16"/>
          <p:cNvSpPr txBox="1">
            <a:spLocks noChangeArrowheads="1"/>
          </p:cNvSpPr>
          <p:nvPr/>
        </p:nvSpPr>
        <p:spPr bwMode="auto">
          <a:xfrm>
            <a:off x="1600200" y="3200400"/>
            <a:ext cx="800219" cy="369332"/>
          </a:xfrm>
          <a:prstGeom prst="rect">
            <a:avLst/>
          </a:prstGeom>
          <a:noFill/>
          <a:ln w="9525">
            <a:noFill/>
            <a:miter lim="800000"/>
            <a:headEnd/>
            <a:tailEnd/>
          </a:ln>
          <a:effectLst/>
        </p:spPr>
        <p:txBody>
          <a:bodyPr wrap="none">
            <a:spAutoFit/>
          </a:bodyPr>
          <a:lstStyle/>
          <a:p>
            <a:r>
              <a:rPr lang="en-US" dirty="0">
                <a:solidFill>
                  <a:srgbClr val="C00000"/>
                </a:solidFill>
                <a:latin typeface="Times New Roman" charset="0"/>
              </a:rPr>
              <a:t>x (1,1)</a:t>
            </a:r>
          </a:p>
        </p:txBody>
      </p:sp>
      <p:sp>
        <p:nvSpPr>
          <p:cNvPr id="20497" name="Oval 17"/>
          <p:cNvSpPr>
            <a:spLocks noChangeArrowheads="1"/>
          </p:cNvSpPr>
          <p:nvPr/>
        </p:nvSpPr>
        <p:spPr bwMode="auto">
          <a:xfrm>
            <a:off x="4038600" y="1447800"/>
            <a:ext cx="2286000" cy="3581400"/>
          </a:xfrm>
          <a:prstGeom prst="ellipse">
            <a:avLst/>
          </a:prstGeom>
          <a:noFill/>
          <a:ln w="9525">
            <a:solidFill>
              <a:schemeClr val="accent3">
                <a:lumMod val="75000"/>
              </a:schemeClr>
            </a:solidFill>
            <a:round/>
            <a:headEnd/>
            <a:tailEnd/>
          </a:ln>
          <a:effectLst/>
        </p:spPr>
        <p:txBody>
          <a:bodyPr wrap="none" anchor="ctr"/>
          <a:lstStyle/>
          <a:p>
            <a:endParaRPr lang="en-US"/>
          </a:p>
        </p:txBody>
      </p:sp>
      <p:sp>
        <p:nvSpPr>
          <p:cNvPr id="20498" name="Text Box 18"/>
          <p:cNvSpPr txBox="1">
            <a:spLocks noChangeArrowheads="1"/>
          </p:cNvSpPr>
          <p:nvPr/>
        </p:nvSpPr>
        <p:spPr bwMode="auto">
          <a:xfrm>
            <a:off x="4998353" y="2917567"/>
            <a:ext cx="1146468" cy="369332"/>
          </a:xfrm>
          <a:prstGeom prst="rect">
            <a:avLst/>
          </a:prstGeom>
          <a:noFill/>
          <a:ln w="9525">
            <a:noFill/>
            <a:miter lim="800000"/>
            <a:headEnd/>
            <a:tailEnd/>
          </a:ln>
          <a:effectLst/>
        </p:spPr>
        <p:txBody>
          <a:bodyPr wrap="none">
            <a:spAutoFit/>
          </a:bodyPr>
          <a:lstStyle/>
          <a:p>
            <a:r>
              <a:rPr lang="en-US" b="1" dirty="0">
                <a:solidFill>
                  <a:schemeClr val="accent3">
                    <a:lumMod val="75000"/>
                  </a:schemeClr>
                </a:solidFill>
                <a:latin typeface="Times New Roman" charset="0"/>
              </a:rPr>
              <a:t>x</a:t>
            </a:r>
            <a:r>
              <a:rPr lang="en-US" dirty="0">
                <a:solidFill>
                  <a:schemeClr val="accent3">
                    <a:lumMod val="75000"/>
                  </a:schemeClr>
                </a:solidFill>
                <a:latin typeface="Times New Roman" charset="0"/>
              </a:rPr>
              <a:t> (4.7,1.3)</a:t>
            </a:r>
          </a:p>
        </p:txBody>
      </p:sp>
      <p:sp>
        <p:nvSpPr>
          <p:cNvPr id="13" name="Oval 12"/>
          <p:cNvSpPr/>
          <p:nvPr/>
        </p:nvSpPr>
        <p:spPr>
          <a:xfrm>
            <a:off x="6781800" y="6019801"/>
            <a:ext cx="152400" cy="152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216966" y="6019801"/>
            <a:ext cx="152400" cy="152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400800" y="6019801"/>
            <a:ext cx="152400" cy="1524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8099234" y="6019801"/>
            <a:ext cx="152400" cy="1524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534400" y="6019801"/>
            <a:ext cx="152400" cy="152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718234" y="6019801"/>
            <a:ext cx="152400" cy="1524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Elbow Connector 25"/>
          <p:cNvCxnSpPr>
            <a:stCxn id="15" idx="0"/>
          </p:cNvCxnSpPr>
          <p:nvPr/>
        </p:nvCxnSpPr>
        <p:spPr>
          <a:xfrm rot="5400000" flipH="1" flipV="1">
            <a:off x="6324600" y="5334001"/>
            <a:ext cx="838200" cy="533400"/>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13" idx="0"/>
          </p:cNvCxnSpPr>
          <p:nvPr/>
        </p:nvCxnSpPr>
        <p:spPr>
          <a:xfrm rot="5400000" flipH="1" flipV="1">
            <a:off x="6705600" y="5715001"/>
            <a:ext cx="457200" cy="152400"/>
          </a:xfrm>
          <a:prstGeom prst="bentConnector3">
            <a:avLst>
              <a:gd name="adj1" fmla="val 4277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4" idx="0"/>
          </p:cNvCxnSpPr>
          <p:nvPr/>
        </p:nvCxnSpPr>
        <p:spPr>
          <a:xfrm rot="16200000" flipV="1">
            <a:off x="6961283" y="5687918"/>
            <a:ext cx="381000" cy="282766"/>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18" idx="0"/>
          </p:cNvCxnSpPr>
          <p:nvPr/>
        </p:nvCxnSpPr>
        <p:spPr>
          <a:xfrm rot="5400000" flipH="1" flipV="1">
            <a:off x="7669117" y="5764118"/>
            <a:ext cx="381000" cy="130366"/>
          </a:xfrm>
          <a:prstGeom prst="bentConnector3">
            <a:avLst>
              <a:gd name="adj1" fmla="val 76024"/>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Elbow Connector 34"/>
          <p:cNvCxnSpPr>
            <a:stCxn id="16" idx="0"/>
          </p:cNvCxnSpPr>
          <p:nvPr/>
        </p:nvCxnSpPr>
        <p:spPr>
          <a:xfrm rot="16200000" flipV="1">
            <a:off x="7745317" y="5589684"/>
            <a:ext cx="609600" cy="250634"/>
          </a:xfrm>
          <a:prstGeom prst="bentConnector3">
            <a:avLst>
              <a:gd name="adj1" fmla="val 4819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Elbow Connector 36"/>
          <p:cNvCxnSpPr>
            <a:stCxn id="17" idx="0"/>
          </p:cNvCxnSpPr>
          <p:nvPr/>
        </p:nvCxnSpPr>
        <p:spPr>
          <a:xfrm rot="16200000" flipV="1">
            <a:off x="7810500" y="5219701"/>
            <a:ext cx="914400" cy="685800"/>
          </a:xfrm>
          <a:prstGeom prst="bentConnector3">
            <a:avLst>
              <a:gd name="adj1" fmla="val 6325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flipH="1" flipV="1">
            <a:off x="6858000" y="4876801"/>
            <a:ext cx="762000" cy="457200"/>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rot="16200000" flipV="1">
            <a:off x="7391400" y="4800601"/>
            <a:ext cx="609600" cy="457200"/>
          </a:xfrm>
          <a:prstGeom prst="bentConnector3">
            <a:avLst>
              <a:gd name="adj1" fmla="val 37349"/>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154692" y="5562600"/>
            <a:ext cx="1835759" cy="1015663"/>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rPr>
              <a:t>Data:</a:t>
            </a:r>
          </a:p>
          <a:p>
            <a:r>
              <a:rPr lang="en-US" sz="2000" dirty="0">
                <a:solidFill>
                  <a:srgbClr val="008000"/>
                </a:solidFill>
                <a:latin typeface="Times New Roman" pitchFamily="18" charset="0"/>
                <a:cs typeface="Times New Roman" pitchFamily="18" charset="0"/>
              </a:rPr>
              <a:t>o</a:t>
            </a:r>
            <a:r>
              <a:rPr lang="en-US" sz="2000" dirty="0" smtClean="0">
                <a:solidFill>
                  <a:srgbClr val="008000"/>
                </a:solidFill>
                <a:latin typeface="Arial" pitchFamily="34" charset="0"/>
                <a:cs typeface="Arial" pitchFamily="34" charset="0"/>
              </a:rPr>
              <a:t> … data point</a:t>
            </a:r>
          </a:p>
          <a:p>
            <a:r>
              <a:rPr lang="en-US" sz="2000" dirty="0" smtClean="0">
                <a:solidFill>
                  <a:srgbClr val="008000"/>
                </a:solidFill>
                <a:latin typeface="Times New Roman" pitchFamily="18" charset="0"/>
                <a:cs typeface="Times New Roman" pitchFamily="18" charset="0"/>
              </a:rPr>
              <a:t>x</a:t>
            </a:r>
            <a:r>
              <a:rPr lang="en-US" sz="2000" dirty="0" smtClean="0">
                <a:solidFill>
                  <a:srgbClr val="008000"/>
                </a:solidFill>
                <a:latin typeface="Arial" pitchFamily="34" charset="0"/>
                <a:cs typeface="Arial" pitchFamily="34" charset="0"/>
              </a:rPr>
              <a:t> … centroid</a:t>
            </a:r>
            <a:endParaRPr lang="en-US" sz="2000" dirty="0">
              <a:solidFill>
                <a:srgbClr val="008000"/>
              </a:solidFill>
              <a:latin typeface="Arial" pitchFamily="34" charset="0"/>
              <a:cs typeface="Arial" pitchFamily="34" charset="0"/>
            </a:endParaRPr>
          </a:p>
        </p:txBody>
      </p:sp>
      <p:sp>
        <p:nvSpPr>
          <p:cNvPr id="50" name="TextBox 49"/>
          <p:cNvSpPr txBox="1"/>
          <p:nvPr/>
        </p:nvSpPr>
        <p:spPr>
          <a:xfrm>
            <a:off x="6685872" y="6303994"/>
            <a:ext cx="1710725" cy="400110"/>
          </a:xfrm>
          <a:prstGeom prst="rect">
            <a:avLst/>
          </a:prstGeom>
          <a:noFill/>
        </p:spPr>
        <p:txBody>
          <a:bodyPr wrap="none" rtlCol="0">
            <a:spAutoFit/>
          </a:bodyPr>
          <a:lstStyle/>
          <a:p>
            <a:r>
              <a:rPr lang="en-US" sz="2000" b="1" dirty="0" err="1" smtClean="0">
                <a:solidFill>
                  <a:srgbClr val="008000"/>
                </a:solidFill>
                <a:latin typeface="Arial" pitchFamily="34" charset="0"/>
                <a:cs typeface="Arial" pitchFamily="34" charset="0"/>
              </a:rPr>
              <a:t>Dendrogram</a:t>
            </a:r>
            <a:endParaRPr lang="en-US" sz="2000" b="1" dirty="0">
              <a:solidFill>
                <a:srgbClr val="008000"/>
              </a:solidFill>
              <a:latin typeface="Arial" pitchFamily="34" charset="0"/>
              <a:cs typeface="Arial" pitchFamily="34" charset="0"/>
            </a:endParaRPr>
          </a:p>
        </p:txBody>
      </p:sp>
      <p:sp>
        <p:nvSpPr>
          <p:cNvPr id="52" name="Footer Placeholder 51"/>
          <p:cNvSpPr>
            <a:spLocks noGrp="1"/>
          </p:cNvSpPr>
          <p:nvPr>
            <p:ph type="ftr" sz="quarter" idx="11"/>
          </p:nvPr>
        </p:nvSpPr>
        <p:spPr/>
        <p:txBody>
          <a:bodyPr/>
          <a:lstStyle/>
          <a:p>
            <a:r>
              <a:rPr lang="en-US" smtClean="0"/>
              <a:t>J. Leskovec, A. Rajaraman, J. Ullman: Mining of Massive Datasets, http://www.mmds.org</a:t>
            </a:r>
            <a:endParaRPr lang="en-US"/>
          </a:p>
        </p:txBody>
      </p:sp>
      <p:cxnSp>
        <p:nvCxnSpPr>
          <p:cNvPr id="3" name="Straight Connector 2"/>
          <p:cNvCxnSpPr/>
          <p:nvPr/>
        </p:nvCxnSpPr>
        <p:spPr>
          <a:xfrm>
            <a:off x="1676400" y="2819400"/>
            <a:ext cx="914400" cy="565666"/>
          </a:xfrm>
          <a:prstGeom prst="line">
            <a:avLst/>
          </a:prstGeom>
          <a:ln w="12700">
            <a:solidFill>
              <a:srgbClr val="0070C0"/>
            </a:solidFill>
            <a:prstDash val="dash"/>
          </a:ln>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4434838" y="3392758"/>
            <a:ext cx="822962" cy="493442"/>
          </a:xfrm>
          <a:prstGeom prst="line">
            <a:avLst/>
          </a:prstGeom>
          <a:ln w="12700">
            <a:solidFill>
              <a:srgbClr val="00B050"/>
            </a:solidFill>
            <a:prstDash val="dash"/>
          </a:ln>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1676400" y="2863468"/>
            <a:ext cx="76200" cy="529290"/>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flipH="1">
            <a:off x="1752600" y="3392758"/>
            <a:ext cx="765516" cy="0"/>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flipH="1">
            <a:off x="1143000" y="3392758"/>
            <a:ext cx="609600" cy="493442"/>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flipH="1">
            <a:off x="5152398" y="2329739"/>
            <a:ext cx="150755" cy="780316"/>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flipV="1">
            <a:off x="4434838" y="3128113"/>
            <a:ext cx="717560" cy="224688"/>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a:xfrm flipH="1" flipV="1">
            <a:off x="5152398" y="3128113"/>
            <a:ext cx="183151" cy="712388"/>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156470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9"/>
                                        </p:tgtEl>
                                        <p:attrNameLst>
                                          <p:attrName>style.visibility</p:attrName>
                                        </p:attrNameLst>
                                      </p:cBhvr>
                                      <p:to>
                                        <p:strVal val="visible"/>
                                      </p:to>
                                    </p:set>
                                    <p:anim calcmode="lin" valueType="num">
                                      <p:cBhvr additive="base">
                                        <p:cTn id="7" dur="500" fill="hold"/>
                                        <p:tgtEl>
                                          <p:spTgt spid="20489"/>
                                        </p:tgtEl>
                                        <p:attrNameLst>
                                          <p:attrName>ppt_x</p:attrName>
                                        </p:attrNameLst>
                                      </p:cBhvr>
                                      <p:tavLst>
                                        <p:tav tm="0">
                                          <p:val>
                                            <p:strVal val="#ppt_x"/>
                                          </p:val>
                                        </p:tav>
                                        <p:tav tm="100000">
                                          <p:val>
                                            <p:strVal val="#ppt_x"/>
                                          </p:val>
                                        </p:tav>
                                      </p:tavLst>
                                    </p:anim>
                                    <p:anim calcmode="lin" valueType="num">
                                      <p:cBhvr additive="base">
                                        <p:cTn id="8" dur="500" fill="hold"/>
                                        <p:tgtEl>
                                          <p:spTgt spid="20489"/>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0491"/>
                                        </p:tgtEl>
                                        <p:attrNameLst>
                                          <p:attrName>style.visibility</p:attrName>
                                        </p:attrNameLst>
                                      </p:cBhvr>
                                      <p:to>
                                        <p:strVal val="visible"/>
                                      </p:to>
                                    </p:set>
                                    <p:anim calcmode="lin" valueType="num">
                                      <p:cBhvr additive="base">
                                        <p:cTn id="17" dur="500" fill="hold"/>
                                        <p:tgtEl>
                                          <p:spTgt spid="20491"/>
                                        </p:tgtEl>
                                        <p:attrNameLst>
                                          <p:attrName>ppt_x</p:attrName>
                                        </p:attrNameLst>
                                      </p:cBhvr>
                                      <p:tavLst>
                                        <p:tav tm="0">
                                          <p:val>
                                            <p:strVal val="1+#ppt_w/2"/>
                                          </p:val>
                                        </p:tav>
                                        <p:tav tm="100000">
                                          <p:val>
                                            <p:strVal val="#ppt_x"/>
                                          </p:val>
                                        </p:tav>
                                      </p:tavLst>
                                    </p:anim>
                                    <p:anim calcmode="lin" valueType="num">
                                      <p:cBhvr additive="base">
                                        <p:cTn id="18" dur="500" fill="hold"/>
                                        <p:tgtEl>
                                          <p:spTgt spid="20491"/>
                                        </p:tgtEl>
                                        <p:attrNameLst>
                                          <p:attrName>ppt_y</p:attrName>
                                        </p:attrNameLst>
                                      </p:cBhvr>
                                      <p:tavLst>
                                        <p:tav tm="0">
                                          <p:val>
                                            <p:strVal val="#ppt_y"/>
                                          </p:val>
                                        </p:tav>
                                        <p:tav tm="100000">
                                          <p:val>
                                            <p:strVal val="#ppt_y"/>
                                          </p:val>
                                        </p:tav>
                                      </p:tavLst>
                                    </p:anim>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492"/>
                                        </p:tgtEl>
                                        <p:attrNameLst>
                                          <p:attrName>style.visibility</p:attrName>
                                        </p:attrNameLst>
                                      </p:cBhvr>
                                      <p:to>
                                        <p:strVal val="visible"/>
                                      </p:to>
                                    </p:set>
                                    <p:anim calcmode="lin" valueType="num">
                                      <p:cBhvr additive="base">
                                        <p:cTn id="25" dur="500" fill="hold"/>
                                        <p:tgtEl>
                                          <p:spTgt spid="20492"/>
                                        </p:tgtEl>
                                        <p:attrNameLst>
                                          <p:attrName>ppt_x</p:attrName>
                                        </p:attrNameLst>
                                      </p:cBhvr>
                                      <p:tavLst>
                                        <p:tav tm="0">
                                          <p:val>
                                            <p:strVal val="#ppt_x"/>
                                          </p:val>
                                        </p:tav>
                                        <p:tav tm="100000">
                                          <p:val>
                                            <p:strVal val="#ppt_x"/>
                                          </p:val>
                                        </p:tav>
                                      </p:tavLst>
                                    </p:anim>
                                    <p:anim calcmode="lin" valueType="num">
                                      <p:cBhvr additive="base">
                                        <p:cTn id="26" dur="500" fill="hold"/>
                                        <p:tgtEl>
                                          <p:spTgt spid="20492"/>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20493"/>
                                        </p:tgtEl>
                                        <p:attrNameLst>
                                          <p:attrName>style.visibility</p:attrName>
                                        </p:attrNameLst>
                                      </p:cBhvr>
                                      <p:to>
                                        <p:strVal val="visible"/>
                                      </p:to>
                                    </p:set>
                                    <p:anim calcmode="lin" valueType="num">
                                      <p:cBhvr additive="base">
                                        <p:cTn id="35" dur="500" fill="hold"/>
                                        <p:tgtEl>
                                          <p:spTgt spid="20493"/>
                                        </p:tgtEl>
                                        <p:attrNameLst>
                                          <p:attrName>ppt_x</p:attrName>
                                        </p:attrNameLst>
                                      </p:cBhvr>
                                      <p:tavLst>
                                        <p:tav tm="0">
                                          <p:val>
                                            <p:strVal val="1+#ppt_w/2"/>
                                          </p:val>
                                        </p:tav>
                                        <p:tav tm="100000">
                                          <p:val>
                                            <p:strVal val="#ppt_x"/>
                                          </p:val>
                                        </p:tav>
                                      </p:tavLst>
                                    </p:anim>
                                    <p:anim calcmode="lin" valueType="num">
                                      <p:cBhvr additive="base">
                                        <p:cTn id="36" dur="500" fill="hold"/>
                                        <p:tgtEl>
                                          <p:spTgt spid="20493"/>
                                        </p:tgtEl>
                                        <p:attrNameLst>
                                          <p:attrName>ppt_y</p:attrName>
                                        </p:attrNameLst>
                                      </p:cBhvr>
                                      <p:tavLst>
                                        <p:tav tm="0">
                                          <p:val>
                                            <p:strVal val="#ppt_y"/>
                                          </p:val>
                                        </p:tav>
                                        <p:tav tm="100000">
                                          <p:val>
                                            <p:strVal val="#ppt_y"/>
                                          </p:val>
                                        </p:tav>
                                      </p:tavLst>
                                    </p:anim>
                                  </p:childTnLst>
                                </p:cTn>
                              </p:par>
                              <p:par>
                                <p:cTn id="37" presetID="1"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0494"/>
                                        </p:tgtEl>
                                        <p:attrNameLst>
                                          <p:attrName>style.visibility</p:attrName>
                                        </p:attrNameLst>
                                      </p:cBhvr>
                                      <p:to>
                                        <p:strVal val="visible"/>
                                      </p:to>
                                    </p:set>
                                    <p:anim calcmode="lin" valueType="num">
                                      <p:cBhvr additive="base">
                                        <p:cTn id="43" dur="500" fill="hold"/>
                                        <p:tgtEl>
                                          <p:spTgt spid="20494"/>
                                        </p:tgtEl>
                                        <p:attrNameLst>
                                          <p:attrName>ppt_x</p:attrName>
                                        </p:attrNameLst>
                                      </p:cBhvr>
                                      <p:tavLst>
                                        <p:tav tm="0">
                                          <p:val>
                                            <p:strVal val="#ppt_x"/>
                                          </p:val>
                                        </p:tav>
                                        <p:tav tm="100000">
                                          <p:val>
                                            <p:strVal val="#ppt_x"/>
                                          </p:val>
                                        </p:tav>
                                      </p:tavLst>
                                    </p:anim>
                                    <p:anim calcmode="lin" valueType="num">
                                      <p:cBhvr additive="base">
                                        <p:cTn id="44" dur="500" fill="hold"/>
                                        <p:tgtEl>
                                          <p:spTgt spid="20494"/>
                                        </p:tgtEl>
                                        <p:attrNameLst>
                                          <p:attrName>ppt_y</p:attrName>
                                        </p:attrNameLst>
                                      </p:cBhvr>
                                      <p:tavLst>
                                        <p:tav tm="0">
                                          <p:val>
                                            <p:strVal val="1+#ppt_h/2"/>
                                          </p:val>
                                        </p:tav>
                                        <p:tav tm="100000">
                                          <p:val>
                                            <p:strVal val="#ppt_y"/>
                                          </p:val>
                                        </p:tav>
                                      </p:tavLst>
                                    </p:anim>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20496"/>
                                        </p:tgtEl>
                                        <p:attrNameLst>
                                          <p:attrName>style.visibility</p:attrName>
                                        </p:attrNameLst>
                                      </p:cBhvr>
                                      <p:to>
                                        <p:strVal val="visible"/>
                                      </p:to>
                                    </p:set>
                                    <p:anim calcmode="lin" valueType="num">
                                      <p:cBhvr additive="base">
                                        <p:cTn id="51" dur="500" fill="hold"/>
                                        <p:tgtEl>
                                          <p:spTgt spid="20496"/>
                                        </p:tgtEl>
                                        <p:attrNameLst>
                                          <p:attrName>ppt_x</p:attrName>
                                        </p:attrNameLst>
                                      </p:cBhvr>
                                      <p:tavLst>
                                        <p:tav tm="0">
                                          <p:val>
                                            <p:strVal val="1+#ppt_w/2"/>
                                          </p:val>
                                        </p:tav>
                                        <p:tav tm="100000">
                                          <p:val>
                                            <p:strVal val="#ppt_x"/>
                                          </p:val>
                                        </p:tav>
                                      </p:tavLst>
                                    </p:anim>
                                    <p:anim calcmode="lin" valueType="num">
                                      <p:cBhvr additive="base">
                                        <p:cTn id="52" dur="500" fill="hold"/>
                                        <p:tgtEl>
                                          <p:spTgt spid="20496"/>
                                        </p:tgtEl>
                                        <p:attrNameLst>
                                          <p:attrName>ppt_y</p:attrName>
                                        </p:attrNameLst>
                                      </p:cBhvr>
                                      <p:tavLst>
                                        <p:tav tm="0">
                                          <p:val>
                                            <p:strVal val="#ppt_y"/>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0497"/>
                                        </p:tgtEl>
                                        <p:attrNameLst>
                                          <p:attrName>style.visibility</p:attrName>
                                        </p:attrNameLst>
                                      </p:cBhvr>
                                      <p:to>
                                        <p:strVal val="visible"/>
                                      </p:to>
                                    </p:set>
                                    <p:anim calcmode="lin" valueType="num">
                                      <p:cBhvr additive="base">
                                        <p:cTn id="63" dur="500" fill="hold"/>
                                        <p:tgtEl>
                                          <p:spTgt spid="20497"/>
                                        </p:tgtEl>
                                        <p:attrNameLst>
                                          <p:attrName>ppt_x</p:attrName>
                                        </p:attrNameLst>
                                      </p:cBhvr>
                                      <p:tavLst>
                                        <p:tav tm="0">
                                          <p:val>
                                            <p:strVal val="#ppt_x"/>
                                          </p:val>
                                        </p:tav>
                                        <p:tav tm="100000">
                                          <p:val>
                                            <p:strVal val="#ppt_x"/>
                                          </p:val>
                                        </p:tav>
                                      </p:tavLst>
                                    </p:anim>
                                    <p:anim calcmode="lin" valueType="num">
                                      <p:cBhvr additive="base">
                                        <p:cTn id="64" dur="500" fill="hold"/>
                                        <p:tgtEl>
                                          <p:spTgt spid="20497"/>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0498"/>
                                        </p:tgtEl>
                                        <p:attrNameLst>
                                          <p:attrName>style.visibility</p:attrName>
                                        </p:attrNameLst>
                                      </p:cBhvr>
                                      <p:to>
                                        <p:strVal val="visible"/>
                                      </p:to>
                                    </p:set>
                                    <p:anim calcmode="lin" valueType="num">
                                      <p:cBhvr additive="base">
                                        <p:cTn id="69" dur="500" fill="hold"/>
                                        <p:tgtEl>
                                          <p:spTgt spid="20498"/>
                                        </p:tgtEl>
                                        <p:attrNameLst>
                                          <p:attrName>ppt_x</p:attrName>
                                        </p:attrNameLst>
                                      </p:cBhvr>
                                      <p:tavLst>
                                        <p:tav tm="0">
                                          <p:val>
                                            <p:strVal val="1+#ppt_w/2"/>
                                          </p:val>
                                        </p:tav>
                                        <p:tav tm="100000">
                                          <p:val>
                                            <p:strVal val="#ppt_x"/>
                                          </p:val>
                                        </p:tav>
                                      </p:tavLst>
                                    </p:anim>
                                    <p:anim calcmode="lin" valueType="num">
                                      <p:cBhvr additive="base">
                                        <p:cTn id="70" dur="500" fill="hold"/>
                                        <p:tgtEl>
                                          <p:spTgt spid="20498"/>
                                        </p:tgtEl>
                                        <p:attrNameLst>
                                          <p:attrName>ppt_y</p:attrName>
                                        </p:attrNameLst>
                                      </p:cBhvr>
                                      <p:tavLst>
                                        <p:tav tm="0">
                                          <p:val>
                                            <p:strVal val="#ppt_y"/>
                                          </p:val>
                                        </p:tav>
                                        <p:tav tm="100000">
                                          <p:val>
                                            <p:strVal val="#ppt_y"/>
                                          </p:val>
                                        </p:tav>
                                      </p:tavLst>
                                    </p:anim>
                                  </p:childTnLst>
                                </p:cTn>
                              </p:par>
                              <p:par>
                                <p:cTn id="71" presetID="1" presetClass="entr" presetSubtype="0" fill="hold"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animBg="1" autoUpdateAnimBg="0"/>
      <p:bldP spid="20491" grpId="0" autoUpdateAnimBg="0"/>
      <p:bldP spid="20492" grpId="0" animBg="1"/>
      <p:bldP spid="20493" grpId="0" autoUpdateAnimBg="0"/>
      <p:bldP spid="20494" grpId="0" animBg="1"/>
      <p:bldP spid="20496" grpId="0" autoUpdateAnimBg="0"/>
      <p:bldP spid="20497" grpId="0" animBg="1"/>
      <p:bldP spid="20498"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And in the Non-Euclidean Case?</a:t>
            </a:r>
          </a:p>
        </p:txBody>
      </p:sp>
      <p:sp>
        <p:nvSpPr>
          <p:cNvPr id="21507" name="Rectangle 3"/>
          <p:cNvSpPr>
            <a:spLocks noGrp="1" noChangeArrowheads="1"/>
          </p:cNvSpPr>
          <p:nvPr>
            <p:ph idx="1"/>
          </p:nvPr>
        </p:nvSpPr>
        <p:spPr>
          <a:xfrm>
            <a:off x="457200" y="1295400"/>
            <a:ext cx="8458200" cy="5257801"/>
          </a:xfrm>
        </p:spPr>
        <p:txBody>
          <a:bodyPr>
            <a:normAutofit/>
          </a:bodyPr>
          <a:lstStyle/>
          <a:p>
            <a:pPr marL="118872" indent="0">
              <a:buNone/>
            </a:pPr>
            <a:r>
              <a:rPr lang="en-US" b="1" dirty="0" smtClean="0">
                <a:solidFill>
                  <a:srgbClr val="0000FF"/>
                </a:solidFill>
              </a:rPr>
              <a:t>What about the Non-Euclidean case?</a:t>
            </a:r>
          </a:p>
          <a:p>
            <a:r>
              <a:rPr lang="en-US" dirty="0" smtClean="0"/>
              <a:t>The </a:t>
            </a:r>
            <a:r>
              <a:rPr lang="en-US" dirty="0"/>
              <a:t>only “locations” we can talk about are the points </a:t>
            </a:r>
            <a:r>
              <a:rPr lang="en-US" dirty="0" smtClean="0"/>
              <a:t>themselves</a:t>
            </a:r>
            <a:endParaRPr lang="en-US" dirty="0"/>
          </a:p>
          <a:p>
            <a:pPr lvl="1"/>
            <a:r>
              <a:rPr lang="en-US" dirty="0" smtClean="0"/>
              <a:t>i.e</a:t>
            </a:r>
            <a:r>
              <a:rPr lang="en-US" dirty="0"/>
              <a:t>., there is no “average” of two </a:t>
            </a:r>
            <a:r>
              <a:rPr lang="en-US" dirty="0" smtClean="0"/>
              <a:t>points</a:t>
            </a:r>
          </a:p>
          <a:p>
            <a:pPr lvl="8"/>
            <a:endParaRPr lang="en-US" dirty="0" smtClean="0"/>
          </a:p>
          <a:p>
            <a:r>
              <a:rPr lang="en-US" b="1" dirty="0" smtClean="0">
                <a:solidFill>
                  <a:srgbClr val="008000"/>
                </a:solidFill>
              </a:rPr>
              <a:t>Approach 1:</a:t>
            </a:r>
          </a:p>
          <a:p>
            <a:pPr lvl="1"/>
            <a:r>
              <a:rPr lang="en-US" b="1" dirty="0">
                <a:solidFill>
                  <a:srgbClr val="0000FF"/>
                </a:solidFill>
              </a:rPr>
              <a:t>(1) How to represent a cluster of many </a:t>
            </a:r>
            <a:r>
              <a:rPr lang="en-US" b="1" dirty="0" smtClean="0">
                <a:solidFill>
                  <a:srgbClr val="0000FF"/>
                </a:solidFill>
              </a:rPr>
              <a:t>points?</a:t>
            </a:r>
            <a:br>
              <a:rPr lang="en-US" b="1" dirty="0" smtClean="0">
                <a:solidFill>
                  <a:srgbClr val="0000FF"/>
                </a:solidFill>
              </a:rPr>
            </a:br>
            <a:r>
              <a:rPr lang="en-US" b="1" i="1" dirty="0" err="1" smtClean="0">
                <a:solidFill>
                  <a:srgbClr val="FF0066"/>
                </a:solidFill>
              </a:rPr>
              <a:t>clustroid</a:t>
            </a:r>
            <a:r>
              <a:rPr lang="en-US" dirty="0" smtClean="0"/>
              <a:t>  </a:t>
            </a:r>
            <a:r>
              <a:rPr lang="en-US" dirty="0"/>
              <a:t>= </a:t>
            </a:r>
            <a:r>
              <a:rPr lang="en-US" dirty="0" smtClean="0"/>
              <a:t>(data)point </a:t>
            </a:r>
            <a:r>
              <a:rPr lang="en-US" dirty="0"/>
              <a:t>“</a:t>
            </a:r>
            <a:r>
              <a:rPr lang="en-US" b="1" i="1" u="sng" dirty="0"/>
              <a:t>closest</a:t>
            </a:r>
            <a:r>
              <a:rPr lang="en-US" dirty="0"/>
              <a:t>” to other </a:t>
            </a:r>
            <a:r>
              <a:rPr lang="en-US" dirty="0" smtClean="0"/>
              <a:t>points</a:t>
            </a:r>
            <a:endParaRPr lang="en-US" dirty="0"/>
          </a:p>
          <a:p>
            <a:pPr lvl="1"/>
            <a:r>
              <a:rPr lang="en-US" b="1" dirty="0" smtClean="0">
                <a:solidFill>
                  <a:srgbClr val="0000FF"/>
                </a:solidFill>
              </a:rPr>
              <a:t>(2</a:t>
            </a:r>
            <a:r>
              <a:rPr lang="en-US" b="1" dirty="0">
                <a:solidFill>
                  <a:srgbClr val="0000FF"/>
                </a:solidFill>
              </a:rPr>
              <a:t>) How do you determine the “nearness” of </a:t>
            </a:r>
            <a:r>
              <a:rPr lang="en-US" b="1" dirty="0" smtClean="0">
                <a:solidFill>
                  <a:srgbClr val="0000FF"/>
                </a:solidFill>
              </a:rPr>
              <a:t>clusters? </a:t>
            </a:r>
            <a:r>
              <a:rPr lang="en-US" dirty="0" smtClean="0"/>
              <a:t>Treat </a:t>
            </a:r>
            <a:r>
              <a:rPr lang="en-US" dirty="0" err="1"/>
              <a:t>clustroid</a:t>
            </a:r>
            <a:r>
              <a:rPr lang="en-US" dirty="0"/>
              <a:t> as if it were centroid, when computing </a:t>
            </a:r>
            <a:r>
              <a:rPr lang="en-US" dirty="0" smtClean="0"/>
              <a:t>inter-cluster distances</a:t>
            </a:r>
            <a:endParaRPr lang="en-US" dirty="0"/>
          </a:p>
        </p:txBody>
      </p:sp>
      <p:sp>
        <p:nvSpPr>
          <p:cNvPr id="4" name="Slide Number Placeholder 5"/>
          <p:cNvSpPr>
            <a:spLocks noGrp="1"/>
          </p:cNvSpPr>
          <p:nvPr>
            <p:ph type="sldNum" sz="quarter" idx="12"/>
          </p:nvPr>
        </p:nvSpPr>
        <p:spPr/>
        <p:txBody>
          <a:bodyPr/>
          <a:lstStyle/>
          <a:p>
            <a:fld id="{E1932BFC-E37F-4B2E-9EB5-847D7F457039}" type="slidenum">
              <a:rPr lang="en-US"/>
              <a:pPr/>
              <a:t>16</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13155104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smtClean="0"/>
              <a:t>“Closest” Point?</a:t>
            </a:r>
            <a:endParaRPr lang="en-US"/>
          </a:p>
        </p:txBody>
      </p:sp>
      <p:sp>
        <p:nvSpPr>
          <p:cNvPr id="71683" name="Rectangle 3"/>
          <p:cNvSpPr>
            <a:spLocks noGrp="1" noChangeArrowheads="1"/>
          </p:cNvSpPr>
          <p:nvPr>
            <p:ph type="body" idx="1"/>
          </p:nvPr>
        </p:nvSpPr>
        <p:spPr>
          <a:xfrm>
            <a:off x="457200" y="1295401"/>
            <a:ext cx="8458200" cy="3886200"/>
          </a:xfrm>
        </p:spPr>
        <p:txBody>
          <a:bodyPr/>
          <a:lstStyle/>
          <a:p>
            <a:r>
              <a:rPr lang="en-US" b="1" dirty="0">
                <a:solidFill>
                  <a:srgbClr val="0000FF"/>
                </a:solidFill>
              </a:rPr>
              <a:t>(1) How to represent a cluster of many points?</a:t>
            </a:r>
            <a:br>
              <a:rPr lang="en-US" b="1" dirty="0">
                <a:solidFill>
                  <a:srgbClr val="0000FF"/>
                </a:solidFill>
              </a:rPr>
            </a:br>
            <a:r>
              <a:rPr lang="en-US" b="1" i="1" dirty="0" err="1" smtClean="0">
                <a:solidFill>
                  <a:srgbClr val="FF0066"/>
                </a:solidFill>
              </a:rPr>
              <a:t>clustroid</a:t>
            </a:r>
            <a:r>
              <a:rPr lang="en-US" dirty="0" smtClean="0"/>
              <a:t>  </a:t>
            </a:r>
            <a:r>
              <a:rPr lang="en-US" dirty="0"/>
              <a:t>= point “</a:t>
            </a:r>
            <a:r>
              <a:rPr lang="en-US" b="1" i="1" u="sng" dirty="0"/>
              <a:t>closest</a:t>
            </a:r>
            <a:r>
              <a:rPr lang="en-US" dirty="0"/>
              <a:t>” to other </a:t>
            </a:r>
            <a:r>
              <a:rPr lang="en-US" dirty="0" smtClean="0"/>
              <a:t>points</a:t>
            </a:r>
          </a:p>
          <a:p>
            <a:r>
              <a:rPr lang="en-US" b="1" dirty="0" smtClean="0">
                <a:solidFill>
                  <a:srgbClr val="008000"/>
                </a:solidFill>
              </a:rPr>
              <a:t>Possible meanings of “closest”:</a:t>
            </a:r>
          </a:p>
          <a:p>
            <a:pPr lvl="1"/>
            <a:r>
              <a:rPr lang="en-US" dirty="0" smtClean="0"/>
              <a:t>Smallest maximum distance to other points</a:t>
            </a:r>
          </a:p>
          <a:p>
            <a:pPr lvl="1"/>
            <a:r>
              <a:rPr lang="en-US" dirty="0" smtClean="0"/>
              <a:t>Smallest average distance to other points</a:t>
            </a:r>
          </a:p>
          <a:p>
            <a:pPr lvl="1"/>
            <a:r>
              <a:rPr lang="en-US" dirty="0" smtClean="0"/>
              <a:t>Smallest sum of squares of distances to other points</a:t>
            </a:r>
          </a:p>
          <a:p>
            <a:pPr lvl="2"/>
            <a:r>
              <a:rPr lang="en-US" dirty="0" smtClean="0"/>
              <a:t>For distance metric </a:t>
            </a:r>
            <a:r>
              <a:rPr lang="en-US" b="1" i="1" dirty="0" smtClean="0"/>
              <a:t>d</a:t>
            </a:r>
            <a:r>
              <a:rPr lang="en-US" dirty="0" smtClean="0"/>
              <a:t> </a:t>
            </a:r>
            <a:r>
              <a:rPr lang="en-US" dirty="0" err="1" smtClean="0"/>
              <a:t>clustroid</a:t>
            </a:r>
            <a:r>
              <a:rPr lang="en-US" dirty="0" smtClean="0"/>
              <a:t> </a:t>
            </a:r>
            <a:r>
              <a:rPr lang="en-US" b="1" i="1" dirty="0" smtClean="0"/>
              <a:t>c</a:t>
            </a:r>
            <a:r>
              <a:rPr lang="en-US" dirty="0" smtClean="0"/>
              <a:t> of cluster </a:t>
            </a:r>
            <a:r>
              <a:rPr lang="en-US" b="1" i="1" dirty="0" smtClean="0"/>
              <a:t>C</a:t>
            </a:r>
            <a:r>
              <a:rPr lang="en-US" dirty="0" smtClean="0"/>
              <a:t> is:</a:t>
            </a:r>
          </a:p>
          <a:p>
            <a:pPr lvl="1"/>
            <a:endParaRPr lang="en-US" dirty="0"/>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51895926-0DFA-4D2E-9C2E-D507C4436771}" type="slidenum">
              <a:rPr lang="en-US" smtClean="0"/>
              <a:pPr/>
              <a:t>17</a:t>
            </a:fld>
            <a:endParaRPr lang="en-US"/>
          </a:p>
        </p:txBody>
      </p:sp>
      <p:graphicFrame>
        <p:nvGraphicFramePr>
          <p:cNvPr id="3075" name="Object 3"/>
          <p:cNvGraphicFramePr>
            <a:graphicFrameLocks noChangeAspect="1"/>
          </p:cNvGraphicFramePr>
          <p:nvPr>
            <p:extLst>
              <p:ext uri="{D42A27DB-BD31-4B8C-83A1-F6EECF244321}">
                <p14:modId xmlns:p14="http://schemas.microsoft.com/office/powerpoint/2010/main" xmlns="" val="2652265136"/>
              </p:ext>
            </p:extLst>
          </p:nvPr>
        </p:nvGraphicFramePr>
        <p:xfrm>
          <a:off x="7239000" y="4407520"/>
          <a:ext cx="1785492" cy="642998"/>
        </p:xfrm>
        <a:graphic>
          <a:graphicData uri="http://schemas.openxmlformats.org/presentationml/2006/ole">
            <p:oleObj spid="_x0000_s27789" name="Equation" r:id="rId3" imgW="952087" imgH="342751" progId="Equation.3">
              <p:embed/>
            </p:oleObj>
          </a:graphicData>
        </a:graphic>
      </p:graphicFrame>
      <p:sp>
        <p:nvSpPr>
          <p:cNvPr id="2" name="TextBox 1"/>
          <p:cNvSpPr txBox="1"/>
          <p:nvPr/>
        </p:nvSpPr>
        <p:spPr>
          <a:xfrm>
            <a:off x="5486400" y="5334000"/>
            <a:ext cx="3657600" cy="1569660"/>
          </a:xfrm>
          <a:prstGeom prst="rect">
            <a:avLst/>
          </a:prstGeom>
          <a:noFill/>
        </p:spPr>
        <p:txBody>
          <a:bodyPr wrap="square" rtlCol="0">
            <a:spAutoFit/>
          </a:bodyPr>
          <a:lstStyle/>
          <a:p>
            <a:r>
              <a:rPr lang="en-US" sz="1600" b="1" dirty="0" smtClean="0">
                <a:solidFill>
                  <a:srgbClr val="008000"/>
                </a:solidFill>
                <a:latin typeface="Arial" pitchFamily="34" charset="0"/>
                <a:cs typeface="Arial" pitchFamily="34" charset="0"/>
              </a:rPr>
              <a:t>Centroid</a:t>
            </a:r>
            <a:r>
              <a:rPr lang="en-US" sz="1600" dirty="0" smtClean="0">
                <a:solidFill>
                  <a:srgbClr val="008000"/>
                </a:solidFill>
                <a:latin typeface="Arial" pitchFamily="34" charset="0"/>
                <a:cs typeface="Arial" pitchFamily="34" charset="0"/>
              </a:rPr>
              <a:t> is the avg. of all (data)points in the cluster. This means centroid is an “artificial” point.</a:t>
            </a:r>
          </a:p>
          <a:p>
            <a:r>
              <a:rPr lang="en-US" sz="1600" b="1" dirty="0" err="1" smtClean="0">
                <a:solidFill>
                  <a:srgbClr val="008000"/>
                </a:solidFill>
                <a:latin typeface="Arial" pitchFamily="34" charset="0"/>
                <a:cs typeface="Arial" pitchFamily="34" charset="0"/>
              </a:rPr>
              <a:t>Clustroid</a:t>
            </a:r>
            <a:r>
              <a:rPr lang="en-US" sz="1600" dirty="0" smtClean="0">
                <a:solidFill>
                  <a:srgbClr val="008000"/>
                </a:solidFill>
                <a:latin typeface="Arial" pitchFamily="34" charset="0"/>
                <a:cs typeface="Arial" pitchFamily="34" charset="0"/>
              </a:rPr>
              <a:t> is an </a:t>
            </a:r>
            <a:r>
              <a:rPr lang="en-US" sz="1600" b="1" dirty="0" smtClean="0">
                <a:solidFill>
                  <a:srgbClr val="008000"/>
                </a:solidFill>
                <a:latin typeface="Arial" pitchFamily="34" charset="0"/>
                <a:cs typeface="Arial" pitchFamily="34" charset="0"/>
              </a:rPr>
              <a:t>existing</a:t>
            </a:r>
            <a:r>
              <a:rPr lang="en-US" sz="1600" dirty="0" smtClean="0">
                <a:solidFill>
                  <a:srgbClr val="008000"/>
                </a:solidFill>
                <a:latin typeface="Arial" pitchFamily="34" charset="0"/>
                <a:cs typeface="Arial" pitchFamily="34" charset="0"/>
              </a:rPr>
              <a:t> (data)point that is “closest” to all other points in the cluster.</a:t>
            </a:r>
          </a:p>
        </p:txBody>
      </p:sp>
      <p:sp>
        <p:nvSpPr>
          <p:cNvPr id="9" name="Oval 8"/>
          <p:cNvSpPr/>
          <p:nvPr/>
        </p:nvSpPr>
        <p:spPr>
          <a:xfrm>
            <a:off x="1524000" y="5246132"/>
            <a:ext cx="1447800" cy="685800"/>
          </a:xfrm>
          <a:prstGeom prst="ellipse">
            <a:avLst/>
          </a:prstGeom>
          <a:solidFill>
            <a:srgbClr val="D60093">
              <a:alpha val="40000"/>
            </a:srgbClr>
          </a:solidFill>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Oval 10"/>
          <p:cNvSpPr/>
          <p:nvPr/>
        </p:nvSpPr>
        <p:spPr>
          <a:xfrm>
            <a:off x="2590800" y="5550932"/>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Oval 15"/>
          <p:cNvSpPr/>
          <p:nvPr/>
        </p:nvSpPr>
        <p:spPr>
          <a:xfrm>
            <a:off x="1981200" y="5627132"/>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p:cNvSpPr/>
          <p:nvPr/>
        </p:nvSpPr>
        <p:spPr>
          <a:xfrm>
            <a:off x="1752600" y="5550932"/>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TextBox 2"/>
          <p:cNvSpPr txBox="1"/>
          <p:nvPr/>
        </p:nvSpPr>
        <p:spPr>
          <a:xfrm>
            <a:off x="2074942" y="5438001"/>
            <a:ext cx="287258" cy="276999"/>
          </a:xfrm>
          <a:prstGeom prst="rect">
            <a:avLst/>
          </a:prstGeom>
          <a:noFill/>
        </p:spPr>
        <p:txBody>
          <a:bodyPr wrap="none" rtlCol="0">
            <a:spAutoFit/>
          </a:bodyPr>
          <a:lstStyle/>
          <a:p>
            <a:r>
              <a:rPr lang="en-US" sz="1200" b="1" dirty="0" smtClean="0">
                <a:solidFill>
                  <a:srgbClr val="0000FF"/>
                </a:solidFill>
                <a:latin typeface="Arial" pitchFamily="34" charset="0"/>
                <a:cs typeface="Arial" pitchFamily="34" charset="0"/>
              </a:rPr>
              <a:t>X</a:t>
            </a:r>
          </a:p>
        </p:txBody>
      </p:sp>
      <p:sp>
        <p:nvSpPr>
          <p:cNvPr id="5" name="TextBox 4"/>
          <p:cNvSpPr txBox="1"/>
          <p:nvPr/>
        </p:nvSpPr>
        <p:spPr>
          <a:xfrm>
            <a:off x="1467118" y="6019800"/>
            <a:ext cx="1580882" cy="707886"/>
          </a:xfrm>
          <a:prstGeom prst="rect">
            <a:avLst/>
          </a:prstGeom>
          <a:noFill/>
        </p:spPr>
        <p:txBody>
          <a:bodyPr wrap="none" rtlCol="0">
            <a:spAutoFit/>
          </a:bodyPr>
          <a:lstStyle/>
          <a:p>
            <a:pPr algn="ctr"/>
            <a:r>
              <a:rPr lang="en-US" sz="2000" dirty="0" smtClean="0">
                <a:latin typeface="Arial" pitchFamily="34" charset="0"/>
                <a:cs typeface="Arial" pitchFamily="34" charset="0"/>
              </a:rPr>
              <a:t>Cluster on</a:t>
            </a:r>
            <a:br>
              <a:rPr lang="en-US" sz="2000" dirty="0" smtClean="0">
                <a:latin typeface="Arial" pitchFamily="34" charset="0"/>
                <a:cs typeface="Arial" pitchFamily="34" charset="0"/>
              </a:rPr>
            </a:br>
            <a:r>
              <a:rPr lang="en-US" sz="2000" dirty="0" smtClean="0">
                <a:latin typeface="Arial" pitchFamily="34" charset="0"/>
                <a:cs typeface="Arial" pitchFamily="34" charset="0"/>
              </a:rPr>
              <a:t>3 </a:t>
            </a:r>
            <a:r>
              <a:rPr lang="en-US" sz="2000" dirty="0" err="1" smtClean="0">
                <a:latin typeface="Arial" pitchFamily="34" charset="0"/>
                <a:cs typeface="Arial" pitchFamily="34" charset="0"/>
              </a:rPr>
              <a:t>datapoints</a:t>
            </a:r>
            <a:endParaRPr lang="en-US" sz="2000" dirty="0" smtClean="0">
              <a:latin typeface="Arial" pitchFamily="34" charset="0"/>
              <a:cs typeface="Arial" pitchFamily="34" charset="0"/>
            </a:endParaRPr>
          </a:p>
        </p:txBody>
      </p:sp>
      <p:sp>
        <p:nvSpPr>
          <p:cNvPr id="44" name="TextBox 43"/>
          <p:cNvSpPr txBox="1"/>
          <p:nvPr/>
        </p:nvSpPr>
        <p:spPr>
          <a:xfrm>
            <a:off x="3124200" y="4876800"/>
            <a:ext cx="1133644" cy="369332"/>
          </a:xfrm>
          <a:prstGeom prst="rect">
            <a:avLst/>
          </a:prstGeom>
          <a:noFill/>
        </p:spPr>
        <p:txBody>
          <a:bodyPr wrap="none" rtlCol="0">
            <a:spAutoFit/>
          </a:bodyPr>
          <a:lstStyle/>
          <a:p>
            <a:r>
              <a:rPr lang="en-US" b="1" dirty="0" smtClean="0">
                <a:solidFill>
                  <a:srgbClr val="0000FF"/>
                </a:solidFill>
                <a:latin typeface="Arial" pitchFamily="34" charset="0"/>
                <a:cs typeface="Arial" pitchFamily="34" charset="0"/>
              </a:rPr>
              <a:t>Centroid</a:t>
            </a:r>
          </a:p>
        </p:txBody>
      </p:sp>
      <p:sp>
        <p:nvSpPr>
          <p:cNvPr id="45" name="TextBox 44"/>
          <p:cNvSpPr txBox="1"/>
          <p:nvPr/>
        </p:nvSpPr>
        <p:spPr>
          <a:xfrm>
            <a:off x="2943428" y="5779532"/>
            <a:ext cx="1197764"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Clustroid</a:t>
            </a:r>
            <a:endParaRPr lang="en-US" b="1" dirty="0" smtClean="0">
              <a:solidFill>
                <a:srgbClr val="008000"/>
              </a:solidFill>
              <a:latin typeface="Arial" pitchFamily="34" charset="0"/>
              <a:cs typeface="Arial" pitchFamily="34" charset="0"/>
            </a:endParaRPr>
          </a:p>
        </p:txBody>
      </p:sp>
      <p:sp>
        <p:nvSpPr>
          <p:cNvPr id="46" name="TextBox 45"/>
          <p:cNvSpPr txBox="1"/>
          <p:nvPr/>
        </p:nvSpPr>
        <p:spPr>
          <a:xfrm>
            <a:off x="351884" y="4953000"/>
            <a:ext cx="1172116" cy="369332"/>
          </a:xfrm>
          <a:prstGeom prst="rect">
            <a:avLst/>
          </a:prstGeom>
          <a:noFill/>
        </p:spPr>
        <p:txBody>
          <a:bodyPr wrap="none" rtlCol="0">
            <a:spAutoFit/>
          </a:bodyPr>
          <a:lstStyle/>
          <a:p>
            <a:r>
              <a:rPr lang="en-US" dirty="0" err="1" smtClean="0">
                <a:latin typeface="Arial" pitchFamily="34" charset="0"/>
                <a:cs typeface="Arial" pitchFamily="34" charset="0"/>
              </a:rPr>
              <a:t>Datapoint</a:t>
            </a:r>
            <a:endParaRPr lang="en-US" dirty="0" smtClean="0">
              <a:latin typeface="Arial" pitchFamily="34" charset="0"/>
              <a:cs typeface="Arial" pitchFamily="34" charset="0"/>
            </a:endParaRPr>
          </a:p>
        </p:txBody>
      </p:sp>
      <p:cxnSp>
        <p:nvCxnSpPr>
          <p:cNvPr id="20" name="Straight Arrow Connector 19"/>
          <p:cNvCxnSpPr/>
          <p:nvPr/>
        </p:nvCxnSpPr>
        <p:spPr>
          <a:xfrm>
            <a:off x="1143000" y="5246132"/>
            <a:ext cx="609600" cy="290899"/>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p:nvPr/>
        </p:nvCxnSpPr>
        <p:spPr>
          <a:xfrm flipH="1">
            <a:off x="2257720" y="5109385"/>
            <a:ext cx="901044" cy="424934"/>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51" name="Straight Arrow Connector 50"/>
          <p:cNvCxnSpPr/>
          <p:nvPr/>
        </p:nvCxnSpPr>
        <p:spPr>
          <a:xfrm flipH="1" flipV="1">
            <a:off x="2074942" y="5703332"/>
            <a:ext cx="925139" cy="260867"/>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6411856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r>
              <a:rPr lang="en-US" dirty="0" smtClean="0"/>
              <a:t>Defining </a:t>
            </a:r>
            <a:r>
              <a:rPr lang="en-US" dirty="0"/>
              <a:t>“Nearness” of Clusters</a:t>
            </a:r>
          </a:p>
        </p:txBody>
      </p:sp>
      <p:sp>
        <p:nvSpPr>
          <p:cNvPr id="23555" name="Rectangle 3"/>
          <p:cNvSpPr>
            <a:spLocks noGrp="1" noChangeArrowheads="1"/>
          </p:cNvSpPr>
          <p:nvPr>
            <p:ph idx="1"/>
          </p:nvPr>
        </p:nvSpPr>
        <p:spPr/>
        <p:txBody>
          <a:bodyPr>
            <a:normAutofit/>
          </a:bodyPr>
          <a:lstStyle/>
          <a:p>
            <a:r>
              <a:rPr lang="en-US" b="1" dirty="0">
                <a:solidFill>
                  <a:srgbClr val="0000FF"/>
                </a:solidFill>
              </a:rPr>
              <a:t>(2) How do you determine the “nearness” of clusters? </a:t>
            </a:r>
            <a:endParaRPr lang="en-US" b="1" dirty="0" smtClean="0">
              <a:solidFill>
                <a:srgbClr val="0000FF"/>
              </a:solidFill>
            </a:endParaRPr>
          </a:p>
          <a:p>
            <a:pPr lvl="1"/>
            <a:r>
              <a:rPr lang="en-US" b="1" dirty="0" smtClean="0">
                <a:solidFill>
                  <a:srgbClr val="D60093"/>
                </a:solidFill>
              </a:rPr>
              <a:t>Approach 2:</a:t>
            </a:r>
            <a:r>
              <a:rPr lang="en-US" dirty="0" smtClean="0">
                <a:solidFill>
                  <a:srgbClr val="D60093"/>
                </a:solidFill>
              </a:rPr>
              <a:t> </a:t>
            </a:r>
            <a:br>
              <a:rPr lang="en-US" dirty="0" smtClean="0">
                <a:solidFill>
                  <a:srgbClr val="D60093"/>
                </a:solidFill>
              </a:rPr>
            </a:br>
            <a:r>
              <a:rPr lang="en-US" b="1" dirty="0" err="1" smtClean="0"/>
              <a:t>Intercluster</a:t>
            </a:r>
            <a:r>
              <a:rPr lang="en-US" b="1" dirty="0" smtClean="0"/>
              <a:t> </a:t>
            </a:r>
            <a:r>
              <a:rPr lang="en-US" b="1" dirty="0"/>
              <a:t>distance </a:t>
            </a:r>
            <a:r>
              <a:rPr lang="en-US" dirty="0"/>
              <a:t>= minimum of the distances between any two points, one from each </a:t>
            </a:r>
            <a:r>
              <a:rPr lang="en-US" dirty="0" smtClean="0"/>
              <a:t>cluster</a:t>
            </a:r>
          </a:p>
          <a:p>
            <a:pPr lvl="1"/>
            <a:r>
              <a:rPr lang="en-US" b="1" dirty="0" smtClean="0">
                <a:solidFill>
                  <a:srgbClr val="D60093"/>
                </a:solidFill>
              </a:rPr>
              <a:t>Approach 3:</a:t>
            </a:r>
            <a:r>
              <a:rPr lang="en-US" b="1" dirty="0" smtClean="0">
                <a:solidFill>
                  <a:srgbClr val="33CC33"/>
                </a:solidFill>
              </a:rPr>
              <a:t/>
            </a:r>
            <a:br>
              <a:rPr lang="en-US" b="1" dirty="0" smtClean="0">
                <a:solidFill>
                  <a:srgbClr val="33CC33"/>
                </a:solidFill>
              </a:rPr>
            </a:br>
            <a:r>
              <a:rPr lang="en-US" dirty="0" smtClean="0"/>
              <a:t>Pick </a:t>
            </a:r>
            <a:r>
              <a:rPr lang="en-US" dirty="0"/>
              <a:t>a notion of “</a:t>
            </a:r>
            <a:r>
              <a:rPr lang="en-US" b="1" dirty="0">
                <a:solidFill>
                  <a:srgbClr val="008000"/>
                </a:solidFill>
              </a:rPr>
              <a:t>cohesion</a:t>
            </a:r>
            <a:r>
              <a:rPr lang="en-US" dirty="0"/>
              <a:t>” of clusters, </a:t>
            </a:r>
            <a:r>
              <a:rPr lang="en-US" i="1" dirty="0"/>
              <a:t>e.g.</a:t>
            </a:r>
            <a:r>
              <a:rPr lang="en-US" dirty="0"/>
              <a:t>, maximum distance from the </a:t>
            </a:r>
            <a:r>
              <a:rPr lang="en-US" dirty="0" err="1" smtClean="0"/>
              <a:t>clustroid</a:t>
            </a:r>
            <a:endParaRPr lang="en-US" dirty="0"/>
          </a:p>
          <a:p>
            <a:pPr lvl="2"/>
            <a:r>
              <a:rPr lang="en-US" dirty="0"/>
              <a:t>Merge clusters whose </a:t>
            </a:r>
            <a:r>
              <a:rPr lang="en-US" i="1" dirty="0" smtClean="0">
                <a:solidFill>
                  <a:srgbClr val="008000"/>
                </a:solidFill>
              </a:rPr>
              <a:t>union</a:t>
            </a:r>
            <a:r>
              <a:rPr lang="en-US" dirty="0" smtClean="0">
                <a:solidFill>
                  <a:srgbClr val="008000"/>
                </a:solidFill>
              </a:rPr>
              <a:t> </a:t>
            </a:r>
            <a:r>
              <a:rPr lang="en-US" dirty="0"/>
              <a:t>is most </a:t>
            </a:r>
            <a:r>
              <a:rPr lang="en-US" dirty="0" smtClean="0"/>
              <a:t>cohesive</a:t>
            </a:r>
            <a:endParaRPr lang="en-US" dirty="0"/>
          </a:p>
        </p:txBody>
      </p:sp>
      <p:sp>
        <p:nvSpPr>
          <p:cNvPr id="4" name="Slide Number Placeholder 5"/>
          <p:cNvSpPr>
            <a:spLocks noGrp="1"/>
          </p:cNvSpPr>
          <p:nvPr>
            <p:ph type="sldNum" sz="quarter" idx="12"/>
          </p:nvPr>
        </p:nvSpPr>
        <p:spPr/>
        <p:txBody>
          <a:bodyPr/>
          <a:lstStyle/>
          <a:p>
            <a:fld id="{D8A9DFEF-512E-4E3B-A034-6FA75E73CC6B}" type="slidenum">
              <a:rPr lang="en-US"/>
              <a:pPr/>
              <a:t>18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21857877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mtClean="0"/>
              <a:t>Cohesion</a:t>
            </a:r>
            <a:endParaRPr lang="en-US" dirty="0"/>
          </a:p>
        </p:txBody>
      </p:sp>
      <p:sp>
        <p:nvSpPr>
          <p:cNvPr id="87043" name="Rectangle 3"/>
          <p:cNvSpPr>
            <a:spLocks noGrp="1" noChangeArrowheads="1"/>
          </p:cNvSpPr>
          <p:nvPr>
            <p:ph idx="1"/>
          </p:nvPr>
        </p:nvSpPr>
        <p:spPr/>
        <p:txBody>
          <a:bodyPr/>
          <a:lstStyle/>
          <a:p>
            <a:r>
              <a:rPr lang="en-US" b="1" dirty="0" smtClean="0">
                <a:solidFill>
                  <a:srgbClr val="D60093"/>
                </a:solidFill>
              </a:rPr>
              <a:t>Approach 3.1:</a:t>
            </a:r>
            <a:r>
              <a:rPr lang="en-US" dirty="0" smtClean="0"/>
              <a:t> Use the </a:t>
            </a:r>
            <a:r>
              <a:rPr lang="en-US" b="1" dirty="0" smtClean="0">
                <a:solidFill>
                  <a:srgbClr val="008000"/>
                </a:solidFill>
              </a:rPr>
              <a:t>diameter</a:t>
            </a:r>
            <a:r>
              <a:rPr lang="en-US" dirty="0" smtClean="0">
                <a:solidFill>
                  <a:srgbClr val="008000"/>
                </a:solidFill>
              </a:rPr>
              <a:t> </a:t>
            </a:r>
            <a:r>
              <a:rPr lang="en-US" dirty="0" smtClean="0"/>
              <a:t>of the merged cluster = maximum distance between points in the cluster</a:t>
            </a:r>
          </a:p>
          <a:p>
            <a:r>
              <a:rPr lang="en-US" b="1" dirty="0" smtClean="0">
                <a:solidFill>
                  <a:srgbClr val="D60093"/>
                </a:solidFill>
              </a:rPr>
              <a:t>Approach 3.2:</a:t>
            </a:r>
            <a:r>
              <a:rPr lang="en-US" dirty="0" smtClean="0"/>
              <a:t> Use the </a:t>
            </a:r>
            <a:r>
              <a:rPr lang="en-US" b="1" dirty="0" smtClean="0">
                <a:solidFill>
                  <a:srgbClr val="008000"/>
                </a:solidFill>
              </a:rPr>
              <a:t>average distance</a:t>
            </a:r>
            <a:r>
              <a:rPr lang="en-US" b="1" dirty="0" smtClean="0"/>
              <a:t> </a:t>
            </a:r>
            <a:r>
              <a:rPr lang="en-US" dirty="0" smtClean="0"/>
              <a:t>between points in the cluster</a:t>
            </a:r>
          </a:p>
          <a:p>
            <a:r>
              <a:rPr lang="en-US" b="1" dirty="0" smtClean="0">
                <a:solidFill>
                  <a:srgbClr val="D60093"/>
                </a:solidFill>
              </a:rPr>
              <a:t>Approach 3.3:</a:t>
            </a:r>
            <a:r>
              <a:rPr lang="en-US" dirty="0" smtClean="0"/>
              <a:t> Use </a:t>
            </a:r>
            <a:r>
              <a:rPr lang="en-US" dirty="0"/>
              <a:t>a</a:t>
            </a:r>
            <a:r>
              <a:rPr lang="en-US" b="1" dirty="0" smtClean="0">
                <a:solidFill>
                  <a:srgbClr val="008000"/>
                </a:solidFill>
              </a:rPr>
              <a:t> density-based approach</a:t>
            </a:r>
          </a:p>
          <a:p>
            <a:pPr lvl="1"/>
            <a:r>
              <a:rPr lang="en-US" dirty="0" smtClean="0"/>
              <a:t>Take the diameter or avg. distance, e.g., and divide by the number of points in the cluster</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254EFAC3-25EC-439B-94C5-007CA8F70EE0}" type="slidenum">
              <a:rPr lang="en-US" smtClean="0"/>
              <a:pPr/>
              <a:t>19</a:t>
            </a:fld>
            <a:endParaRPr lang="en-US"/>
          </a:p>
        </p:txBody>
      </p:sp>
    </p:spTree>
    <p:extLst>
      <p:ext uri="{BB962C8B-B14F-4D97-AF65-F5344CB8AC3E}">
        <p14:creationId xmlns:p14="http://schemas.microsoft.com/office/powerpoint/2010/main" xmlns="" val="13394518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Implementation</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Naïve implementation of hierarchical clustering:</a:t>
            </a:r>
          </a:p>
          <a:p>
            <a:pPr lvl="1"/>
            <a:r>
              <a:rPr lang="en-US" dirty="0" smtClean="0"/>
              <a:t>At each step, compute pairwise distances </a:t>
            </a:r>
            <a:br>
              <a:rPr lang="en-US" dirty="0" smtClean="0"/>
            </a:br>
            <a:r>
              <a:rPr lang="en-US" dirty="0" smtClean="0"/>
              <a:t>between all pairs of clusters, then merge</a:t>
            </a:r>
          </a:p>
          <a:p>
            <a:pPr lvl="1"/>
            <a:r>
              <a:rPr lang="en-US" dirty="0" smtClean="0"/>
              <a:t>O(</a:t>
            </a:r>
            <a:r>
              <a:rPr lang="en-US" i="1" dirty="0" smtClean="0"/>
              <a:t>N</a:t>
            </a:r>
            <a:r>
              <a:rPr lang="en-US" baseline="30000" dirty="0" smtClean="0"/>
              <a:t>3</a:t>
            </a:r>
            <a:r>
              <a:rPr lang="en-US" dirty="0" smtClean="0"/>
              <a:t>)</a:t>
            </a:r>
          </a:p>
          <a:p>
            <a:pPr lvl="8"/>
            <a:endParaRPr lang="en-US" dirty="0" smtClean="0"/>
          </a:p>
          <a:p>
            <a:r>
              <a:rPr lang="en-US" dirty="0" smtClean="0"/>
              <a:t>Careful implementation using priority queue can reduce time to O(</a:t>
            </a:r>
            <a:r>
              <a:rPr lang="en-US" i="1" dirty="0" smtClean="0"/>
              <a:t>N</a:t>
            </a:r>
            <a:r>
              <a:rPr lang="en-US" baseline="30000" dirty="0" smtClean="0"/>
              <a:t>2</a:t>
            </a:r>
            <a:r>
              <a:rPr lang="en-US" dirty="0" smtClean="0"/>
              <a:t> log </a:t>
            </a:r>
            <a:r>
              <a:rPr lang="en-US" i="1" dirty="0" smtClean="0"/>
              <a:t>N</a:t>
            </a:r>
            <a:r>
              <a:rPr lang="en-US" dirty="0" smtClean="0"/>
              <a:t>)</a:t>
            </a:r>
          </a:p>
          <a:p>
            <a:pPr lvl="1"/>
            <a:r>
              <a:rPr lang="en-US" b="1" dirty="0" smtClean="0">
                <a:solidFill>
                  <a:srgbClr val="0000FF"/>
                </a:solidFill>
              </a:rPr>
              <a:t>Still too expensive for really big datasets </a:t>
            </a:r>
            <a:br>
              <a:rPr lang="en-US" b="1" dirty="0" smtClean="0">
                <a:solidFill>
                  <a:srgbClr val="0000FF"/>
                </a:solidFill>
              </a:rPr>
            </a:br>
            <a:r>
              <a:rPr lang="en-US" b="1" dirty="0" smtClean="0">
                <a:solidFill>
                  <a:srgbClr val="0000FF"/>
                </a:solidFill>
              </a:rPr>
              <a:t>that do not fit in memory</a:t>
            </a:r>
            <a:endParaRPr lang="en-US" b="1" dirty="0">
              <a:solidFill>
                <a:srgbClr val="0000FF"/>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20</a:t>
            </a:fld>
            <a:endParaRPr lang="en-US"/>
          </a:p>
        </p:txBody>
      </p:sp>
    </p:spTree>
    <p:extLst>
      <p:ext uri="{BB962C8B-B14F-4D97-AF65-F5344CB8AC3E}">
        <p14:creationId xmlns:p14="http://schemas.microsoft.com/office/powerpoint/2010/main" xmlns="" val="37492161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i="1" dirty="0" smtClean="0"/>
              <a:t>k</a:t>
            </a:r>
            <a:r>
              <a:rPr lang="en-US" dirty="0" smtClean="0"/>
              <a:t>-means clustering</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791219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i="1" dirty="0" smtClean="0"/>
              <a:t>k</a:t>
            </a:r>
            <a:r>
              <a:rPr lang="en-US" dirty="0" smtClean="0"/>
              <a:t>–means </a:t>
            </a:r>
            <a:r>
              <a:rPr lang="en-US" dirty="0"/>
              <a:t>Algorithm(s)</a:t>
            </a:r>
          </a:p>
        </p:txBody>
      </p:sp>
      <p:sp>
        <p:nvSpPr>
          <p:cNvPr id="24579" name="Rectangle 3"/>
          <p:cNvSpPr>
            <a:spLocks noGrp="1" noChangeArrowheads="1"/>
          </p:cNvSpPr>
          <p:nvPr>
            <p:ph idx="1"/>
          </p:nvPr>
        </p:nvSpPr>
        <p:spPr/>
        <p:txBody>
          <a:bodyPr/>
          <a:lstStyle/>
          <a:p>
            <a:r>
              <a:rPr lang="en-US" dirty="0"/>
              <a:t>Assumes Euclidean </a:t>
            </a:r>
            <a:r>
              <a:rPr lang="en-US" dirty="0" smtClean="0"/>
              <a:t>space/distance</a:t>
            </a:r>
          </a:p>
          <a:p>
            <a:pPr lvl="8"/>
            <a:endParaRPr lang="en-US" dirty="0"/>
          </a:p>
          <a:p>
            <a:r>
              <a:rPr lang="en-US" dirty="0"/>
              <a:t>Start by picking </a:t>
            </a:r>
            <a:r>
              <a:rPr lang="en-US" b="1" i="1" dirty="0"/>
              <a:t>k</a:t>
            </a:r>
            <a:r>
              <a:rPr lang="en-US" dirty="0"/>
              <a:t>, the number of </a:t>
            </a:r>
            <a:r>
              <a:rPr lang="en-US" dirty="0" smtClean="0"/>
              <a:t>clusters</a:t>
            </a:r>
          </a:p>
          <a:p>
            <a:pPr lvl="8"/>
            <a:endParaRPr lang="en-US" dirty="0"/>
          </a:p>
          <a:p>
            <a:r>
              <a:rPr lang="en-US" dirty="0"/>
              <a:t>Initialize clusters by picking one point per </a:t>
            </a:r>
            <a:r>
              <a:rPr lang="en-US" dirty="0" smtClean="0"/>
              <a:t>cluster</a:t>
            </a:r>
          </a:p>
          <a:p>
            <a:pPr lvl="1"/>
            <a:r>
              <a:rPr lang="en-US" b="1" dirty="0" smtClean="0">
                <a:solidFill>
                  <a:srgbClr val="008000"/>
                </a:solidFill>
              </a:rPr>
              <a:t>Example:</a:t>
            </a:r>
            <a:r>
              <a:rPr lang="en-US" dirty="0" smtClean="0"/>
              <a:t> Pick </a:t>
            </a:r>
            <a:r>
              <a:rPr lang="en-US" dirty="0"/>
              <a:t>one point at random, then  </a:t>
            </a:r>
            <a:r>
              <a:rPr lang="en-US" b="1" i="1" dirty="0" smtClean="0"/>
              <a:t>k</a:t>
            </a:r>
            <a:r>
              <a:rPr lang="en-US" b="1" dirty="0" smtClean="0"/>
              <a:t>-1 </a:t>
            </a:r>
            <a:r>
              <a:rPr lang="en-US" dirty="0"/>
              <a:t>other points, each as far away as possible from </a:t>
            </a:r>
            <a:r>
              <a:rPr lang="en-US" dirty="0" smtClean="0"/>
              <a:t/>
            </a:r>
            <a:br>
              <a:rPr lang="en-US" dirty="0" smtClean="0"/>
            </a:br>
            <a:r>
              <a:rPr lang="en-US" dirty="0" smtClean="0"/>
              <a:t>the </a:t>
            </a:r>
            <a:r>
              <a:rPr lang="en-US" dirty="0"/>
              <a:t>previous </a:t>
            </a:r>
            <a:r>
              <a:rPr lang="en-US" dirty="0" smtClean="0"/>
              <a:t>points</a:t>
            </a:r>
            <a:endParaRPr lang="en-US" dirty="0"/>
          </a:p>
        </p:txBody>
      </p:sp>
      <p:sp>
        <p:nvSpPr>
          <p:cNvPr id="4" name="Slide Number Placeholder 5"/>
          <p:cNvSpPr>
            <a:spLocks noGrp="1"/>
          </p:cNvSpPr>
          <p:nvPr>
            <p:ph type="sldNum" sz="quarter" idx="12"/>
          </p:nvPr>
        </p:nvSpPr>
        <p:spPr/>
        <p:txBody>
          <a:bodyPr/>
          <a:lstStyle/>
          <a:p>
            <a:fld id="{401B10C8-B221-4207-9C35-A8E660857709}" type="slidenum">
              <a:rPr lang="en-US"/>
              <a:pPr/>
              <a:t>22</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5726762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Populating Clusters</a:t>
            </a:r>
            <a:endParaRPr lang="en-US"/>
          </a:p>
        </p:txBody>
      </p:sp>
      <p:sp>
        <p:nvSpPr>
          <p:cNvPr id="25603" name="Rectangle 3"/>
          <p:cNvSpPr>
            <a:spLocks noGrp="1" noChangeArrowheads="1"/>
          </p:cNvSpPr>
          <p:nvPr>
            <p:ph idx="1"/>
          </p:nvPr>
        </p:nvSpPr>
        <p:spPr>
          <a:xfrm>
            <a:off x="457200" y="1295400"/>
            <a:ext cx="8458200" cy="5486400"/>
          </a:xfrm>
        </p:spPr>
        <p:txBody>
          <a:bodyPr>
            <a:normAutofit lnSpcReduction="10000"/>
          </a:bodyPr>
          <a:lstStyle/>
          <a:p>
            <a:r>
              <a:rPr lang="en-US" b="1" dirty="0" smtClean="0"/>
              <a:t>1) </a:t>
            </a:r>
            <a:r>
              <a:rPr lang="en-US" dirty="0" smtClean="0"/>
              <a:t>For each point, place it in the cluster whose current centroid it is nearest</a:t>
            </a:r>
          </a:p>
          <a:p>
            <a:pPr lvl="8"/>
            <a:endParaRPr lang="en-US" dirty="0" smtClean="0"/>
          </a:p>
          <a:p>
            <a:r>
              <a:rPr lang="en-US" b="1" dirty="0" smtClean="0"/>
              <a:t>2)</a:t>
            </a:r>
            <a:r>
              <a:rPr lang="en-US" dirty="0" smtClean="0"/>
              <a:t> After all points are assigned, update the locations of centroids of the </a:t>
            </a:r>
            <a:r>
              <a:rPr lang="en-US" b="1" i="1" dirty="0" smtClean="0"/>
              <a:t>k</a:t>
            </a:r>
            <a:r>
              <a:rPr lang="en-US" dirty="0" smtClean="0"/>
              <a:t> clusters</a:t>
            </a:r>
          </a:p>
          <a:p>
            <a:pPr lvl="8"/>
            <a:endParaRPr lang="en-US" dirty="0" smtClean="0"/>
          </a:p>
          <a:p>
            <a:r>
              <a:rPr lang="en-US" b="1" dirty="0" smtClean="0"/>
              <a:t>3) </a:t>
            </a:r>
            <a:r>
              <a:rPr lang="en-US" dirty="0" smtClean="0"/>
              <a:t>Reassign all points to their closest centroid</a:t>
            </a:r>
          </a:p>
          <a:p>
            <a:pPr lvl="1"/>
            <a:r>
              <a:rPr lang="en-US" dirty="0" smtClean="0"/>
              <a:t>Sometimes moves points between clusters</a:t>
            </a:r>
          </a:p>
          <a:p>
            <a:pPr lvl="8"/>
            <a:endParaRPr lang="en-US" dirty="0"/>
          </a:p>
          <a:p>
            <a:r>
              <a:rPr lang="en-US" b="1" dirty="0" smtClean="0">
                <a:solidFill>
                  <a:srgbClr val="008000"/>
                </a:solidFill>
              </a:rPr>
              <a:t>Repeat 2 and 3 until convergence</a:t>
            </a:r>
          </a:p>
          <a:p>
            <a:pPr lvl="1"/>
            <a:r>
              <a:rPr lang="en-US" b="1" dirty="0"/>
              <a:t>Convergence:</a:t>
            </a:r>
            <a:r>
              <a:rPr lang="en-US" dirty="0"/>
              <a:t> Points don’t move </a:t>
            </a:r>
            <a:r>
              <a:rPr lang="en-US" dirty="0" smtClean="0"/>
              <a:t>between clusters and centroids stabilize</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A9141F37-5C2B-4D68-82CE-50CE5D0EBF35}" type="slidenum">
              <a:rPr lang="en-US" smtClean="0"/>
              <a:pPr/>
              <a:t>23</a:t>
            </a:fld>
            <a:endParaRPr lang="en-US"/>
          </a:p>
        </p:txBody>
      </p:sp>
    </p:spTree>
    <p:extLst>
      <p:ext uri="{BB962C8B-B14F-4D97-AF65-F5344CB8AC3E}">
        <p14:creationId xmlns:p14="http://schemas.microsoft.com/office/powerpoint/2010/main" xmlns="" val="3445079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1371600" y="4068207"/>
            <a:ext cx="2258279"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Oval 5"/>
          <p:cNvSpPr/>
          <p:nvPr/>
        </p:nvSpPr>
        <p:spPr>
          <a:xfrm rot="2616022">
            <a:off x="4341333" y="1890140"/>
            <a:ext cx="1324078" cy="3376820"/>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626" name="Rectangle 2"/>
          <p:cNvSpPr>
            <a:spLocks noGrp="1" noChangeArrowheads="1"/>
          </p:cNvSpPr>
          <p:nvPr>
            <p:ph type="title"/>
          </p:nvPr>
        </p:nvSpPr>
        <p:spPr/>
        <p:txBody>
          <a:bodyPr/>
          <a:lstStyle/>
          <a:p>
            <a:r>
              <a:rPr lang="en-US" dirty="0"/>
              <a:t>Example: Assigning Clusters</a:t>
            </a:r>
          </a:p>
        </p:txBody>
      </p:sp>
      <p:sp>
        <p:nvSpPr>
          <p:cNvPr id="24" name="Footer Placeholder 2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1" name="Slide Number Placeholder 4"/>
          <p:cNvSpPr>
            <a:spLocks noGrp="1"/>
          </p:cNvSpPr>
          <p:nvPr>
            <p:ph type="sldNum" sz="quarter" idx="12"/>
          </p:nvPr>
        </p:nvSpPr>
        <p:spPr/>
        <p:txBody>
          <a:bodyPr/>
          <a:lstStyle/>
          <a:p>
            <a:fld id="{3DAC6CFC-3C83-4539-BD47-568CDB1B385E}" type="slidenum">
              <a:rPr lang="en-US"/>
              <a:pPr/>
              <a:t>24</a:t>
            </a:fld>
            <a:endParaRPr lang="en-US"/>
          </a:p>
        </p:txBody>
      </p:sp>
      <p:sp>
        <p:nvSpPr>
          <p:cNvPr id="26627" name="Text Box 3"/>
          <p:cNvSpPr txBox="1">
            <a:spLocks noChangeArrowheads="1"/>
          </p:cNvSpPr>
          <p:nvPr/>
        </p:nvSpPr>
        <p:spPr bwMode="auto">
          <a:xfrm>
            <a:off x="3733800" y="4320143"/>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8" name="Text Box 4"/>
          <p:cNvSpPr txBox="1">
            <a:spLocks noChangeArrowheads="1"/>
          </p:cNvSpPr>
          <p:nvPr/>
        </p:nvSpPr>
        <p:spPr bwMode="auto">
          <a:xfrm>
            <a:off x="5851525" y="2403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9" name="Text Box 5"/>
          <p:cNvSpPr txBox="1">
            <a:spLocks noChangeArrowheads="1"/>
          </p:cNvSpPr>
          <p:nvPr/>
        </p:nvSpPr>
        <p:spPr bwMode="auto">
          <a:xfrm>
            <a:off x="3136895" y="4305308"/>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0" name="Text Box 6"/>
          <p:cNvSpPr txBox="1">
            <a:spLocks noChangeArrowheads="1"/>
          </p:cNvSpPr>
          <p:nvPr/>
        </p:nvSpPr>
        <p:spPr bwMode="auto">
          <a:xfrm>
            <a:off x="5318125" y="30892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1" name="Text Box 7"/>
          <p:cNvSpPr txBox="1">
            <a:spLocks noChangeArrowheads="1"/>
          </p:cNvSpPr>
          <p:nvPr/>
        </p:nvSpPr>
        <p:spPr bwMode="auto">
          <a:xfrm>
            <a:off x="2671718" y="4267200"/>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2" name="Text Box 8"/>
          <p:cNvSpPr txBox="1">
            <a:spLocks noChangeArrowheads="1"/>
          </p:cNvSpPr>
          <p:nvPr/>
        </p:nvSpPr>
        <p:spPr bwMode="auto">
          <a:xfrm>
            <a:off x="4784725" y="3775075"/>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3" name="Text Box 9"/>
          <p:cNvSpPr txBox="1">
            <a:spLocks noChangeArrowheads="1"/>
          </p:cNvSpPr>
          <p:nvPr/>
        </p:nvSpPr>
        <p:spPr bwMode="auto">
          <a:xfrm>
            <a:off x="1757318" y="42672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4" name="Text Box 10"/>
          <p:cNvSpPr txBox="1">
            <a:spLocks noChangeArrowheads="1"/>
          </p:cNvSpPr>
          <p:nvPr/>
        </p:nvSpPr>
        <p:spPr bwMode="auto">
          <a:xfrm>
            <a:off x="4479925" y="4308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6" name="Text Box 12"/>
          <p:cNvSpPr txBox="1">
            <a:spLocks noChangeArrowheads="1"/>
          </p:cNvSpPr>
          <p:nvPr/>
        </p:nvSpPr>
        <p:spPr bwMode="auto">
          <a:xfrm>
            <a:off x="588843" y="5715000"/>
            <a:ext cx="1620957" cy="646331"/>
          </a:xfrm>
          <a:prstGeom prst="rect">
            <a:avLst/>
          </a:prstGeom>
          <a:noFill/>
          <a:ln w="9525">
            <a:noFill/>
            <a:miter lim="800000"/>
            <a:headEnd/>
            <a:tailEnd/>
          </a:ln>
          <a:effectLst/>
        </p:spPr>
        <p:txBody>
          <a:bodyPr wrap="none">
            <a:spAutoFit/>
          </a:bodyPr>
          <a:lstStyle/>
          <a:p>
            <a:r>
              <a:rPr lang="en-US" dirty="0">
                <a:solidFill>
                  <a:srgbClr val="008000"/>
                </a:solidFill>
                <a:latin typeface="Times New Roman" charset="0"/>
              </a:rPr>
              <a:t>x  … data point</a:t>
            </a:r>
          </a:p>
          <a:p>
            <a:r>
              <a:rPr lang="en-US" b="1" dirty="0">
                <a:solidFill>
                  <a:srgbClr val="008000"/>
                </a:solidFill>
                <a:latin typeface="Times New Roman" charset="0"/>
              </a:rPr>
              <a:t> </a:t>
            </a:r>
            <a:r>
              <a:rPr lang="en-US" b="1" dirty="0" smtClean="0">
                <a:solidFill>
                  <a:srgbClr val="008000"/>
                </a:solidFill>
                <a:latin typeface="Times New Roman" charset="0"/>
              </a:rPr>
              <a:t> </a:t>
            </a:r>
            <a:r>
              <a:rPr lang="en-US" dirty="0" smtClean="0">
                <a:solidFill>
                  <a:srgbClr val="008000"/>
                </a:solidFill>
                <a:latin typeface="Times New Roman" charset="0"/>
              </a:rPr>
              <a:t>  … centroid</a:t>
            </a:r>
          </a:p>
        </p:txBody>
      </p:sp>
      <p:sp>
        <p:nvSpPr>
          <p:cNvPr id="26" name="Text Box 4"/>
          <p:cNvSpPr txBox="1">
            <a:spLocks noChangeArrowheads="1"/>
          </p:cNvSpPr>
          <p:nvPr/>
        </p:nvSpPr>
        <p:spPr bwMode="auto">
          <a:xfrm>
            <a:off x="5102340" y="345449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7" name="Text Box 4"/>
          <p:cNvSpPr txBox="1">
            <a:spLocks noChangeArrowheads="1"/>
          </p:cNvSpPr>
          <p:nvPr/>
        </p:nvSpPr>
        <p:spPr bwMode="auto">
          <a:xfrm>
            <a:off x="5608065" y="277280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5" name="Rectangle 4"/>
          <p:cNvSpPr/>
          <p:nvPr/>
        </p:nvSpPr>
        <p:spPr>
          <a:xfrm>
            <a:off x="609600" y="6096000"/>
            <a:ext cx="228600" cy="2286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ectangle 28"/>
          <p:cNvSpPr/>
          <p:nvPr/>
        </p:nvSpPr>
        <p:spPr>
          <a:xfrm>
            <a:off x="4820466" y="3845441"/>
            <a:ext cx="228600" cy="2286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ectangle 29"/>
          <p:cNvSpPr/>
          <p:nvPr/>
        </p:nvSpPr>
        <p:spPr>
          <a:xfrm>
            <a:off x="1793059" y="4337566"/>
            <a:ext cx="228600" cy="228600"/>
          </a:xfrm>
          <a:prstGeom prst="rect">
            <a:avLst/>
          </a:prstGeom>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Text Box 3"/>
          <p:cNvSpPr txBox="1">
            <a:spLocks noChangeArrowheads="1"/>
          </p:cNvSpPr>
          <p:nvPr/>
        </p:nvSpPr>
        <p:spPr bwMode="auto">
          <a:xfrm>
            <a:off x="4119518" y="43434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8" name="TextBox 7"/>
          <p:cNvSpPr txBox="1"/>
          <p:nvPr/>
        </p:nvSpPr>
        <p:spPr>
          <a:xfrm>
            <a:off x="5562600" y="6096000"/>
            <a:ext cx="2582758"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Clusters after round 1</a:t>
            </a:r>
          </a:p>
        </p:txBody>
      </p:sp>
    </p:spTree>
    <p:extLst>
      <p:ext uri="{BB962C8B-B14F-4D97-AF65-F5344CB8AC3E}">
        <p14:creationId xmlns:p14="http://schemas.microsoft.com/office/powerpoint/2010/main" xmlns="" val="216311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29" grpId="0" animBg="1"/>
      <p:bldP spid="3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rot="2616022">
            <a:off x="4341333" y="1890140"/>
            <a:ext cx="1324078" cy="3376820"/>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626" name="Rectangle 2"/>
          <p:cNvSpPr>
            <a:spLocks noGrp="1" noChangeArrowheads="1"/>
          </p:cNvSpPr>
          <p:nvPr>
            <p:ph type="title"/>
          </p:nvPr>
        </p:nvSpPr>
        <p:spPr/>
        <p:txBody>
          <a:bodyPr/>
          <a:lstStyle/>
          <a:p>
            <a:r>
              <a:rPr lang="en-US" dirty="0"/>
              <a:t>Example: Assigning Clusters</a:t>
            </a:r>
          </a:p>
        </p:txBody>
      </p:sp>
      <p:sp>
        <p:nvSpPr>
          <p:cNvPr id="24" name="Footer Placeholder 2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1" name="Slide Number Placeholder 4"/>
          <p:cNvSpPr>
            <a:spLocks noGrp="1"/>
          </p:cNvSpPr>
          <p:nvPr>
            <p:ph type="sldNum" sz="quarter" idx="12"/>
          </p:nvPr>
        </p:nvSpPr>
        <p:spPr/>
        <p:txBody>
          <a:bodyPr/>
          <a:lstStyle/>
          <a:p>
            <a:fld id="{3DAC6CFC-3C83-4539-BD47-568CDB1B385E}" type="slidenum">
              <a:rPr lang="en-US"/>
              <a:pPr/>
              <a:t>25</a:t>
            </a:fld>
            <a:endParaRPr lang="en-US"/>
          </a:p>
        </p:txBody>
      </p:sp>
      <p:sp>
        <p:nvSpPr>
          <p:cNvPr id="26627" name="Text Box 3"/>
          <p:cNvSpPr txBox="1">
            <a:spLocks noChangeArrowheads="1"/>
          </p:cNvSpPr>
          <p:nvPr/>
        </p:nvSpPr>
        <p:spPr bwMode="auto">
          <a:xfrm>
            <a:off x="3733800" y="4320143"/>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8" name="Text Box 4"/>
          <p:cNvSpPr txBox="1">
            <a:spLocks noChangeArrowheads="1"/>
          </p:cNvSpPr>
          <p:nvPr/>
        </p:nvSpPr>
        <p:spPr bwMode="auto">
          <a:xfrm>
            <a:off x="5851525" y="2403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9" name="Text Box 5"/>
          <p:cNvSpPr txBox="1">
            <a:spLocks noChangeArrowheads="1"/>
          </p:cNvSpPr>
          <p:nvPr/>
        </p:nvSpPr>
        <p:spPr bwMode="auto">
          <a:xfrm>
            <a:off x="3136895" y="4305308"/>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0" name="Text Box 6"/>
          <p:cNvSpPr txBox="1">
            <a:spLocks noChangeArrowheads="1"/>
          </p:cNvSpPr>
          <p:nvPr/>
        </p:nvSpPr>
        <p:spPr bwMode="auto">
          <a:xfrm>
            <a:off x="5318125" y="30892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1" name="Text Box 7"/>
          <p:cNvSpPr txBox="1">
            <a:spLocks noChangeArrowheads="1"/>
          </p:cNvSpPr>
          <p:nvPr/>
        </p:nvSpPr>
        <p:spPr bwMode="auto">
          <a:xfrm>
            <a:off x="2671718" y="4267200"/>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2" name="Text Box 8"/>
          <p:cNvSpPr txBox="1">
            <a:spLocks noChangeArrowheads="1"/>
          </p:cNvSpPr>
          <p:nvPr/>
        </p:nvSpPr>
        <p:spPr bwMode="auto">
          <a:xfrm>
            <a:off x="4784725" y="3775075"/>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3" name="Text Box 9"/>
          <p:cNvSpPr txBox="1">
            <a:spLocks noChangeArrowheads="1"/>
          </p:cNvSpPr>
          <p:nvPr/>
        </p:nvSpPr>
        <p:spPr bwMode="auto">
          <a:xfrm>
            <a:off x="1757318" y="42672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4" name="Text Box 10"/>
          <p:cNvSpPr txBox="1">
            <a:spLocks noChangeArrowheads="1"/>
          </p:cNvSpPr>
          <p:nvPr/>
        </p:nvSpPr>
        <p:spPr bwMode="auto">
          <a:xfrm>
            <a:off x="4479925" y="4308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6" name="Text Box 12"/>
          <p:cNvSpPr txBox="1">
            <a:spLocks noChangeArrowheads="1"/>
          </p:cNvSpPr>
          <p:nvPr/>
        </p:nvSpPr>
        <p:spPr bwMode="auto">
          <a:xfrm>
            <a:off x="588843" y="5715000"/>
            <a:ext cx="1620957" cy="646331"/>
          </a:xfrm>
          <a:prstGeom prst="rect">
            <a:avLst/>
          </a:prstGeom>
          <a:noFill/>
          <a:ln w="9525">
            <a:noFill/>
            <a:miter lim="800000"/>
            <a:headEnd/>
            <a:tailEnd/>
          </a:ln>
          <a:effectLst/>
        </p:spPr>
        <p:txBody>
          <a:bodyPr wrap="none">
            <a:spAutoFit/>
          </a:bodyPr>
          <a:lstStyle/>
          <a:p>
            <a:r>
              <a:rPr lang="en-US" dirty="0">
                <a:solidFill>
                  <a:srgbClr val="008000"/>
                </a:solidFill>
                <a:latin typeface="Times New Roman" charset="0"/>
              </a:rPr>
              <a:t>x  … data point</a:t>
            </a:r>
          </a:p>
          <a:p>
            <a:r>
              <a:rPr lang="en-US" b="1" dirty="0">
                <a:solidFill>
                  <a:srgbClr val="008000"/>
                </a:solidFill>
                <a:latin typeface="Times New Roman" charset="0"/>
              </a:rPr>
              <a:t> </a:t>
            </a:r>
            <a:r>
              <a:rPr lang="en-US" b="1" dirty="0" smtClean="0">
                <a:solidFill>
                  <a:srgbClr val="008000"/>
                </a:solidFill>
                <a:latin typeface="Times New Roman" charset="0"/>
              </a:rPr>
              <a:t> </a:t>
            </a:r>
            <a:r>
              <a:rPr lang="en-US" dirty="0" smtClean="0">
                <a:solidFill>
                  <a:srgbClr val="008000"/>
                </a:solidFill>
                <a:latin typeface="Times New Roman" charset="0"/>
              </a:rPr>
              <a:t>  … centroid</a:t>
            </a:r>
          </a:p>
        </p:txBody>
      </p:sp>
      <p:sp>
        <p:nvSpPr>
          <p:cNvPr id="26" name="Text Box 4"/>
          <p:cNvSpPr txBox="1">
            <a:spLocks noChangeArrowheads="1"/>
          </p:cNvSpPr>
          <p:nvPr/>
        </p:nvSpPr>
        <p:spPr bwMode="auto">
          <a:xfrm>
            <a:off x="5102340" y="345449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7" name="Text Box 4"/>
          <p:cNvSpPr txBox="1">
            <a:spLocks noChangeArrowheads="1"/>
          </p:cNvSpPr>
          <p:nvPr/>
        </p:nvSpPr>
        <p:spPr bwMode="auto">
          <a:xfrm>
            <a:off x="5608065" y="277280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5" name="Rectangle 4"/>
          <p:cNvSpPr/>
          <p:nvPr/>
        </p:nvSpPr>
        <p:spPr>
          <a:xfrm>
            <a:off x="609600" y="6096000"/>
            <a:ext cx="228600" cy="2286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ectangle 28"/>
          <p:cNvSpPr/>
          <p:nvPr/>
        </p:nvSpPr>
        <p:spPr>
          <a:xfrm>
            <a:off x="5105400" y="3352800"/>
            <a:ext cx="228600" cy="2286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ectangle 29"/>
          <p:cNvSpPr/>
          <p:nvPr/>
        </p:nvSpPr>
        <p:spPr>
          <a:xfrm>
            <a:off x="2593159" y="4358203"/>
            <a:ext cx="228600" cy="228600"/>
          </a:xfrm>
          <a:prstGeom prst="rect">
            <a:avLst/>
          </a:prstGeom>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Text Box 3"/>
          <p:cNvSpPr txBox="1">
            <a:spLocks noChangeArrowheads="1"/>
          </p:cNvSpPr>
          <p:nvPr/>
        </p:nvSpPr>
        <p:spPr bwMode="auto">
          <a:xfrm>
            <a:off x="4119518" y="43434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5" name="Oval 24"/>
          <p:cNvSpPr/>
          <p:nvPr/>
        </p:nvSpPr>
        <p:spPr>
          <a:xfrm>
            <a:off x="1371600" y="4068207"/>
            <a:ext cx="2258279"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Oval 30"/>
          <p:cNvSpPr/>
          <p:nvPr/>
        </p:nvSpPr>
        <p:spPr>
          <a:xfrm>
            <a:off x="1676401" y="4123769"/>
            <a:ext cx="2357482"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Oval 31"/>
          <p:cNvSpPr/>
          <p:nvPr/>
        </p:nvSpPr>
        <p:spPr>
          <a:xfrm rot="2616022">
            <a:off x="4462074" y="1946844"/>
            <a:ext cx="1324078" cy="3007002"/>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TextBox 33"/>
          <p:cNvSpPr txBox="1"/>
          <p:nvPr/>
        </p:nvSpPr>
        <p:spPr>
          <a:xfrm>
            <a:off x="5562600" y="6096000"/>
            <a:ext cx="2582758"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Clusters after round 2</a:t>
            </a:r>
          </a:p>
        </p:txBody>
      </p:sp>
    </p:spTree>
    <p:extLst>
      <p:ext uri="{BB962C8B-B14F-4D97-AF65-F5344CB8AC3E}">
        <p14:creationId xmlns:p14="http://schemas.microsoft.com/office/powerpoint/2010/main" xmlns="" val="351341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4"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xit" presetSubtype="10" fill="hold" grpId="0" nodeType="clickEffect">
                                  <p:stCondLst>
                                    <p:cond delay="0"/>
                                  </p:stCondLst>
                                  <p:childTnLst>
                                    <p:animEffect transition="out" filter="randombar(horizontal)">
                                      <p:cBhvr>
                                        <p:cTn id="14" dur="500"/>
                                        <p:tgtEl>
                                          <p:spTgt spid="25"/>
                                        </p:tgtEl>
                                      </p:cBhvr>
                                    </p:animEffect>
                                    <p:set>
                                      <p:cBhvr>
                                        <p:cTn id="15" dur="1" fill="hold">
                                          <p:stCondLst>
                                            <p:cond delay="499"/>
                                          </p:stCondLst>
                                        </p:cTn>
                                        <p:tgtEl>
                                          <p:spTgt spid="25"/>
                                        </p:tgtEl>
                                        <p:attrNameLst>
                                          <p:attrName>style.visibility</p:attrName>
                                        </p:attrNameLst>
                                      </p:cBhvr>
                                      <p:to>
                                        <p:strVal val="hidden"/>
                                      </p:to>
                                    </p:set>
                                  </p:childTnLst>
                                </p:cTn>
                              </p:par>
                              <p:par>
                                <p:cTn id="16" presetID="14" presetClass="entr" presetSubtype="1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randombar(horizontal)">
                                      <p:cBhvr>
                                        <p:cTn id="1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animBg="1"/>
      <p:bldP spid="31" grpId="0" animBg="1"/>
      <p:bldP spid="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rot="2616022">
            <a:off x="4461582" y="1938236"/>
            <a:ext cx="1324078" cy="3028081"/>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626" name="Rectangle 2"/>
          <p:cNvSpPr>
            <a:spLocks noGrp="1" noChangeArrowheads="1"/>
          </p:cNvSpPr>
          <p:nvPr>
            <p:ph type="title"/>
          </p:nvPr>
        </p:nvSpPr>
        <p:spPr/>
        <p:txBody>
          <a:bodyPr/>
          <a:lstStyle/>
          <a:p>
            <a:r>
              <a:rPr lang="en-US" dirty="0"/>
              <a:t>Example: Assigning Clusters</a:t>
            </a:r>
          </a:p>
        </p:txBody>
      </p:sp>
      <p:sp>
        <p:nvSpPr>
          <p:cNvPr id="24" name="Footer Placeholder 2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1" name="Slide Number Placeholder 4"/>
          <p:cNvSpPr>
            <a:spLocks noGrp="1"/>
          </p:cNvSpPr>
          <p:nvPr>
            <p:ph type="sldNum" sz="quarter" idx="12"/>
          </p:nvPr>
        </p:nvSpPr>
        <p:spPr/>
        <p:txBody>
          <a:bodyPr/>
          <a:lstStyle/>
          <a:p>
            <a:fld id="{3DAC6CFC-3C83-4539-BD47-568CDB1B385E}" type="slidenum">
              <a:rPr lang="en-US"/>
              <a:pPr/>
              <a:t>26</a:t>
            </a:fld>
            <a:endParaRPr lang="en-US"/>
          </a:p>
        </p:txBody>
      </p:sp>
      <p:sp>
        <p:nvSpPr>
          <p:cNvPr id="26627" name="Text Box 3"/>
          <p:cNvSpPr txBox="1">
            <a:spLocks noChangeArrowheads="1"/>
          </p:cNvSpPr>
          <p:nvPr/>
        </p:nvSpPr>
        <p:spPr bwMode="auto">
          <a:xfrm>
            <a:off x="3733800" y="4320143"/>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8" name="Text Box 4"/>
          <p:cNvSpPr txBox="1">
            <a:spLocks noChangeArrowheads="1"/>
          </p:cNvSpPr>
          <p:nvPr/>
        </p:nvSpPr>
        <p:spPr bwMode="auto">
          <a:xfrm>
            <a:off x="5851525" y="2403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9" name="Text Box 5"/>
          <p:cNvSpPr txBox="1">
            <a:spLocks noChangeArrowheads="1"/>
          </p:cNvSpPr>
          <p:nvPr/>
        </p:nvSpPr>
        <p:spPr bwMode="auto">
          <a:xfrm>
            <a:off x="3136895" y="4305308"/>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0" name="Text Box 6"/>
          <p:cNvSpPr txBox="1">
            <a:spLocks noChangeArrowheads="1"/>
          </p:cNvSpPr>
          <p:nvPr/>
        </p:nvSpPr>
        <p:spPr bwMode="auto">
          <a:xfrm>
            <a:off x="5318125" y="30892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1" name="Text Box 7"/>
          <p:cNvSpPr txBox="1">
            <a:spLocks noChangeArrowheads="1"/>
          </p:cNvSpPr>
          <p:nvPr/>
        </p:nvSpPr>
        <p:spPr bwMode="auto">
          <a:xfrm>
            <a:off x="2671718" y="4267200"/>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2" name="Text Box 8"/>
          <p:cNvSpPr txBox="1">
            <a:spLocks noChangeArrowheads="1"/>
          </p:cNvSpPr>
          <p:nvPr/>
        </p:nvSpPr>
        <p:spPr bwMode="auto">
          <a:xfrm>
            <a:off x="4784725" y="3775075"/>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3" name="Text Box 9"/>
          <p:cNvSpPr txBox="1">
            <a:spLocks noChangeArrowheads="1"/>
          </p:cNvSpPr>
          <p:nvPr/>
        </p:nvSpPr>
        <p:spPr bwMode="auto">
          <a:xfrm>
            <a:off x="1757318" y="42672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4" name="Text Box 10"/>
          <p:cNvSpPr txBox="1">
            <a:spLocks noChangeArrowheads="1"/>
          </p:cNvSpPr>
          <p:nvPr/>
        </p:nvSpPr>
        <p:spPr bwMode="auto">
          <a:xfrm>
            <a:off x="4479925" y="4308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6" name="Text Box 12"/>
          <p:cNvSpPr txBox="1">
            <a:spLocks noChangeArrowheads="1"/>
          </p:cNvSpPr>
          <p:nvPr/>
        </p:nvSpPr>
        <p:spPr bwMode="auto">
          <a:xfrm>
            <a:off x="588843" y="5715000"/>
            <a:ext cx="1620957" cy="646331"/>
          </a:xfrm>
          <a:prstGeom prst="rect">
            <a:avLst/>
          </a:prstGeom>
          <a:noFill/>
          <a:ln w="9525">
            <a:noFill/>
            <a:miter lim="800000"/>
            <a:headEnd/>
            <a:tailEnd/>
          </a:ln>
          <a:effectLst/>
        </p:spPr>
        <p:txBody>
          <a:bodyPr wrap="none">
            <a:spAutoFit/>
          </a:bodyPr>
          <a:lstStyle/>
          <a:p>
            <a:r>
              <a:rPr lang="en-US" dirty="0">
                <a:solidFill>
                  <a:srgbClr val="008000"/>
                </a:solidFill>
                <a:latin typeface="Times New Roman" charset="0"/>
              </a:rPr>
              <a:t>x  … data point</a:t>
            </a:r>
          </a:p>
          <a:p>
            <a:r>
              <a:rPr lang="en-US" b="1" dirty="0">
                <a:solidFill>
                  <a:srgbClr val="008000"/>
                </a:solidFill>
                <a:latin typeface="Times New Roman" charset="0"/>
              </a:rPr>
              <a:t> </a:t>
            </a:r>
            <a:r>
              <a:rPr lang="en-US" b="1" dirty="0" smtClean="0">
                <a:solidFill>
                  <a:srgbClr val="008000"/>
                </a:solidFill>
                <a:latin typeface="Times New Roman" charset="0"/>
              </a:rPr>
              <a:t> </a:t>
            </a:r>
            <a:r>
              <a:rPr lang="en-US" dirty="0" smtClean="0">
                <a:solidFill>
                  <a:srgbClr val="008000"/>
                </a:solidFill>
                <a:latin typeface="Times New Roman" charset="0"/>
              </a:rPr>
              <a:t>  … centroid</a:t>
            </a:r>
          </a:p>
        </p:txBody>
      </p:sp>
      <p:sp>
        <p:nvSpPr>
          <p:cNvPr id="26" name="Text Box 4"/>
          <p:cNvSpPr txBox="1">
            <a:spLocks noChangeArrowheads="1"/>
          </p:cNvSpPr>
          <p:nvPr/>
        </p:nvSpPr>
        <p:spPr bwMode="auto">
          <a:xfrm>
            <a:off x="5102340" y="345449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7" name="Text Box 4"/>
          <p:cNvSpPr txBox="1">
            <a:spLocks noChangeArrowheads="1"/>
          </p:cNvSpPr>
          <p:nvPr/>
        </p:nvSpPr>
        <p:spPr bwMode="auto">
          <a:xfrm>
            <a:off x="5608065" y="277280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5" name="Rectangle 4"/>
          <p:cNvSpPr/>
          <p:nvPr/>
        </p:nvSpPr>
        <p:spPr>
          <a:xfrm>
            <a:off x="609600" y="6096000"/>
            <a:ext cx="228600" cy="2286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ectangle 28"/>
          <p:cNvSpPr/>
          <p:nvPr/>
        </p:nvSpPr>
        <p:spPr>
          <a:xfrm>
            <a:off x="5318125" y="3045341"/>
            <a:ext cx="228600" cy="2286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ectangle 29"/>
          <p:cNvSpPr/>
          <p:nvPr/>
        </p:nvSpPr>
        <p:spPr>
          <a:xfrm>
            <a:off x="3116261" y="4378841"/>
            <a:ext cx="228600" cy="228600"/>
          </a:xfrm>
          <a:prstGeom prst="rect">
            <a:avLst/>
          </a:prstGeom>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Text Box 3"/>
          <p:cNvSpPr txBox="1">
            <a:spLocks noChangeArrowheads="1"/>
          </p:cNvSpPr>
          <p:nvPr/>
        </p:nvSpPr>
        <p:spPr bwMode="auto">
          <a:xfrm>
            <a:off x="4119518" y="43434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5" name="Oval 24"/>
          <p:cNvSpPr/>
          <p:nvPr/>
        </p:nvSpPr>
        <p:spPr>
          <a:xfrm>
            <a:off x="1676400" y="4144407"/>
            <a:ext cx="2357483"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Oval 30"/>
          <p:cNvSpPr/>
          <p:nvPr/>
        </p:nvSpPr>
        <p:spPr>
          <a:xfrm>
            <a:off x="1676399" y="4123769"/>
            <a:ext cx="3108325"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Oval 31"/>
          <p:cNvSpPr/>
          <p:nvPr/>
        </p:nvSpPr>
        <p:spPr>
          <a:xfrm rot="2616022">
            <a:off x="4731170" y="2054476"/>
            <a:ext cx="1324078" cy="2226588"/>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TextBox 27"/>
          <p:cNvSpPr txBox="1"/>
          <p:nvPr/>
        </p:nvSpPr>
        <p:spPr>
          <a:xfrm>
            <a:off x="5562600" y="6096000"/>
            <a:ext cx="2262158"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Clusters at the end</a:t>
            </a:r>
          </a:p>
        </p:txBody>
      </p:sp>
    </p:spTree>
    <p:extLst>
      <p:ext uri="{BB962C8B-B14F-4D97-AF65-F5344CB8AC3E}">
        <p14:creationId xmlns:p14="http://schemas.microsoft.com/office/powerpoint/2010/main" xmlns="" val="364261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4"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xit" presetSubtype="10" fill="hold" grpId="0" nodeType="clickEffect">
                                  <p:stCondLst>
                                    <p:cond delay="0"/>
                                  </p:stCondLst>
                                  <p:childTnLst>
                                    <p:animEffect transition="out" filter="randombar(horizontal)">
                                      <p:cBhvr>
                                        <p:cTn id="14" dur="500"/>
                                        <p:tgtEl>
                                          <p:spTgt spid="25"/>
                                        </p:tgtEl>
                                      </p:cBhvr>
                                    </p:animEffect>
                                    <p:set>
                                      <p:cBhvr>
                                        <p:cTn id="15" dur="1" fill="hold">
                                          <p:stCondLst>
                                            <p:cond delay="499"/>
                                          </p:stCondLst>
                                        </p:cTn>
                                        <p:tgtEl>
                                          <p:spTgt spid="25"/>
                                        </p:tgtEl>
                                        <p:attrNameLst>
                                          <p:attrName>style.visibility</p:attrName>
                                        </p:attrNameLst>
                                      </p:cBhvr>
                                      <p:to>
                                        <p:strVal val="hidden"/>
                                      </p:to>
                                    </p:set>
                                  </p:childTnLst>
                                </p:cTn>
                              </p:par>
                              <p:par>
                                <p:cTn id="16" presetID="14" presetClass="entr" presetSubtype="1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randombar(horizontal)">
                                      <p:cBhvr>
                                        <p:cTn id="1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animBg="1"/>
      <p:bldP spid="31" grpId="0" animBg="1"/>
      <p:bldP spid="3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Getting </a:t>
            </a:r>
            <a:r>
              <a:rPr lang="en-US" dirty="0" smtClean="0"/>
              <a:t>the </a:t>
            </a:r>
            <a:r>
              <a:rPr lang="en-US" i="1" dirty="0" smtClean="0"/>
              <a:t>k</a:t>
            </a:r>
            <a:r>
              <a:rPr lang="en-US" dirty="0" smtClean="0"/>
              <a:t> right</a:t>
            </a:r>
            <a:endParaRPr lang="en-US" dirty="0"/>
          </a:p>
        </p:txBody>
      </p:sp>
      <p:sp>
        <p:nvSpPr>
          <p:cNvPr id="43011" name="Rectangle 3"/>
          <p:cNvSpPr>
            <a:spLocks noGrp="1" noChangeArrowheads="1"/>
          </p:cNvSpPr>
          <p:nvPr>
            <p:ph idx="1"/>
          </p:nvPr>
        </p:nvSpPr>
        <p:spPr/>
        <p:txBody>
          <a:bodyPr/>
          <a:lstStyle/>
          <a:p>
            <a:pPr marL="118872" indent="0">
              <a:buNone/>
            </a:pPr>
            <a:r>
              <a:rPr lang="en-US" b="1" dirty="0" smtClean="0">
                <a:solidFill>
                  <a:srgbClr val="0000FF"/>
                </a:solidFill>
              </a:rPr>
              <a:t>How to select </a:t>
            </a:r>
            <a:r>
              <a:rPr lang="en-US" b="1" i="1" dirty="0" smtClean="0">
                <a:solidFill>
                  <a:srgbClr val="0000FF"/>
                </a:solidFill>
              </a:rPr>
              <a:t>k</a:t>
            </a:r>
            <a:r>
              <a:rPr lang="en-US" b="1" dirty="0" smtClean="0">
                <a:solidFill>
                  <a:srgbClr val="0000FF"/>
                </a:solidFill>
              </a:rPr>
              <a:t>?</a:t>
            </a:r>
          </a:p>
          <a:p>
            <a:r>
              <a:rPr lang="en-US" dirty="0" smtClean="0"/>
              <a:t>Try </a:t>
            </a:r>
            <a:r>
              <a:rPr lang="en-US" dirty="0"/>
              <a:t>different </a:t>
            </a:r>
            <a:r>
              <a:rPr lang="en-US" b="1" dirty="0"/>
              <a:t>k</a:t>
            </a:r>
            <a:r>
              <a:rPr lang="en-US" dirty="0"/>
              <a:t>, looking at the change in the average distance to </a:t>
            </a:r>
            <a:r>
              <a:rPr lang="en-US" dirty="0" smtClean="0"/>
              <a:t>centroid </a:t>
            </a:r>
            <a:r>
              <a:rPr lang="en-US" dirty="0"/>
              <a:t>as </a:t>
            </a:r>
            <a:r>
              <a:rPr lang="en-US" b="1" dirty="0" smtClean="0"/>
              <a:t>k</a:t>
            </a:r>
            <a:r>
              <a:rPr lang="en-US" dirty="0" smtClean="0"/>
              <a:t> increases</a:t>
            </a:r>
          </a:p>
          <a:p>
            <a:r>
              <a:rPr lang="en-US" dirty="0" smtClean="0"/>
              <a:t>Average </a:t>
            </a:r>
            <a:r>
              <a:rPr lang="en-US" dirty="0"/>
              <a:t>falls rapidly until right </a:t>
            </a:r>
            <a:r>
              <a:rPr lang="en-US" b="1" dirty="0"/>
              <a:t>k</a:t>
            </a:r>
            <a:r>
              <a:rPr lang="en-US" dirty="0"/>
              <a:t>, then changes </a:t>
            </a:r>
            <a:r>
              <a:rPr lang="en-US" dirty="0" smtClean="0"/>
              <a:t>little</a:t>
            </a:r>
            <a:endParaRPr lang="en-US" dirty="0"/>
          </a:p>
        </p:txBody>
      </p:sp>
      <p:sp>
        <p:nvSpPr>
          <p:cNvPr id="18" name="Slide Number Placeholder 5"/>
          <p:cNvSpPr>
            <a:spLocks noGrp="1"/>
          </p:cNvSpPr>
          <p:nvPr>
            <p:ph type="sldNum" sz="quarter" idx="12"/>
          </p:nvPr>
        </p:nvSpPr>
        <p:spPr/>
        <p:txBody>
          <a:bodyPr/>
          <a:lstStyle/>
          <a:p>
            <a:fld id="{49EEE50B-4A6F-417A-9DBF-423D8456220C}" type="slidenum">
              <a:rPr lang="en-US"/>
              <a:pPr/>
              <a:t>27</a:t>
            </a:fld>
            <a:endParaRPr lang="en-US"/>
          </a:p>
        </p:txBody>
      </p:sp>
      <p:grpSp>
        <p:nvGrpSpPr>
          <p:cNvPr id="4" name="Group 14"/>
          <p:cNvGrpSpPr>
            <a:grpSpLocks/>
          </p:cNvGrpSpPr>
          <p:nvPr/>
        </p:nvGrpSpPr>
        <p:grpSpPr bwMode="auto">
          <a:xfrm>
            <a:off x="3124200" y="4222749"/>
            <a:ext cx="3475038" cy="1720851"/>
            <a:chOff x="518" y="2962"/>
            <a:chExt cx="2189" cy="1084"/>
          </a:xfrm>
        </p:grpSpPr>
        <p:sp>
          <p:nvSpPr>
            <p:cNvPr id="43016" name="Text Box 8"/>
            <p:cNvSpPr txBox="1">
              <a:spLocks noChangeArrowheads="1"/>
            </p:cNvSpPr>
            <p:nvPr/>
          </p:nvSpPr>
          <p:spPr bwMode="auto">
            <a:xfrm>
              <a:off x="1814" y="3813"/>
              <a:ext cx="189" cy="233"/>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k</a:t>
              </a:r>
            </a:p>
          </p:txBody>
        </p:sp>
        <p:sp>
          <p:nvSpPr>
            <p:cNvPr id="43017" name="Text Box 9"/>
            <p:cNvSpPr txBox="1">
              <a:spLocks noChangeArrowheads="1"/>
            </p:cNvSpPr>
            <p:nvPr/>
          </p:nvSpPr>
          <p:spPr bwMode="auto">
            <a:xfrm>
              <a:off x="518" y="3408"/>
              <a:ext cx="819" cy="582"/>
            </a:xfrm>
            <a:prstGeom prst="rect">
              <a:avLst/>
            </a:prstGeom>
            <a:noFill/>
            <a:ln w="9525">
              <a:noFill/>
              <a:miter lim="800000"/>
              <a:headEnd/>
              <a:tailEnd/>
            </a:ln>
            <a:effectLst/>
          </p:spPr>
          <p:txBody>
            <a:bodyPr wrap="none">
              <a:spAutoFit/>
            </a:bodyPr>
            <a:lstStyle/>
            <a:p>
              <a:pPr algn="ctr"/>
              <a:r>
                <a:rPr lang="en-US" dirty="0">
                  <a:latin typeface="Arial" pitchFamily="34" charset="0"/>
                  <a:cs typeface="Arial" pitchFamily="34" charset="0"/>
                </a:rPr>
                <a:t>Average</a:t>
              </a:r>
            </a:p>
            <a:p>
              <a:pPr algn="ctr"/>
              <a:r>
                <a:rPr lang="en-US" dirty="0">
                  <a:latin typeface="Arial" pitchFamily="34" charset="0"/>
                  <a:cs typeface="Arial" pitchFamily="34" charset="0"/>
                </a:rPr>
                <a:t>distance to</a:t>
              </a:r>
            </a:p>
            <a:p>
              <a:pPr algn="ctr"/>
              <a:r>
                <a:rPr lang="en-US" dirty="0">
                  <a:latin typeface="Arial" pitchFamily="34" charset="0"/>
                  <a:cs typeface="Arial" pitchFamily="34" charset="0"/>
                </a:rPr>
                <a:t>centroid</a:t>
              </a:r>
            </a:p>
          </p:txBody>
        </p:sp>
        <p:sp>
          <p:nvSpPr>
            <p:cNvPr id="43018" name="Line 10"/>
            <p:cNvSpPr>
              <a:spLocks noChangeShapeType="1"/>
            </p:cNvSpPr>
            <p:nvPr/>
          </p:nvSpPr>
          <p:spPr bwMode="auto">
            <a:xfrm flipV="1">
              <a:off x="912" y="2962"/>
              <a:ext cx="0" cy="504"/>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43019" name="Line 11"/>
            <p:cNvSpPr>
              <a:spLocks noChangeShapeType="1"/>
            </p:cNvSpPr>
            <p:nvPr/>
          </p:nvSpPr>
          <p:spPr bwMode="auto">
            <a:xfrm>
              <a:off x="2064" y="3936"/>
              <a:ext cx="643"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grpSp>
      <p:grpSp>
        <p:nvGrpSpPr>
          <p:cNvPr id="5" name="Group 16"/>
          <p:cNvGrpSpPr>
            <a:grpSpLocks/>
          </p:cNvGrpSpPr>
          <p:nvPr/>
        </p:nvGrpSpPr>
        <p:grpSpPr bwMode="auto">
          <a:xfrm>
            <a:off x="5285112" y="4306013"/>
            <a:ext cx="1398588" cy="1109662"/>
            <a:chOff x="2544" y="2997"/>
            <a:chExt cx="881" cy="699"/>
          </a:xfrm>
        </p:grpSpPr>
        <p:sp>
          <p:nvSpPr>
            <p:cNvPr id="43020" name="Text Box 12"/>
            <p:cNvSpPr txBox="1">
              <a:spLocks noChangeArrowheads="1"/>
            </p:cNvSpPr>
            <p:nvPr/>
          </p:nvSpPr>
          <p:spPr bwMode="auto">
            <a:xfrm>
              <a:off x="2582" y="2997"/>
              <a:ext cx="843" cy="407"/>
            </a:xfrm>
            <a:prstGeom prst="rect">
              <a:avLst/>
            </a:prstGeom>
            <a:noFill/>
            <a:ln w="9525">
              <a:noFill/>
              <a:miter lim="800000"/>
              <a:headEnd/>
              <a:tailEnd/>
            </a:ln>
            <a:effectLst/>
          </p:spPr>
          <p:txBody>
            <a:bodyPr wrap="none">
              <a:spAutoFit/>
            </a:bodyPr>
            <a:lstStyle/>
            <a:p>
              <a:r>
                <a:rPr lang="en-US" b="1" dirty="0">
                  <a:solidFill>
                    <a:srgbClr val="008000"/>
                  </a:solidFill>
                  <a:latin typeface="Arial" pitchFamily="34" charset="0"/>
                  <a:cs typeface="Arial" pitchFamily="34" charset="0"/>
                </a:rPr>
                <a:t>Best value</a:t>
              </a:r>
            </a:p>
            <a:p>
              <a:r>
                <a:rPr lang="en-US" b="1" dirty="0">
                  <a:solidFill>
                    <a:srgbClr val="008000"/>
                  </a:solidFill>
                  <a:latin typeface="Arial" pitchFamily="34" charset="0"/>
                  <a:cs typeface="Arial" pitchFamily="34" charset="0"/>
                </a:rPr>
                <a:t>of </a:t>
              </a:r>
              <a:r>
                <a:rPr lang="en-US" b="1" i="1" dirty="0">
                  <a:solidFill>
                    <a:srgbClr val="008000"/>
                  </a:solidFill>
                  <a:latin typeface="Arial" pitchFamily="34" charset="0"/>
                  <a:cs typeface="Arial" pitchFamily="34" charset="0"/>
                </a:rPr>
                <a:t>k</a:t>
              </a:r>
            </a:p>
          </p:txBody>
        </p:sp>
        <p:sp>
          <p:nvSpPr>
            <p:cNvPr id="43021" name="Line 13"/>
            <p:cNvSpPr>
              <a:spLocks noChangeShapeType="1"/>
            </p:cNvSpPr>
            <p:nvPr/>
          </p:nvSpPr>
          <p:spPr bwMode="auto">
            <a:xfrm>
              <a:off x="2544" y="3360"/>
              <a:ext cx="0" cy="336"/>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grpSp>
      <p:sp>
        <p:nvSpPr>
          <p:cNvPr id="20" name="Footer Placeholder 1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Freeform 7"/>
          <p:cNvSpPr/>
          <p:nvPr/>
        </p:nvSpPr>
        <p:spPr>
          <a:xfrm>
            <a:off x="4418687" y="4123013"/>
            <a:ext cx="2080671" cy="1401715"/>
          </a:xfrm>
          <a:custGeom>
            <a:avLst/>
            <a:gdLst>
              <a:gd name="connsiteX0" fmla="*/ 0 w 2080671"/>
              <a:gd name="connsiteY0" fmla="*/ 0 h 1401715"/>
              <a:gd name="connsiteX1" fmla="*/ 186166 w 2080671"/>
              <a:gd name="connsiteY1" fmla="*/ 865121 h 1401715"/>
              <a:gd name="connsiteX2" fmla="*/ 427085 w 2080671"/>
              <a:gd name="connsiteY2" fmla="*/ 1144369 h 1401715"/>
              <a:gd name="connsiteX3" fmla="*/ 848695 w 2080671"/>
              <a:gd name="connsiteY3" fmla="*/ 1357912 h 1401715"/>
              <a:gd name="connsiteX4" fmla="*/ 1226501 w 2080671"/>
              <a:gd name="connsiteY4" fmla="*/ 1401715 h 1401715"/>
              <a:gd name="connsiteX5" fmla="*/ 1768570 w 2080671"/>
              <a:gd name="connsiteY5" fmla="*/ 1401715 h 1401715"/>
              <a:gd name="connsiteX6" fmla="*/ 2080671 w 2080671"/>
              <a:gd name="connsiteY6" fmla="*/ 1401715 h 140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0671" h="1401715">
                <a:moveTo>
                  <a:pt x="0" y="0"/>
                </a:moveTo>
                <a:lnTo>
                  <a:pt x="186166" y="865121"/>
                </a:lnTo>
                <a:lnTo>
                  <a:pt x="427085" y="1144369"/>
                </a:lnTo>
                <a:lnTo>
                  <a:pt x="848695" y="1357912"/>
                </a:lnTo>
                <a:lnTo>
                  <a:pt x="1226501" y="1401715"/>
                </a:lnTo>
                <a:lnTo>
                  <a:pt x="1768570" y="1401715"/>
                </a:lnTo>
                <a:lnTo>
                  <a:pt x="2080671" y="1401715"/>
                </a:lnTo>
              </a:path>
            </a:pathLst>
          </a:custGeom>
          <a:no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xmlns="" val="18688505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Example: Picking </a:t>
            </a:r>
            <a:r>
              <a:rPr lang="en-US" i="1" dirty="0"/>
              <a:t>k</a:t>
            </a:r>
          </a:p>
        </p:txBody>
      </p:sp>
      <p:sp>
        <p:nvSpPr>
          <p:cNvPr id="20" name="Footer Placeholder 1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7" name="Slide Number Placeholder 4"/>
          <p:cNvSpPr>
            <a:spLocks noGrp="1"/>
          </p:cNvSpPr>
          <p:nvPr>
            <p:ph type="sldNum" sz="quarter" idx="12"/>
          </p:nvPr>
        </p:nvSpPr>
        <p:spPr/>
        <p:txBody>
          <a:bodyPr/>
          <a:lstStyle/>
          <a:p>
            <a:fld id="{7611FEFE-B5EF-4A0A-BC90-B389A674A5A2}" type="slidenum">
              <a:rPr lang="en-US"/>
              <a:pPr/>
              <a:t>28</a:t>
            </a:fld>
            <a:endParaRPr lang="en-US"/>
          </a:p>
        </p:txBody>
      </p:sp>
      <p:sp>
        <p:nvSpPr>
          <p:cNvPr id="44035" name="Oval 3"/>
          <p:cNvSpPr>
            <a:spLocks noChangeArrowheads="1"/>
          </p:cNvSpPr>
          <p:nvPr/>
        </p:nvSpPr>
        <p:spPr bwMode="auto">
          <a:xfrm>
            <a:off x="2743200" y="2286000"/>
            <a:ext cx="1828800" cy="2286000"/>
          </a:xfrm>
          <a:prstGeom prst="ellipse">
            <a:avLst/>
          </a:prstGeom>
          <a:noFill/>
          <a:ln w="9525">
            <a:no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44036" name="Oval 4"/>
          <p:cNvSpPr>
            <a:spLocks noChangeArrowheads="1"/>
          </p:cNvSpPr>
          <p:nvPr/>
        </p:nvSpPr>
        <p:spPr bwMode="auto">
          <a:xfrm>
            <a:off x="5486400" y="1524000"/>
            <a:ext cx="1752600" cy="2819400"/>
          </a:xfrm>
          <a:prstGeom prst="ellipse">
            <a:avLst/>
          </a:prstGeom>
          <a:noFill/>
          <a:ln w="9525">
            <a:noFill/>
            <a:round/>
            <a:headEnd/>
            <a:tailEnd/>
          </a:ln>
          <a:effectLst/>
        </p:spPr>
        <p:txBody>
          <a:bodyPr wrap="none" anchor="ctr"/>
          <a:lstStyle/>
          <a:p>
            <a:pPr algn="ctr"/>
            <a:r>
              <a:rPr lang="en-US">
                <a:latin typeface="Times New Roman" charset="0"/>
              </a:rPr>
              <a:t>x</a:t>
            </a:r>
          </a:p>
          <a:p>
            <a:pPr algn="ctr"/>
            <a:r>
              <a:rPr lang="en-US">
                <a:latin typeface="Times New Roman" charset="0"/>
              </a:rPr>
              <a:t>xx    x</a:t>
            </a:r>
          </a:p>
          <a:p>
            <a:pPr algn="ctr"/>
            <a:r>
              <a:rPr lang="en-US">
                <a:latin typeface="Times New Roman" charset="0"/>
              </a:rPr>
              <a:t>x  x        </a:t>
            </a:r>
          </a:p>
          <a:p>
            <a:pPr algn="ctr"/>
            <a:r>
              <a:rPr lang="en-US">
                <a:latin typeface="Times New Roman" charset="0"/>
              </a:rPr>
              <a:t>x    x  x   </a:t>
            </a:r>
          </a:p>
          <a:p>
            <a:pPr algn="ctr"/>
            <a:r>
              <a:rPr lang="en-US">
                <a:latin typeface="Times New Roman" charset="0"/>
              </a:rPr>
              <a:t>x</a:t>
            </a:r>
          </a:p>
          <a:p>
            <a:pPr algn="ctr"/>
            <a:r>
              <a:rPr lang="en-US">
                <a:latin typeface="Times New Roman" charset="0"/>
              </a:rPr>
              <a:t>x x   x</a:t>
            </a:r>
          </a:p>
          <a:p>
            <a:pPr algn="ctr"/>
            <a:r>
              <a:rPr lang="en-US">
                <a:latin typeface="Times New Roman" charset="0"/>
              </a:rPr>
              <a:t>x</a:t>
            </a:r>
          </a:p>
        </p:txBody>
      </p:sp>
      <p:sp>
        <p:nvSpPr>
          <p:cNvPr id="44037" name="Oval 5"/>
          <p:cNvSpPr>
            <a:spLocks noChangeArrowheads="1"/>
          </p:cNvSpPr>
          <p:nvPr/>
        </p:nvSpPr>
        <p:spPr bwMode="auto">
          <a:xfrm>
            <a:off x="4572000" y="4648200"/>
            <a:ext cx="1905000" cy="1600200"/>
          </a:xfrm>
          <a:prstGeom prst="ellipse">
            <a:avLst/>
          </a:prstGeom>
          <a:noFill/>
          <a:ln w="9525">
            <a:no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sp>
        <p:nvSpPr>
          <p:cNvPr id="44038" name="Text Box 6"/>
          <p:cNvSpPr txBox="1">
            <a:spLocks noChangeArrowheads="1"/>
          </p:cNvSpPr>
          <p:nvPr/>
        </p:nvSpPr>
        <p:spPr bwMode="auto">
          <a:xfrm>
            <a:off x="5013325" y="17176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4039" name="Text Box 7"/>
          <p:cNvSpPr txBox="1">
            <a:spLocks noChangeArrowheads="1"/>
          </p:cNvSpPr>
          <p:nvPr/>
        </p:nvSpPr>
        <p:spPr bwMode="auto">
          <a:xfrm>
            <a:off x="3641725" y="49180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4040" name="Oval 8"/>
          <p:cNvSpPr>
            <a:spLocks noChangeArrowheads="1"/>
          </p:cNvSpPr>
          <p:nvPr/>
        </p:nvSpPr>
        <p:spPr bwMode="auto">
          <a:xfrm>
            <a:off x="2438400" y="1600200"/>
            <a:ext cx="5334000" cy="3048000"/>
          </a:xfrm>
          <a:prstGeom prst="ellipse">
            <a:avLst/>
          </a:prstGeom>
          <a:solidFill>
            <a:srgbClr val="CCFFCC">
              <a:alpha val="50000"/>
            </a:srgbClr>
          </a:solidFill>
          <a:ln w="9525">
            <a:solidFill>
              <a:schemeClr val="tx1"/>
            </a:solidFill>
            <a:round/>
            <a:headEnd/>
            <a:tailEnd/>
          </a:ln>
          <a:effectLst/>
        </p:spPr>
        <p:txBody>
          <a:bodyPr wrap="none" anchor="ctr"/>
          <a:lstStyle/>
          <a:p>
            <a:endParaRPr lang="en-US"/>
          </a:p>
        </p:txBody>
      </p:sp>
      <p:sp>
        <p:nvSpPr>
          <p:cNvPr id="44041" name="Oval 9"/>
          <p:cNvSpPr>
            <a:spLocks noChangeArrowheads="1"/>
          </p:cNvSpPr>
          <p:nvPr/>
        </p:nvSpPr>
        <p:spPr bwMode="auto">
          <a:xfrm>
            <a:off x="3505200" y="4724400"/>
            <a:ext cx="3581400" cy="16764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p>
        </p:txBody>
      </p:sp>
      <p:grpSp>
        <p:nvGrpSpPr>
          <p:cNvPr id="2" name="Group 16"/>
          <p:cNvGrpSpPr>
            <a:grpSpLocks/>
          </p:cNvGrpSpPr>
          <p:nvPr/>
        </p:nvGrpSpPr>
        <p:grpSpPr bwMode="auto">
          <a:xfrm>
            <a:off x="441325" y="1709738"/>
            <a:ext cx="5959475" cy="2328862"/>
            <a:chOff x="278" y="1077"/>
            <a:chExt cx="3754" cy="1467"/>
          </a:xfrm>
        </p:grpSpPr>
        <p:sp>
          <p:nvSpPr>
            <p:cNvPr id="44042" name="Line 10"/>
            <p:cNvSpPr>
              <a:spLocks noChangeShapeType="1"/>
            </p:cNvSpPr>
            <p:nvPr/>
          </p:nvSpPr>
          <p:spPr bwMode="auto">
            <a:xfrm flipH="1" flipV="1">
              <a:off x="2112" y="1728"/>
              <a:ext cx="1056" cy="288"/>
            </a:xfrm>
            <a:prstGeom prst="line">
              <a:avLst/>
            </a:prstGeom>
            <a:noFill/>
            <a:ln w="9525">
              <a:solidFill>
                <a:schemeClr val="tx1"/>
              </a:solidFill>
              <a:round/>
              <a:headEnd/>
              <a:tailEnd/>
            </a:ln>
            <a:effectLst/>
          </p:spPr>
          <p:txBody>
            <a:bodyPr/>
            <a:lstStyle/>
            <a:p>
              <a:endParaRPr lang="en-US"/>
            </a:p>
          </p:txBody>
        </p:sp>
        <p:sp>
          <p:nvSpPr>
            <p:cNvPr id="44043" name="Line 11"/>
            <p:cNvSpPr>
              <a:spLocks noChangeShapeType="1"/>
            </p:cNvSpPr>
            <p:nvPr/>
          </p:nvSpPr>
          <p:spPr bwMode="auto">
            <a:xfrm flipH="1">
              <a:off x="2112" y="2016"/>
              <a:ext cx="1056" cy="384"/>
            </a:xfrm>
            <a:prstGeom prst="line">
              <a:avLst/>
            </a:prstGeom>
            <a:noFill/>
            <a:ln w="9525">
              <a:solidFill>
                <a:schemeClr val="tx1"/>
              </a:solidFill>
              <a:round/>
              <a:headEnd/>
              <a:tailEnd/>
            </a:ln>
            <a:effectLst/>
          </p:spPr>
          <p:txBody>
            <a:bodyPr/>
            <a:lstStyle/>
            <a:p>
              <a:endParaRPr lang="en-US"/>
            </a:p>
          </p:txBody>
        </p:sp>
        <p:sp>
          <p:nvSpPr>
            <p:cNvPr id="44044" name="Line 12"/>
            <p:cNvSpPr>
              <a:spLocks noChangeShapeType="1"/>
            </p:cNvSpPr>
            <p:nvPr/>
          </p:nvSpPr>
          <p:spPr bwMode="auto">
            <a:xfrm>
              <a:off x="3168" y="2016"/>
              <a:ext cx="864" cy="528"/>
            </a:xfrm>
            <a:prstGeom prst="line">
              <a:avLst/>
            </a:prstGeom>
            <a:noFill/>
            <a:ln w="9525">
              <a:solidFill>
                <a:schemeClr val="tx1"/>
              </a:solidFill>
              <a:round/>
              <a:headEnd/>
              <a:tailEnd/>
            </a:ln>
            <a:effectLst/>
          </p:spPr>
          <p:txBody>
            <a:bodyPr/>
            <a:lstStyle/>
            <a:p>
              <a:endParaRPr lang="en-US"/>
            </a:p>
          </p:txBody>
        </p:sp>
        <p:sp>
          <p:nvSpPr>
            <p:cNvPr id="44045" name="Line 13"/>
            <p:cNvSpPr>
              <a:spLocks noChangeShapeType="1"/>
            </p:cNvSpPr>
            <p:nvPr/>
          </p:nvSpPr>
          <p:spPr bwMode="auto">
            <a:xfrm flipV="1">
              <a:off x="3168" y="1680"/>
              <a:ext cx="720" cy="336"/>
            </a:xfrm>
            <a:prstGeom prst="line">
              <a:avLst/>
            </a:prstGeom>
            <a:noFill/>
            <a:ln w="9525">
              <a:solidFill>
                <a:schemeClr val="tx1"/>
              </a:solidFill>
              <a:round/>
              <a:headEnd/>
              <a:tailEnd/>
            </a:ln>
            <a:effectLst/>
          </p:spPr>
          <p:txBody>
            <a:bodyPr/>
            <a:lstStyle/>
            <a:p>
              <a:endParaRPr lang="en-US"/>
            </a:p>
          </p:txBody>
        </p:sp>
        <p:sp>
          <p:nvSpPr>
            <p:cNvPr id="44046" name="Line 14"/>
            <p:cNvSpPr>
              <a:spLocks noChangeShapeType="1"/>
            </p:cNvSpPr>
            <p:nvPr/>
          </p:nvSpPr>
          <p:spPr bwMode="auto">
            <a:xfrm flipV="1">
              <a:off x="3168" y="1200"/>
              <a:ext cx="816" cy="816"/>
            </a:xfrm>
            <a:prstGeom prst="line">
              <a:avLst/>
            </a:prstGeom>
            <a:noFill/>
            <a:ln w="9525">
              <a:solidFill>
                <a:schemeClr val="tx1"/>
              </a:solidFill>
              <a:round/>
              <a:headEnd/>
              <a:tailEnd/>
            </a:ln>
            <a:effectLst/>
          </p:spPr>
          <p:txBody>
            <a:bodyPr/>
            <a:lstStyle/>
            <a:p>
              <a:endParaRPr lang="en-US"/>
            </a:p>
          </p:txBody>
        </p:sp>
        <p:sp>
          <p:nvSpPr>
            <p:cNvPr id="44047" name="Text Box 15"/>
            <p:cNvSpPr txBox="1">
              <a:spLocks noChangeArrowheads="1"/>
            </p:cNvSpPr>
            <p:nvPr/>
          </p:nvSpPr>
          <p:spPr bwMode="auto">
            <a:xfrm>
              <a:off x="278" y="1077"/>
              <a:ext cx="914" cy="834"/>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Too few;</a:t>
              </a:r>
            </a:p>
            <a:p>
              <a:r>
                <a:rPr lang="en-US" sz="2000" dirty="0">
                  <a:solidFill>
                    <a:srgbClr val="008000"/>
                  </a:solidFill>
                  <a:latin typeface="Arial" pitchFamily="34" charset="0"/>
                  <a:cs typeface="Arial" pitchFamily="34" charset="0"/>
                </a:rPr>
                <a:t>many long</a:t>
              </a:r>
            </a:p>
            <a:p>
              <a:r>
                <a:rPr lang="en-US" sz="2000" dirty="0">
                  <a:solidFill>
                    <a:srgbClr val="008000"/>
                  </a:solidFill>
                  <a:latin typeface="Arial" pitchFamily="34" charset="0"/>
                  <a:cs typeface="Arial" pitchFamily="34" charset="0"/>
                </a:rPr>
                <a:t>distances</a:t>
              </a:r>
            </a:p>
            <a:p>
              <a:r>
                <a:rPr lang="en-US" sz="2000" dirty="0">
                  <a:solidFill>
                    <a:srgbClr val="008000"/>
                  </a:solidFill>
                  <a:latin typeface="Arial" pitchFamily="34" charset="0"/>
                  <a:cs typeface="Arial" pitchFamily="34" charset="0"/>
                </a:rPr>
                <a:t>to </a:t>
              </a:r>
              <a:r>
                <a:rPr lang="en-US" sz="2000" dirty="0" err="1">
                  <a:solidFill>
                    <a:srgbClr val="008000"/>
                  </a:solidFill>
                  <a:latin typeface="Arial" pitchFamily="34" charset="0"/>
                  <a:cs typeface="Arial" pitchFamily="34" charset="0"/>
                </a:rPr>
                <a:t>centroid</a:t>
              </a:r>
              <a:r>
                <a:rPr lang="en-US" sz="2000" dirty="0">
                  <a:solidFill>
                    <a:srgbClr val="008000"/>
                  </a:solidFill>
                  <a:latin typeface="Arial" pitchFamily="34" charset="0"/>
                  <a:cs typeface="Arial" pitchFamily="34" charset="0"/>
                </a:rPr>
                <a:t>.</a:t>
              </a:r>
            </a:p>
          </p:txBody>
        </p:sp>
      </p:grpSp>
    </p:spTree>
    <p:extLst>
      <p:ext uri="{BB962C8B-B14F-4D97-AF65-F5344CB8AC3E}">
        <p14:creationId xmlns:p14="http://schemas.microsoft.com/office/powerpoint/2010/main" xmlns="" val="2777306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smtClean="0"/>
              <a:t>Example: Picking </a:t>
            </a:r>
            <a:r>
              <a:rPr lang="en-US" i="1" dirty="0" smtClean="0"/>
              <a:t>k</a:t>
            </a:r>
            <a:endParaRPr lang="en-US" i="1" dirty="0"/>
          </a:p>
        </p:txBody>
      </p:sp>
      <p:sp>
        <p:nvSpPr>
          <p:cNvPr id="28" name="Footer Placeholder 2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2" name="Slide Number Placeholder 4"/>
          <p:cNvSpPr>
            <a:spLocks noGrp="1"/>
          </p:cNvSpPr>
          <p:nvPr>
            <p:ph type="sldNum" sz="quarter" idx="12"/>
          </p:nvPr>
        </p:nvSpPr>
        <p:spPr/>
        <p:txBody>
          <a:bodyPr/>
          <a:lstStyle/>
          <a:p>
            <a:fld id="{BBC48728-C218-458F-B62F-E7308ADF4A87}" type="slidenum">
              <a:rPr lang="en-US" smtClean="0"/>
              <a:pPr/>
              <a:t>29</a:t>
            </a:fld>
            <a:endParaRPr lang="en-US"/>
          </a:p>
        </p:txBody>
      </p:sp>
      <p:sp>
        <p:nvSpPr>
          <p:cNvPr id="47107" name="Oval 3"/>
          <p:cNvSpPr>
            <a:spLocks noChangeArrowheads="1"/>
          </p:cNvSpPr>
          <p:nvPr/>
        </p:nvSpPr>
        <p:spPr bwMode="auto">
          <a:xfrm>
            <a:off x="2743200" y="2286000"/>
            <a:ext cx="1828800" cy="2286000"/>
          </a:xfrm>
          <a:prstGeom prst="ellipse">
            <a:avLst/>
          </a:prstGeom>
          <a:noFill/>
          <a:ln w="9525">
            <a:no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47108" name="Oval 4"/>
          <p:cNvSpPr>
            <a:spLocks noChangeArrowheads="1"/>
          </p:cNvSpPr>
          <p:nvPr/>
        </p:nvSpPr>
        <p:spPr bwMode="auto">
          <a:xfrm>
            <a:off x="5486400" y="1524000"/>
            <a:ext cx="1752600" cy="2819400"/>
          </a:xfrm>
          <a:prstGeom prst="ellipse">
            <a:avLst/>
          </a:prstGeom>
          <a:noFill/>
          <a:ln w="9525">
            <a:noFill/>
            <a:round/>
            <a:headEnd/>
            <a:tailEnd/>
          </a:ln>
          <a:effectLst/>
        </p:spPr>
        <p:txBody>
          <a:bodyPr wrap="none" anchor="ctr"/>
          <a:lstStyle/>
          <a:p>
            <a:pPr algn="ctr"/>
            <a:r>
              <a:rPr lang="en-US">
                <a:latin typeface="Times New Roman" charset="0"/>
              </a:rPr>
              <a:t>x</a:t>
            </a:r>
          </a:p>
          <a:p>
            <a:pPr algn="ctr"/>
            <a:r>
              <a:rPr lang="en-US">
                <a:latin typeface="Times New Roman" charset="0"/>
              </a:rPr>
              <a:t>xx    x</a:t>
            </a:r>
          </a:p>
          <a:p>
            <a:pPr algn="ctr"/>
            <a:r>
              <a:rPr lang="en-US">
                <a:latin typeface="Times New Roman" charset="0"/>
              </a:rPr>
              <a:t>x  x        </a:t>
            </a:r>
          </a:p>
          <a:p>
            <a:pPr algn="ctr"/>
            <a:r>
              <a:rPr lang="en-US">
                <a:latin typeface="Times New Roman" charset="0"/>
              </a:rPr>
              <a:t>x    x  x   </a:t>
            </a:r>
          </a:p>
          <a:p>
            <a:pPr algn="ctr"/>
            <a:r>
              <a:rPr lang="en-US">
                <a:latin typeface="Times New Roman" charset="0"/>
              </a:rPr>
              <a:t>x</a:t>
            </a:r>
          </a:p>
          <a:p>
            <a:pPr algn="ctr"/>
            <a:r>
              <a:rPr lang="en-US">
                <a:latin typeface="Times New Roman" charset="0"/>
              </a:rPr>
              <a:t>x x   x</a:t>
            </a:r>
          </a:p>
          <a:p>
            <a:pPr algn="ctr"/>
            <a:r>
              <a:rPr lang="en-US">
                <a:latin typeface="Times New Roman" charset="0"/>
              </a:rPr>
              <a:t>x</a:t>
            </a:r>
          </a:p>
        </p:txBody>
      </p:sp>
      <p:sp>
        <p:nvSpPr>
          <p:cNvPr id="47109" name="Oval 5"/>
          <p:cNvSpPr>
            <a:spLocks noChangeArrowheads="1"/>
          </p:cNvSpPr>
          <p:nvPr/>
        </p:nvSpPr>
        <p:spPr bwMode="auto">
          <a:xfrm>
            <a:off x="4572000" y="4648200"/>
            <a:ext cx="1905000" cy="1600200"/>
          </a:xfrm>
          <a:prstGeom prst="ellipse">
            <a:avLst/>
          </a:prstGeom>
          <a:noFill/>
          <a:ln w="9525">
            <a:no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sp>
        <p:nvSpPr>
          <p:cNvPr id="47110" name="Text Box 6"/>
          <p:cNvSpPr txBox="1">
            <a:spLocks noChangeArrowheads="1"/>
          </p:cNvSpPr>
          <p:nvPr/>
        </p:nvSpPr>
        <p:spPr bwMode="auto">
          <a:xfrm>
            <a:off x="5013325" y="17176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7111" name="Text Box 7"/>
          <p:cNvSpPr txBox="1">
            <a:spLocks noChangeArrowheads="1"/>
          </p:cNvSpPr>
          <p:nvPr/>
        </p:nvSpPr>
        <p:spPr bwMode="auto">
          <a:xfrm>
            <a:off x="3641725" y="49180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7113" name="Oval 9"/>
          <p:cNvSpPr>
            <a:spLocks noChangeArrowheads="1"/>
          </p:cNvSpPr>
          <p:nvPr/>
        </p:nvSpPr>
        <p:spPr bwMode="auto">
          <a:xfrm>
            <a:off x="3505200" y="4724400"/>
            <a:ext cx="3581400" cy="16764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p>
        </p:txBody>
      </p:sp>
      <p:sp>
        <p:nvSpPr>
          <p:cNvPr id="47121" name="Oval 17"/>
          <p:cNvSpPr>
            <a:spLocks noChangeArrowheads="1"/>
          </p:cNvSpPr>
          <p:nvPr/>
        </p:nvSpPr>
        <p:spPr bwMode="auto">
          <a:xfrm>
            <a:off x="2743200" y="2514600"/>
            <a:ext cx="1905000" cy="1905000"/>
          </a:xfrm>
          <a:prstGeom prst="ellipse">
            <a:avLst/>
          </a:prstGeom>
          <a:solidFill>
            <a:srgbClr val="CCFFFF">
              <a:alpha val="50000"/>
            </a:srgbClr>
          </a:solidFill>
          <a:ln w="9525">
            <a:solidFill>
              <a:schemeClr val="tx1"/>
            </a:solidFill>
            <a:round/>
            <a:headEnd/>
            <a:tailEnd/>
          </a:ln>
          <a:effectLst/>
        </p:spPr>
        <p:txBody>
          <a:bodyPr wrap="none" anchor="ctr"/>
          <a:lstStyle/>
          <a:p>
            <a:endParaRPr lang="en-US"/>
          </a:p>
        </p:txBody>
      </p:sp>
      <p:sp>
        <p:nvSpPr>
          <p:cNvPr id="47122" name="Oval 18"/>
          <p:cNvSpPr>
            <a:spLocks noChangeArrowheads="1"/>
          </p:cNvSpPr>
          <p:nvPr/>
        </p:nvSpPr>
        <p:spPr bwMode="auto">
          <a:xfrm>
            <a:off x="4648200" y="1447800"/>
            <a:ext cx="2819400" cy="28956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grpSp>
        <p:nvGrpSpPr>
          <p:cNvPr id="2" name="Group 29"/>
          <p:cNvGrpSpPr>
            <a:grpSpLocks/>
          </p:cNvGrpSpPr>
          <p:nvPr/>
        </p:nvGrpSpPr>
        <p:grpSpPr bwMode="auto">
          <a:xfrm>
            <a:off x="669925" y="1862138"/>
            <a:ext cx="5807075" cy="4081462"/>
            <a:chOff x="422" y="1173"/>
            <a:chExt cx="3658" cy="2571"/>
          </a:xfrm>
        </p:grpSpPr>
        <p:sp>
          <p:nvSpPr>
            <p:cNvPr id="47123" name="Line 19"/>
            <p:cNvSpPr>
              <a:spLocks noChangeShapeType="1"/>
            </p:cNvSpPr>
            <p:nvPr/>
          </p:nvSpPr>
          <p:spPr bwMode="auto">
            <a:xfrm flipH="1" flipV="1">
              <a:off x="2112" y="1968"/>
              <a:ext cx="192" cy="192"/>
            </a:xfrm>
            <a:prstGeom prst="line">
              <a:avLst/>
            </a:prstGeom>
            <a:noFill/>
            <a:ln w="9525">
              <a:solidFill>
                <a:schemeClr val="tx1"/>
              </a:solidFill>
              <a:round/>
              <a:headEnd/>
              <a:tailEnd/>
            </a:ln>
            <a:effectLst/>
          </p:spPr>
          <p:txBody>
            <a:bodyPr/>
            <a:lstStyle/>
            <a:p>
              <a:endParaRPr lang="en-US"/>
            </a:p>
          </p:txBody>
        </p:sp>
        <p:sp>
          <p:nvSpPr>
            <p:cNvPr id="47124" name="Line 20"/>
            <p:cNvSpPr>
              <a:spLocks noChangeShapeType="1"/>
            </p:cNvSpPr>
            <p:nvPr/>
          </p:nvSpPr>
          <p:spPr bwMode="auto">
            <a:xfrm flipV="1">
              <a:off x="2304" y="1968"/>
              <a:ext cx="336" cy="192"/>
            </a:xfrm>
            <a:prstGeom prst="line">
              <a:avLst/>
            </a:prstGeom>
            <a:noFill/>
            <a:ln w="9525">
              <a:solidFill>
                <a:schemeClr val="tx1"/>
              </a:solidFill>
              <a:round/>
              <a:headEnd/>
              <a:tailEnd/>
            </a:ln>
            <a:effectLst/>
          </p:spPr>
          <p:txBody>
            <a:bodyPr/>
            <a:lstStyle/>
            <a:p>
              <a:endParaRPr lang="en-US"/>
            </a:p>
          </p:txBody>
        </p:sp>
        <p:sp>
          <p:nvSpPr>
            <p:cNvPr id="47125" name="Line 21"/>
            <p:cNvSpPr>
              <a:spLocks noChangeShapeType="1"/>
            </p:cNvSpPr>
            <p:nvPr/>
          </p:nvSpPr>
          <p:spPr bwMode="auto">
            <a:xfrm flipH="1">
              <a:off x="2208" y="2160"/>
              <a:ext cx="96" cy="384"/>
            </a:xfrm>
            <a:prstGeom prst="line">
              <a:avLst/>
            </a:prstGeom>
            <a:noFill/>
            <a:ln w="9525">
              <a:solidFill>
                <a:schemeClr val="tx1"/>
              </a:solidFill>
              <a:round/>
              <a:headEnd/>
              <a:tailEnd/>
            </a:ln>
            <a:effectLst/>
          </p:spPr>
          <p:txBody>
            <a:bodyPr/>
            <a:lstStyle/>
            <a:p>
              <a:endParaRPr lang="en-US"/>
            </a:p>
          </p:txBody>
        </p:sp>
        <p:sp>
          <p:nvSpPr>
            <p:cNvPr id="47126" name="Line 22"/>
            <p:cNvSpPr>
              <a:spLocks noChangeShapeType="1"/>
            </p:cNvSpPr>
            <p:nvPr/>
          </p:nvSpPr>
          <p:spPr bwMode="auto">
            <a:xfrm flipH="1" flipV="1">
              <a:off x="3120" y="3408"/>
              <a:ext cx="192" cy="48"/>
            </a:xfrm>
            <a:prstGeom prst="line">
              <a:avLst/>
            </a:prstGeom>
            <a:noFill/>
            <a:ln w="9525">
              <a:solidFill>
                <a:schemeClr val="tx1"/>
              </a:solidFill>
              <a:round/>
              <a:headEnd/>
              <a:tailEnd/>
            </a:ln>
            <a:effectLst/>
          </p:spPr>
          <p:txBody>
            <a:bodyPr/>
            <a:lstStyle/>
            <a:p>
              <a:endParaRPr lang="en-US"/>
            </a:p>
          </p:txBody>
        </p:sp>
        <p:sp>
          <p:nvSpPr>
            <p:cNvPr id="47127" name="Line 23"/>
            <p:cNvSpPr>
              <a:spLocks noChangeShapeType="1"/>
            </p:cNvSpPr>
            <p:nvPr/>
          </p:nvSpPr>
          <p:spPr bwMode="auto">
            <a:xfrm flipV="1">
              <a:off x="3312" y="3168"/>
              <a:ext cx="336" cy="288"/>
            </a:xfrm>
            <a:prstGeom prst="line">
              <a:avLst/>
            </a:prstGeom>
            <a:noFill/>
            <a:ln w="9525">
              <a:solidFill>
                <a:schemeClr val="tx1"/>
              </a:solidFill>
              <a:round/>
              <a:headEnd/>
              <a:tailEnd/>
            </a:ln>
            <a:effectLst/>
          </p:spPr>
          <p:txBody>
            <a:bodyPr/>
            <a:lstStyle/>
            <a:p>
              <a:endParaRPr lang="en-US"/>
            </a:p>
          </p:txBody>
        </p:sp>
        <p:sp>
          <p:nvSpPr>
            <p:cNvPr id="47128" name="Line 24"/>
            <p:cNvSpPr>
              <a:spLocks noChangeShapeType="1"/>
            </p:cNvSpPr>
            <p:nvPr/>
          </p:nvSpPr>
          <p:spPr bwMode="auto">
            <a:xfrm>
              <a:off x="3312" y="3456"/>
              <a:ext cx="96" cy="288"/>
            </a:xfrm>
            <a:prstGeom prst="line">
              <a:avLst/>
            </a:prstGeom>
            <a:noFill/>
            <a:ln w="9525">
              <a:solidFill>
                <a:schemeClr val="tx1"/>
              </a:solidFill>
              <a:round/>
              <a:headEnd/>
              <a:tailEnd/>
            </a:ln>
            <a:effectLst/>
          </p:spPr>
          <p:txBody>
            <a:bodyPr/>
            <a:lstStyle/>
            <a:p>
              <a:endParaRPr lang="en-US"/>
            </a:p>
          </p:txBody>
        </p:sp>
        <p:sp>
          <p:nvSpPr>
            <p:cNvPr id="47129" name="Line 25"/>
            <p:cNvSpPr>
              <a:spLocks noChangeShapeType="1"/>
            </p:cNvSpPr>
            <p:nvPr/>
          </p:nvSpPr>
          <p:spPr bwMode="auto">
            <a:xfrm flipH="1" flipV="1">
              <a:off x="3312" y="1296"/>
              <a:ext cx="480" cy="528"/>
            </a:xfrm>
            <a:prstGeom prst="line">
              <a:avLst/>
            </a:prstGeom>
            <a:noFill/>
            <a:ln w="9525">
              <a:solidFill>
                <a:schemeClr val="tx1"/>
              </a:solidFill>
              <a:round/>
              <a:headEnd/>
              <a:tailEnd/>
            </a:ln>
            <a:effectLst/>
          </p:spPr>
          <p:txBody>
            <a:bodyPr/>
            <a:lstStyle/>
            <a:p>
              <a:endParaRPr lang="en-US"/>
            </a:p>
          </p:txBody>
        </p:sp>
        <p:sp>
          <p:nvSpPr>
            <p:cNvPr id="47130" name="Line 26"/>
            <p:cNvSpPr>
              <a:spLocks noChangeShapeType="1"/>
            </p:cNvSpPr>
            <p:nvPr/>
          </p:nvSpPr>
          <p:spPr bwMode="auto">
            <a:xfrm>
              <a:off x="3792" y="1824"/>
              <a:ext cx="288" cy="0"/>
            </a:xfrm>
            <a:prstGeom prst="line">
              <a:avLst/>
            </a:prstGeom>
            <a:noFill/>
            <a:ln w="9525">
              <a:solidFill>
                <a:schemeClr val="tx1"/>
              </a:solidFill>
              <a:round/>
              <a:headEnd/>
              <a:tailEnd/>
            </a:ln>
            <a:effectLst/>
          </p:spPr>
          <p:txBody>
            <a:bodyPr/>
            <a:lstStyle/>
            <a:p>
              <a:endParaRPr lang="en-US"/>
            </a:p>
          </p:txBody>
        </p:sp>
        <p:sp>
          <p:nvSpPr>
            <p:cNvPr id="47131" name="Line 27"/>
            <p:cNvSpPr>
              <a:spLocks noChangeShapeType="1"/>
            </p:cNvSpPr>
            <p:nvPr/>
          </p:nvSpPr>
          <p:spPr bwMode="auto">
            <a:xfrm>
              <a:off x="3792" y="1824"/>
              <a:ext cx="144" cy="384"/>
            </a:xfrm>
            <a:prstGeom prst="line">
              <a:avLst/>
            </a:prstGeom>
            <a:noFill/>
            <a:ln w="9525">
              <a:solidFill>
                <a:schemeClr val="tx1"/>
              </a:solidFill>
              <a:round/>
              <a:headEnd/>
              <a:tailEnd/>
            </a:ln>
            <a:effectLst/>
          </p:spPr>
          <p:txBody>
            <a:bodyPr/>
            <a:lstStyle/>
            <a:p>
              <a:endParaRPr lang="en-US"/>
            </a:p>
          </p:txBody>
        </p:sp>
        <p:sp>
          <p:nvSpPr>
            <p:cNvPr id="47132" name="Text Box 28"/>
            <p:cNvSpPr txBox="1">
              <a:spLocks noChangeArrowheads="1"/>
            </p:cNvSpPr>
            <p:nvPr/>
          </p:nvSpPr>
          <p:spPr bwMode="auto">
            <a:xfrm>
              <a:off x="422" y="1173"/>
              <a:ext cx="985" cy="64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Just right;</a:t>
              </a:r>
            </a:p>
            <a:p>
              <a:r>
                <a:rPr lang="en-US" sz="2000" dirty="0">
                  <a:solidFill>
                    <a:srgbClr val="008000"/>
                  </a:solidFill>
                  <a:latin typeface="Arial" pitchFamily="34" charset="0"/>
                  <a:cs typeface="Arial" pitchFamily="34" charset="0"/>
                </a:rPr>
                <a:t>distances</a:t>
              </a:r>
            </a:p>
            <a:p>
              <a:r>
                <a:rPr lang="en-US" sz="2000" dirty="0">
                  <a:solidFill>
                    <a:srgbClr val="008000"/>
                  </a:solidFill>
                  <a:latin typeface="Arial" pitchFamily="34" charset="0"/>
                  <a:cs typeface="Arial" pitchFamily="34" charset="0"/>
                </a:rPr>
                <a:t>rather short.</a:t>
              </a:r>
            </a:p>
          </p:txBody>
        </p:sp>
      </p:grpSp>
    </p:spTree>
    <p:extLst>
      <p:ext uri="{BB962C8B-B14F-4D97-AF65-F5344CB8AC3E}">
        <p14:creationId xmlns:p14="http://schemas.microsoft.com/office/powerpoint/2010/main" xmlns="" val="37338036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t>Example: Picking </a:t>
            </a:r>
            <a:r>
              <a:rPr lang="en-US" i="1" dirty="0"/>
              <a:t>k</a:t>
            </a:r>
          </a:p>
        </p:txBody>
      </p:sp>
      <p:sp>
        <p:nvSpPr>
          <p:cNvPr id="23" name="Footer Placeholder 2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0" name="Slide Number Placeholder 4"/>
          <p:cNvSpPr>
            <a:spLocks noGrp="1"/>
          </p:cNvSpPr>
          <p:nvPr>
            <p:ph type="sldNum" sz="quarter" idx="12"/>
          </p:nvPr>
        </p:nvSpPr>
        <p:spPr/>
        <p:txBody>
          <a:bodyPr/>
          <a:lstStyle/>
          <a:p>
            <a:fld id="{F2AE27D7-CC6A-4EDE-AD37-64C22A802CBE}" type="slidenum">
              <a:rPr lang="en-US"/>
              <a:pPr/>
              <a:t>30</a:t>
            </a:fld>
            <a:endParaRPr lang="en-US"/>
          </a:p>
        </p:txBody>
      </p:sp>
      <p:sp>
        <p:nvSpPr>
          <p:cNvPr id="48131" name="Oval 3"/>
          <p:cNvSpPr>
            <a:spLocks noChangeArrowheads="1"/>
          </p:cNvSpPr>
          <p:nvPr/>
        </p:nvSpPr>
        <p:spPr bwMode="auto">
          <a:xfrm>
            <a:off x="2743200" y="2286000"/>
            <a:ext cx="1828800" cy="2286000"/>
          </a:xfrm>
          <a:prstGeom prst="ellipse">
            <a:avLst/>
          </a:prstGeom>
          <a:noFill/>
          <a:ln w="9525">
            <a:no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48132" name="Oval 4"/>
          <p:cNvSpPr>
            <a:spLocks noChangeArrowheads="1"/>
          </p:cNvSpPr>
          <p:nvPr/>
        </p:nvSpPr>
        <p:spPr bwMode="auto">
          <a:xfrm>
            <a:off x="5486400" y="1524000"/>
            <a:ext cx="1752600" cy="2819400"/>
          </a:xfrm>
          <a:prstGeom prst="ellipse">
            <a:avLst/>
          </a:prstGeom>
          <a:noFill/>
          <a:ln w="9525">
            <a:noFill/>
            <a:round/>
            <a:headEnd/>
            <a:tailEnd/>
          </a:ln>
          <a:effectLst/>
        </p:spPr>
        <p:txBody>
          <a:bodyPr wrap="none" anchor="ctr"/>
          <a:lstStyle/>
          <a:p>
            <a:pPr algn="ctr"/>
            <a:r>
              <a:rPr lang="en-US">
                <a:latin typeface="Times New Roman" charset="0"/>
              </a:rPr>
              <a:t>x</a:t>
            </a:r>
          </a:p>
          <a:p>
            <a:pPr algn="ctr"/>
            <a:r>
              <a:rPr lang="en-US">
                <a:latin typeface="Times New Roman" charset="0"/>
              </a:rPr>
              <a:t>xx    x</a:t>
            </a:r>
          </a:p>
          <a:p>
            <a:pPr algn="ctr"/>
            <a:r>
              <a:rPr lang="en-US">
                <a:latin typeface="Times New Roman" charset="0"/>
              </a:rPr>
              <a:t>x  x        </a:t>
            </a:r>
          </a:p>
          <a:p>
            <a:pPr algn="ctr"/>
            <a:r>
              <a:rPr lang="en-US">
                <a:latin typeface="Times New Roman" charset="0"/>
              </a:rPr>
              <a:t>x    x  x   </a:t>
            </a:r>
          </a:p>
          <a:p>
            <a:pPr algn="ctr"/>
            <a:r>
              <a:rPr lang="en-US">
                <a:latin typeface="Times New Roman" charset="0"/>
              </a:rPr>
              <a:t>x</a:t>
            </a:r>
          </a:p>
          <a:p>
            <a:pPr algn="ctr"/>
            <a:r>
              <a:rPr lang="en-US">
                <a:latin typeface="Times New Roman" charset="0"/>
              </a:rPr>
              <a:t>x x   x</a:t>
            </a:r>
          </a:p>
          <a:p>
            <a:pPr algn="ctr"/>
            <a:r>
              <a:rPr lang="en-US">
                <a:latin typeface="Times New Roman" charset="0"/>
              </a:rPr>
              <a:t>x</a:t>
            </a:r>
          </a:p>
        </p:txBody>
      </p:sp>
      <p:sp>
        <p:nvSpPr>
          <p:cNvPr id="48133" name="Oval 5"/>
          <p:cNvSpPr>
            <a:spLocks noChangeArrowheads="1"/>
          </p:cNvSpPr>
          <p:nvPr/>
        </p:nvSpPr>
        <p:spPr bwMode="auto">
          <a:xfrm>
            <a:off x="4572000" y="4648200"/>
            <a:ext cx="1905000" cy="1600200"/>
          </a:xfrm>
          <a:prstGeom prst="ellipse">
            <a:avLst/>
          </a:prstGeom>
          <a:noFill/>
          <a:ln w="9525">
            <a:no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sp>
        <p:nvSpPr>
          <p:cNvPr id="48134" name="Text Box 6"/>
          <p:cNvSpPr txBox="1">
            <a:spLocks noChangeArrowheads="1"/>
          </p:cNvSpPr>
          <p:nvPr/>
        </p:nvSpPr>
        <p:spPr bwMode="auto">
          <a:xfrm>
            <a:off x="5013325" y="17176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8135" name="Text Box 7"/>
          <p:cNvSpPr txBox="1">
            <a:spLocks noChangeArrowheads="1"/>
          </p:cNvSpPr>
          <p:nvPr/>
        </p:nvSpPr>
        <p:spPr bwMode="auto">
          <a:xfrm>
            <a:off x="3641725" y="49180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8137" name="Oval 9"/>
          <p:cNvSpPr>
            <a:spLocks noChangeArrowheads="1"/>
          </p:cNvSpPr>
          <p:nvPr/>
        </p:nvSpPr>
        <p:spPr bwMode="auto">
          <a:xfrm>
            <a:off x="3505200" y="4724400"/>
            <a:ext cx="3581400" cy="16764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p>
        </p:txBody>
      </p:sp>
      <p:sp>
        <p:nvSpPr>
          <p:cNvPr id="48145" name="Oval 17"/>
          <p:cNvSpPr>
            <a:spLocks noChangeArrowheads="1"/>
          </p:cNvSpPr>
          <p:nvPr/>
        </p:nvSpPr>
        <p:spPr bwMode="auto">
          <a:xfrm>
            <a:off x="2819400" y="2514600"/>
            <a:ext cx="1752600" cy="1905000"/>
          </a:xfrm>
          <a:prstGeom prst="ellipse">
            <a:avLst/>
          </a:prstGeom>
          <a:solidFill>
            <a:srgbClr val="CCFFCC">
              <a:alpha val="50000"/>
            </a:srgbClr>
          </a:solidFill>
          <a:ln w="9525">
            <a:solidFill>
              <a:schemeClr val="tx1"/>
            </a:solidFill>
            <a:round/>
            <a:headEnd/>
            <a:tailEnd/>
          </a:ln>
          <a:effectLst/>
        </p:spPr>
        <p:txBody>
          <a:bodyPr wrap="none" anchor="ctr"/>
          <a:lstStyle/>
          <a:p>
            <a:endParaRPr lang="en-US"/>
          </a:p>
        </p:txBody>
      </p:sp>
      <p:sp>
        <p:nvSpPr>
          <p:cNvPr id="48146" name="Oval 18"/>
          <p:cNvSpPr>
            <a:spLocks noChangeArrowheads="1"/>
          </p:cNvSpPr>
          <p:nvPr/>
        </p:nvSpPr>
        <p:spPr bwMode="auto">
          <a:xfrm>
            <a:off x="5029200" y="1524000"/>
            <a:ext cx="2133600" cy="1600200"/>
          </a:xfrm>
          <a:prstGeom prst="ellipse">
            <a:avLst/>
          </a:prstGeom>
          <a:solidFill>
            <a:srgbClr val="CC99FF">
              <a:alpha val="50000"/>
            </a:srgbClr>
          </a:solidFill>
          <a:ln w="9525">
            <a:solidFill>
              <a:schemeClr val="tx1"/>
            </a:solidFill>
            <a:round/>
            <a:headEnd/>
            <a:tailEnd/>
          </a:ln>
          <a:effectLst/>
        </p:spPr>
        <p:txBody>
          <a:bodyPr wrap="none" anchor="ctr"/>
          <a:lstStyle/>
          <a:p>
            <a:endParaRPr lang="en-US"/>
          </a:p>
        </p:txBody>
      </p:sp>
      <p:sp>
        <p:nvSpPr>
          <p:cNvPr id="48147" name="Oval 19"/>
          <p:cNvSpPr>
            <a:spLocks noChangeArrowheads="1"/>
          </p:cNvSpPr>
          <p:nvPr/>
        </p:nvSpPr>
        <p:spPr bwMode="auto">
          <a:xfrm>
            <a:off x="5867400" y="3200400"/>
            <a:ext cx="990600" cy="1066800"/>
          </a:xfrm>
          <a:prstGeom prst="ellipse">
            <a:avLst/>
          </a:prstGeom>
          <a:solidFill>
            <a:srgbClr val="99CCFF">
              <a:alpha val="50000"/>
            </a:srgbClr>
          </a:solidFill>
          <a:ln w="9525">
            <a:solidFill>
              <a:schemeClr val="tx1"/>
            </a:solidFill>
            <a:round/>
            <a:headEnd/>
            <a:tailEnd/>
          </a:ln>
          <a:effectLst/>
        </p:spPr>
        <p:txBody>
          <a:bodyPr wrap="none" anchor="ctr"/>
          <a:lstStyle/>
          <a:p>
            <a:endParaRPr lang="en-US"/>
          </a:p>
        </p:txBody>
      </p:sp>
      <p:grpSp>
        <p:nvGrpSpPr>
          <p:cNvPr id="2" name="Group 28"/>
          <p:cNvGrpSpPr>
            <a:grpSpLocks/>
          </p:cNvGrpSpPr>
          <p:nvPr/>
        </p:nvGrpSpPr>
        <p:grpSpPr bwMode="auto">
          <a:xfrm>
            <a:off x="593725" y="1633538"/>
            <a:ext cx="5959475" cy="2328862"/>
            <a:chOff x="374" y="1029"/>
            <a:chExt cx="3754" cy="1467"/>
          </a:xfrm>
        </p:grpSpPr>
        <p:sp>
          <p:nvSpPr>
            <p:cNvPr id="48148" name="Line 20"/>
            <p:cNvSpPr>
              <a:spLocks noChangeShapeType="1"/>
            </p:cNvSpPr>
            <p:nvPr/>
          </p:nvSpPr>
          <p:spPr bwMode="auto">
            <a:xfrm flipH="1" flipV="1">
              <a:off x="3360" y="1296"/>
              <a:ext cx="432" cy="192"/>
            </a:xfrm>
            <a:prstGeom prst="line">
              <a:avLst/>
            </a:prstGeom>
            <a:noFill/>
            <a:ln w="9525">
              <a:solidFill>
                <a:schemeClr val="tx1"/>
              </a:solidFill>
              <a:round/>
              <a:headEnd/>
              <a:tailEnd/>
            </a:ln>
            <a:effectLst/>
          </p:spPr>
          <p:txBody>
            <a:bodyPr/>
            <a:lstStyle/>
            <a:p>
              <a:endParaRPr lang="en-US"/>
            </a:p>
          </p:txBody>
        </p:sp>
        <p:sp>
          <p:nvSpPr>
            <p:cNvPr id="48149" name="Line 21"/>
            <p:cNvSpPr>
              <a:spLocks noChangeShapeType="1"/>
            </p:cNvSpPr>
            <p:nvPr/>
          </p:nvSpPr>
          <p:spPr bwMode="auto">
            <a:xfrm flipV="1">
              <a:off x="3792" y="1440"/>
              <a:ext cx="336" cy="48"/>
            </a:xfrm>
            <a:prstGeom prst="line">
              <a:avLst/>
            </a:prstGeom>
            <a:noFill/>
            <a:ln w="9525">
              <a:solidFill>
                <a:schemeClr val="tx1"/>
              </a:solidFill>
              <a:round/>
              <a:headEnd/>
              <a:tailEnd/>
            </a:ln>
            <a:effectLst/>
          </p:spPr>
          <p:txBody>
            <a:bodyPr/>
            <a:lstStyle/>
            <a:p>
              <a:endParaRPr lang="en-US"/>
            </a:p>
          </p:txBody>
        </p:sp>
        <p:sp>
          <p:nvSpPr>
            <p:cNvPr id="48150" name="Line 22"/>
            <p:cNvSpPr>
              <a:spLocks noChangeShapeType="1"/>
            </p:cNvSpPr>
            <p:nvPr/>
          </p:nvSpPr>
          <p:spPr bwMode="auto">
            <a:xfrm>
              <a:off x="3792" y="1488"/>
              <a:ext cx="96" cy="96"/>
            </a:xfrm>
            <a:prstGeom prst="line">
              <a:avLst/>
            </a:prstGeom>
            <a:noFill/>
            <a:ln w="9525">
              <a:solidFill>
                <a:schemeClr val="tx1"/>
              </a:solidFill>
              <a:round/>
              <a:headEnd/>
              <a:tailEnd/>
            </a:ln>
            <a:effectLst/>
          </p:spPr>
          <p:txBody>
            <a:bodyPr/>
            <a:lstStyle/>
            <a:p>
              <a:endParaRPr lang="en-US"/>
            </a:p>
          </p:txBody>
        </p:sp>
        <p:sp>
          <p:nvSpPr>
            <p:cNvPr id="48152" name="Line 24"/>
            <p:cNvSpPr>
              <a:spLocks noChangeShapeType="1"/>
            </p:cNvSpPr>
            <p:nvPr/>
          </p:nvSpPr>
          <p:spPr bwMode="auto">
            <a:xfrm flipV="1">
              <a:off x="3984" y="2160"/>
              <a:ext cx="0" cy="192"/>
            </a:xfrm>
            <a:prstGeom prst="line">
              <a:avLst/>
            </a:prstGeom>
            <a:noFill/>
            <a:ln w="9525">
              <a:solidFill>
                <a:schemeClr val="tx1"/>
              </a:solidFill>
              <a:round/>
              <a:headEnd/>
              <a:tailEnd/>
            </a:ln>
            <a:effectLst/>
          </p:spPr>
          <p:txBody>
            <a:bodyPr/>
            <a:lstStyle/>
            <a:p>
              <a:endParaRPr lang="en-US"/>
            </a:p>
          </p:txBody>
        </p:sp>
        <p:sp>
          <p:nvSpPr>
            <p:cNvPr id="48153" name="Line 25"/>
            <p:cNvSpPr>
              <a:spLocks noChangeShapeType="1"/>
            </p:cNvSpPr>
            <p:nvPr/>
          </p:nvSpPr>
          <p:spPr bwMode="auto">
            <a:xfrm>
              <a:off x="3984" y="2352"/>
              <a:ext cx="144" cy="0"/>
            </a:xfrm>
            <a:prstGeom prst="line">
              <a:avLst/>
            </a:prstGeom>
            <a:noFill/>
            <a:ln w="9525">
              <a:solidFill>
                <a:schemeClr val="tx1"/>
              </a:solidFill>
              <a:round/>
              <a:headEnd/>
              <a:tailEnd/>
            </a:ln>
            <a:effectLst/>
          </p:spPr>
          <p:txBody>
            <a:bodyPr/>
            <a:lstStyle/>
            <a:p>
              <a:endParaRPr lang="en-US"/>
            </a:p>
          </p:txBody>
        </p:sp>
        <p:sp>
          <p:nvSpPr>
            <p:cNvPr id="48154" name="Line 26"/>
            <p:cNvSpPr>
              <a:spLocks noChangeShapeType="1"/>
            </p:cNvSpPr>
            <p:nvPr/>
          </p:nvSpPr>
          <p:spPr bwMode="auto">
            <a:xfrm flipH="1">
              <a:off x="3936" y="2352"/>
              <a:ext cx="48" cy="144"/>
            </a:xfrm>
            <a:prstGeom prst="line">
              <a:avLst/>
            </a:prstGeom>
            <a:noFill/>
            <a:ln w="9525">
              <a:solidFill>
                <a:schemeClr val="tx1"/>
              </a:solidFill>
              <a:round/>
              <a:headEnd/>
              <a:tailEnd/>
            </a:ln>
            <a:effectLst/>
          </p:spPr>
          <p:txBody>
            <a:bodyPr/>
            <a:lstStyle/>
            <a:p>
              <a:endParaRPr lang="en-US"/>
            </a:p>
          </p:txBody>
        </p:sp>
        <p:sp>
          <p:nvSpPr>
            <p:cNvPr id="48155" name="Text Box 27"/>
            <p:cNvSpPr txBox="1">
              <a:spLocks noChangeArrowheads="1"/>
            </p:cNvSpPr>
            <p:nvPr/>
          </p:nvSpPr>
          <p:spPr bwMode="auto">
            <a:xfrm>
              <a:off x="374" y="1029"/>
              <a:ext cx="1382" cy="834"/>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Too many;</a:t>
              </a:r>
            </a:p>
            <a:p>
              <a:r>
                <a:rPr lang="en-US" sz="2000" dirty="0">
                  <a:solidFill>
                    <a:srgbClr val="008000"/>
                  </a:solidFill>
                  <a:latin typeface="Arial" pitchFamily="34" charset="0"/>
                  <a:cs typeface="Arial" pitchFamily="34" charset="0"/>
                </a:rPr>
                <a:t>little improvement</a:t>
              </a:r>
            </a:p>
            <a:p>
              <a:r>
                <a:rPr lang="en-US" sz="2000" dirty="0">
                  <a:solidFill>
                    <a:srgbClr val="008000"/>
                  </a:solidFill>
                  <a:latin typeface="Arial" pitchFamily="34" charset="0"/>
                  <a:cs typeface="Arial" pitchFamily="34" charset="0"/>
                </a:rPr>
                <a:t>in average</a:t>
              </a:r>
            </a:p>
            <a:p>
              <a:r>
                <a:rPr lang="en-US" sz="2000" dirty="0">
                  <a:solidFill>
                    <a:srgbClr val="008000"/>
                  </a:solidFill>
                  <a:latin typeface="Arial" pitchFamily="34" charset="0"/>
                  <a:cs typeface="Arial" pitchFamily="34" charset="0"/>
                </a:rPr>
                <a:t>distance.</a:t>
              </a:r>
            </a:p>
          </p:txBody>
        </p:sp>
      </p:grpSp>
    </p:spTree>
    <p:extLst>
      <p:ext uri="{BB962C8B-B14F-4D97-AF65-F5344CB8AC3E}">
        <p14:creationId xmlns:p14="http://schemas.microsoft.com/office/powerpoint/2010/main" xmlns="" val="42554133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dirty="0" smtClean="0"/>
              <a:t/>
            </a:r>
            <a:br>
              <a:rPr lang="en-US" dirty="0" smtClean="0"/>
            </a:br>
            <a:r>
              <a:rPr lang="en-US" dirty="0" smtClean="0"/>
              <a:t>The BFR Algorithm</a:t>
            </a:r>
            <a:endParaRPr lang="en-US" b="0" dirty="0"/>
          </a:p>
        </p:txBody>
      </p:sp>
      <p:sp>
        <p:nvSpPr>
          <p:cNvPr id="7" name="Subtitle 6"/>
          <p:cNvSpPr>
            <a:spLocks noGrp="1"/>
          </p:cNvSpPr>
          <p:nvPr>
            <p:ph type="subTitle" idx="1"/>
          </p:nvPr>
        </p:nvSpPr>
        <p:spPr/>
        <p:txBody>
          <a:bodyPr/>
          <a:lstStyle/>
          <a:p>
            <a:endParaRPr lang="en-US"/>
          </a:p>
        </p:txBody>
      </p:sp>
      <p:sp>
        <p:nvSpPr>
          <p:cNvPr id="8" name="Rectangle 7"/>
          <p:cNvSpPr/>
          <p:nvPr/>
        </p:nvSpPr>
        <p:spPr>
          <a:xfrm>
            <a:off x="796498" y="5181600"/>
            <a:ext cx="7890302" cy="707886"/>
          </a:xfrm>
          <a:prstGeom prst="rect">
            <a:avLst/>
          </a:prstGeom>
        </p:spPr>
        <p:txBody>
          <a:bodyPr wrap="none">
            <a:spAutoFit/>
          </a:bodyPr>
          <a:lstStyle/>
          <a:p>
            <a:r>
              <a:rPr lang="en-US" sz="4000" b="1" dirty="0"/>
              <a:t>E</a:t>
            </a:r>
            <a:r>
              <a:rPr lang="en-US" sz="4000" b="1" dirty="0" smtClean="0"/>
              <a:t>xtension </a:t>
            </a:r>
            <a:r>
              <a:rPr lang="en-US" sz="4000" b="1" dirty="0"/>
              <a:t>of </a:t>
            </a:r>
            <a:r>
              <a:rPr lang="en-US" sz="4000" b="1" i="1" dirty="0"/>
              <a:t>k</a:t>
            </a:r>
            <a:r>
              <a:rPr lang="en-US" sz="4000" b="1" dirty="0"/>
              <a:t>-means to large data</a:t>
            </a:r>
          </a:p>
        </p:txBody>
      </p:sp>
    </p:spTree>
    <p:extLst>
      <p:ext uri="{BB962C8B-B14F-4D97-AF65-F5344CB8AC3E}">
        <p14:creationId xmlns:p14="http://schemas.microsoft.com/office/powerpoint/2010/main" xmlns="" val="10447942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324600" y="0"/>
            <a:ext cx="2822772" cy="12192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154" name="Rectangle 2"/>
          <p:cNvSpPr>
            <a:spLocks noGrp="1" noChangeArrowheads="1"/>
          </p:cNvSpPr>
          <p:nvPr>
            <p:ph type="title"/>
          </p:nvPr>
        </p:nvSpPr>
        <p:spPr/>
        <p:txBody>
          <a:bodyPr/>
          <a:lstStyle/>
          <a:p>
            <a:r>
              <a:rPr lang="en-US" dirty="0"/>
              <a:t>BFR Algorithm</a:t>
            </a:r>
          </a:p>
        </p:txBody>
      </p:sp>
      <p:sp>
        <p:nvSpPr>
          <p:cNvPr id="49155" name="Rectangle 3"/>
          <p:cNvSpPr>
            <a:spLocks noGrp="1" noChangeArrowheads="1"/>
          </p:cNvSpPr>
          <p:nvPr>
            <p:ph idx="1"/>
          </p:nvPr>
        </p:nvSpPr>
        <p:spPr>
          <a:xfrm>
            <a:off x="457200" y="1295400"/>
            <a:ext cx="8610600" cy="5410200"/>
          </a:xfrm>
        </p:spPr>
        <p:txBody>
          <a:bodyPr>
            <a:normAutofit/>
          </a:bodyPr>
          <a:lstStyle/>
          <a:p>
            <a:r>
              <a:rPr lang="en-US" b="1" dirty="0">
                <a:solidFill>
                  <a:srgbClr val="D60093"/>
                </a:solidFill>
              </a:rPr>
              <a:t>BFR</a:t>
            </a:r>
            <a:r>
              <a:rPr lang="en-US" dirty="0">
                <a:solidFill>
                  <a:srgbClr val="D60093"/>
                </a:solidFill>
              </a:rPr>
              <a:t> </a:t>
            </a:r>
            <a:r>
              <a:rPr lang="en-US" dirty="0" smtClean="0">
                <a:solidFill>
                  <a:schemeClr val="bg1">
                    <a:lumMod val="50000"/>
                  </a:schemeClr>
                </a:solidFill>
              </a:rPr>
              <a:t>[Bradley-Fayyad-Reina]</a:t>
            </a:r>
            <a:r>
              <a:rPr lang="en-US" dirty="0" smtClean="0"/>
              <a:t> </a:t>
            </a:r>
            <a:r>
              <a:rPr lang="en-US" dirty="0"/>
              <a:t>is a </a:t>
            </a:r>
            <a:r>
              <a:rPr lang="en-US" dirty="0" smtClean="0"/>
              <a:t/>
            </a:r>
            <a:br>
              <a:rPr lang="en-US" dirty="0" smtClean="0"/>
            </a:br>
            <a:r>
              <a:rPr lang="en-US" dirty="0" smtClean="0"/>
              <a:t>variant </a:t>
            </a:r>
            <a:r>
              <a:rPr lang="en-US" dirty="0"/>
              <a:t>of </a:t>
            </a:r>
            <a:r>
              <a:rPr lang="en-US" i="1" dirty="0" smtClean="0"/>
              <a:t>k</a:t>
            </a:r>
            <a:r>
              <a:rPr lang="en-US" dirty="0" smtClean="0"/>
              <a:t>-means </a:t>
            </a:r>
            <a:r>
              <a:rPr lang="en-US" dirty="0"/>
              <a:t>designed to </a:t>
            </a:r>
            <a:r>
              <a:rPr lang="en-US" dirty="0" smtClean="0"/>
              <a:t/>
            </a:r>
            <a:br>
              <a:rPr lang="en-US" dirty="0" smtClean="0"/>
            </a:br>
            <a:r>
              <a:rPr lang="en-US" dirty="0" smtClean="0"/>
              <a:t>handle </a:t>
            </a:r>
            <a:r>
              <a:rPr lang="en-US" b="1" dirty="0"/>
              <a:t>very large</a:t>
            </a:r>
            <a:r>
              <a:rPr lang="en-US" dirty="0"/>
              <a:t> </a:t>
            </a:r>
            <a:r>
              <a:rPr lang="en-US" dirty="0" smtClean="0"/>
              <a:t>(</a:t>
            </a:r>
            <a:r>
              <a:rPr lang="en-US" dirty="0"/>
              <a:t>disk-resident) data </a:t>
            </a:r>
            <a:r>
              <a:rPr lang="en-US" dirty="0" smtClean="0"/>
              <a:t>sets</a:t>
            </a:r>
          </a:p>
          <a:p>
            <a:pPr lvl="8"/>
            <a:endParaRPr lang="en-US" dirty="0"/>
          </a:p>
          <a:p>
            <a:r>
              <a:rPr lang="en-US" b="1" dirty="0" smtClean="0"/>
              <a:t>Assumes</a:t>
            </a:r>
            <a:r>
              <a:rPr lang="en-US" dirty="0" smtClean="0"/>
              <a:t> </a:t>
            </a:r>
            <a:r>
              <a:rPr lang="en-US" dirty="0"/>
              <a:t>that clusters are </a:t>
            </a:r>
            <a:r>
              <a:rPr lang="en-US" dirty="0" smtClean="0"/>
              <a:t>normally distributed </a:t>
            </a:r>
            <a:r>
              <a:rPr lang="en-US" dirty="0"/>
              <a:t>around a centroid in a </a:t>
            </a:r>
            <a:r>
              <a:rPr lang="en-US" dirty="0" smtClean="0"/>
              <a:t>Euclidean space</a:t>
            </a:r>
            <a:endParaRPr lang="en-US" dirty="0"/>
          </a:p>
          <a:p>
            <a:pPr lvl="1"/>
            <a:r>
              <a:rPr lang="en-US" dirty="0"/>
              <a:t>Standard deviations in different </a:t>
            </a:r>
            <a:r>
              <a:rPr lang="en-US" dirty="0" smtClean="0"/>
              <a:t/>
            </a:r>
            <a:br>
              <a:rPr lang="en-US" dirty="0" smtClean="0"/>
            </a:br>
            <a:r>
              <a:rPr lang="en-US" dirty="0" smtClean="0"/>
              <a:t>dimensions may vary</a:t>
            </a:r>
          </a:p>
          <a:p>
            <a:pPr lvl="2"/>
            <a:r>
              <a:rPr lang="en-US" dirty="0" smtClean="0"/>
              <a:t>Clusters </a:t>
            </a:r>
            <a:r>
              <a:rPr lang="en-US" dirty="0"/>
              <a:t>are </a:t>
            </a:r>
            <a:r>
              <a:rPr lang="en-US" dirty="0" smtClean="0"/>
              <a:t>axis-aligned ellipses</a:t>
            </a:r>
          </a:p>
          <a:p>
            <a:r>
              <a:rPr lang="en-US" b="1" dirty="0" smtClean="0">
                <a:solidFill>
                  <a:srgbClr val="008000"/>
                </a:solidFill>
              </a:rPr>
              <a:t>Efficient way to summarize clusters </a:t>
            </a:r>
            <a:br>
              <a:rPr lang="en-US" b="1" dirty="0" smtClean="0">
                <a:solidFill>
                  <a:srgbClr val="008000"/>
                </a:solidFill>
              </a:rPr>
            </a:br>
            <a:r>
              <a:rPr lang="en-US" sz="2800" dirty="0" smtClean="0"/>
              <a:t>(</a:t>
            </a:r>
            <a:r>
              <a:rPr lang="pl-PL" sz="2800" dirty="0" err="1" smtClean="0"/>
              <a:t>required</a:t>
            </a:r>
            <a:r>
              <a:rPr lang="en-US" sz="2800" dirty="0" smtClean="0"/>
              <a:t> memory O(clusters</a:t>
            </a:r>
            <a:r>
              <a:rPr lang="en-US" sz="2800" dirty="0"/>
              <a:t>) and </a:t>
            </a:r>
            <a:r>
              <a:rPr lang="en-US" sz="2800" dirty="0" smtClean="0"/>
              <a:t>not </a:t>
            </a:r>
            <a:r>
              <a:rPr lang="en-US" sz="2800" dirty="0"/>
              <a:t>O(data</a:t>
            </a:r>
            <a:r>
              <a:rPr lang="en-US" sz="2800" dirty="0" smtClean="0"/>
              <a:t>))</a:t>
            </a:r>
            <a:endParaRPr lang="en-US" sz="2800" dirty="0"/>
          </a:p>
        </p:txBody>
      </p:sp>
      <p:sp>
        <p:nvSpPr>
          <p:cNvPr id="4" name="Slide Number Placeholder 5"/>
          <p:cNvSpPr>
            <a:spLocks noGrp="1"/>
          </p:cNvSpPr>
          <p:nvPr>
            <p:ph type="sldNum" sz="quarter" idx="12"/>
          </p:nvPr>
        </p:nvSpPr>
        <p:spPr/>
        <p:txBody>
          <a:bodyPr/>
          <a:lstStyle/>
          <a:p>
            <a:fld id="{05C37D1A-5988-4BBD-8E00-B571C08F4079}" type="slidenum">
              <a:rPr lang="en-US"/>
              <a:pPr/>
              <a:t>32</a:t>
            </a:fld>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 name="Oval 1"/>
          <p:cNvSpPr/>
          <p:nvPr/>
        </p:nvSpPr>
        <p:spPr>
          <a:xfrm>
            <a:off x="8229600" y="3657600"/>
            <a:ext cx="838200" cy="1905000"/>
          </a:xfrm>
          <a:prstGeom prst="ellipse">
            <a:avLst/>
          </a:prstGeom>
          <a:solidFill>
            <a:srgbClr val="008000">
              <a:alpha val="40000"/>
            </a:srgb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Oval 2"/>
          <p:cNvSpPr/>
          <p:nvPr/>
        </p:nvSpPr>
        <p:spPr>
          <a:xfrm>
            <a:off x="6858000" y="5029200"/>
            <a:ext cx="1447800" cy="685800"/>
          </a:xfrm>
          <a:prstGeom prst="ellipse">
            <a:avLst/>
          </a:prstGeom>
          <a:solidFill>
            <a:srgbClr val="D60093">
              <a:alpha val="40000"/>
            </a:srgbClr>
          </a:solidFill>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Oval 9"/>
          <p:cNvSpPr/>
          <p:nvPr/>
        </p:nvSpPr>
        <p:spPr>
          <a:xfrm>
            <a:off x="7200900" y="4191000"/>
            <a:ext cx="723900" cy="685800"/>
          </a:xfrm>
          <a:prstGeom prst="ellipse">
            <a:avLst/>
          </a:prstGeom>
          <a:solidFill>
            <a:srgbClr val="0000FF">
              <a:alpha val="40000"/>
            </a:srgbClr>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Oval 7"/>
          <p:cNvSpPr/>
          <p:nvPr/>
        </p:nvSpPr>
        <p:spPr>
          <a:xfrm>
            <a:off x="7581900" y="42995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Oval 11"/>
          <p:cNvSpPr/>
          <p:nvPr/>
        </p:nvSpPr>
        <p:spPr>
          <a:xfrm>
            <a:off x="7658100" y="44519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Oval 12"/>
          <p:cNvSpPr/>
          <p:nvPr/>
        </p:nvSpPr>
        <p:spPr>
          <a:xfrm>
            <a:off x="7505700" y="45281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Oval 13"/>
          <p:cNvSpPr/>
          <p:nvPr/>
        </p:nvSpPr>
        <p:spPr>
          <a:xfrm>
            <a:off x="7353300" y="43757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Oval 14"/>
          <p:cNvSpPr/>
          <p:nvPr/>
        </p:nvSpPr>
        <p:spPr>
          <a:xfrm>
            <a:off x="7429500" y="46805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Oval 15"/>
          <p:cNvSpPr/>
          <p:nvPr/>
        </p:nvSpPr>
        <p:spPr>
          <a:xfrm>
            <a:off x="8686800" y="3962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Oval 16"/>
          <p:cNvSpPr/>
          <p:nvPr/>
        </p:nvSpPr>
        <p:spPr>
          <a:xfrm>
            <a:off x="8763000" y="4114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p:cNvSpPr/>
          <p:nvPr/>
        </p:nvSpPr>
        <p:spPr>
          <a:xfrm>
            <a:off x="8610600" y="4191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Oval 18"/>
          <p:cNvSpPr/>
          <p:nvPr/>
        </p:nvSpPr>
        <p:spPr>
          <a:xfrm>
            <a:off x="8458200" y="40386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p:cNvSpPr/>
          <p:nvPr/>
        </p:nvSpPr>
        <p:spPr>
          <a:xfrm>
            <a:off x="8534400" y="4343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Oval 20"/>
          <p:cNvSpPr/>
          <p:nvPr/>
        </p:nvSpPr>
        <p:spPr>
          <a:xfrm>
            <a:off x="8686800" y="4876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Oval 21"/>
          <p:cNvSpPr/>
          <p:nvPr/>
        </p:nvSpPr>
        <p:spPr>
          <a:xfrm>
            <a:off x="8763000" y="50292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Oval 22"/>
          <p:cNvSpPr/>
          <p:nvPr/>
        </p:nvSpPr>
        <p:spPr>
          <a:xfrm>
            <a:off x="8610600" y="5105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Oval 23"/>
          <p:cNvSpPr/>
          <p:nvPr/>
        </p:nvSpPr>
        <p:spPr>
          <a:xfrm>
            <a:off x="8458200" y="4953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Oval 24"/>
          <p:cNvSpPr/>
          <p:nvPr/>
        </p:nvSpPr>
        <p:spPr>
          <a:xfrm>
            <a:off x="8534400" y="5257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Oval 25"/>
          <p:cNvSpPr/>
          <p:nvPr/>
        </p:nvSpPr>
        <p:spPr>
          <a:xfrm>
            <a:off x="8763000" y="4343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Oval 26"/>
          <p:cNvSpPr/>
          <p:nvPr/>
        </p:nvSpPr>
        <p:spPr>
          <a:xfrm>
            <a:off x="8839200" y="4495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Oval 27"/>
          <p:cNvSpPr/>
          <p:nvPr/>
        </p:nvSpPr>
        <p:spPr>
          <a:xfrm>
            <a:off x="8686800" y="4572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Oval 28"/>
          <p:cNvSpPr/>
          <p:nvPr/>
        </p:nvSpPr>
        <p:spPr>
          <a:xfrm>
            <a:off x="8382000" y="4572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Oval 29"/>
          <p:cNvSpPr/>
          <p:nvPr/>
        </p:nvSpPr>
        <p:spPr>
          <a:xfrm>
            <a:off x="8534400" y="4724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Oval 30"/>
          <p:cNvSpPr/>
          <p:nvPr/>
        </p:nvSpPr>
        <p:spPr>
          <a:xfrm>
            <a:off x="7848600" y="51816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Oval 31"/>
          <p:cNvSpPr/>
          <p:nvPr/>
        </p:nvSpPr>
        <p:spPr>
          <a:xfrm>
            <a:off x="7924800" y="5334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Oval 32"/>
          <p:cNvSpPr/>
          <p:nvPr/>
        </p:nvSpPr>
        <p:spPr>
          <a:xfrm>
            <a:off x="7772400" y="54102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Oval 33"/>
          <p:cNvSpPr/>
          <p:nvPr/>
        </p:nvSpPr>
        <p:spPr>
          <a:xfrm>
            <a:off x="7620000" y="5257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Oval 34"/>
          <p:cNvSpPr/>
          <p:nvPr/>
        </p:nvSpPr>
        <p:spPr>
          <a:xfrm>
            <a:off x="7543800" y="5486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Oval 35"/>
          <p:cNvSpPr/>
          <p:nvPr/>
        </p:nvSpPr>
        <p:spPr>
          <a:xfrm>
            <a:off x="7315200" y="5257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Oval 36"/>
          <p:cNvSpPr/>
          <p:nvPr/>
        </p:nvSpPr>
        <p:spPr>
          <a:xfrm>
            <a:off x="7391400" y="54102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Oval 37"/>
          <p:cNvSpPr/>
          <p:nvPr/>
        </p:nvSpPr>
        <p:spPr>
          <a:xfrm>
            <a:off x="7239000" y="5486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Oval 38"/>
          <p:cNvSpPr/>
          <p:nvPr/>
        </p:nvSpPr>
        <p:spPr>
          <a:xfrm>
            <a:off x="7086600" y="5334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0" name="Oval 39"/>
          <p:cNvSpPr/>
          <p:nvPr/>
        </p:nvSpPr>
        <p:spPr>
          <a:xfrm>
            <a:off x="7086600" y="5486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pic>
        <p:nvPicPr>
          <p:cNvPr id="30722" name="Picture 2" descr="http://hyperphysics.phy-astr.gsu.edu/hbase/math/immath/gauds.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00800" y="27478"/>
            <a:ext cx="2738480" cy="172512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537834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a:t>BFR </a:t>
            </a:r>
            <a:r>
              <a:rPr lang="en-US" dirty="0" smtClean="0"/>
              <a:t>Algorithm</a:t>
            </a:r>
            <a:endParaRPr lang="en-US" dirty="0"/>
          </a:p>
        </p:txBody>
      </p:sp>
      <p:sp>
        <p:nvSpPr>
          <p:cNvPr id="50179" name="Rectangle 3"/>
          <p:cNvSpPr>
            <a:spLocks noGrp="1" noChangeArrowheads="1"/>
          </p:cNvSpPr>
          <p:nvPr>
            <p:ph idx="1"/>
          </p:nvPr>
        </p:nvSpPr>
        <p:spPr>
          <a:xfrm>
            <a:off x="457200" y="1295400"/>
            <a:ext cx="8229600" cy="5562600"/>
          </a:xfrm>
        </p:spPr>
        <p:txBody>
          <a:bodyPr>
            <a:normAutofit/>
          </a:bodyPr>
          <a:lstStyle/>
          <a:p>
            <a:r>
              <a:rPr lang="en-US" dirty="0" smtClean="0">
                <a:solidFill>
                  <a:srgbClr val="008000"/>
                </a:solidFill>
              </a:rPr>
              <a:t>Points are read from disk one main-memory-full at a time</a:t>
            </a:r>
          </a:p>
          <a:p>
            <a:r>
              <a:rPr lang="en-US" b="1" dirty="0" smtClean="0"/>
              <a:t>Most points from previous memory loads are summarized by </a:t>
            </a:r>
            <a:r>
              <a:rPr lang="en-US" b="1" dirty="0" smtClean="0">
                <a:solidFill>
                  <a:srgbClr val="D60093"/>
                </a:solidFill>
              </a:rPr>
              <a:t>simple statistics</a:t>
            </a:r>
          </a:p>
          <a:p>
            <a:r>
              <a:rPr lang="en-US" dirty="0" smtClean="0">
                <a:solidFill>
                  <a:srgbClr val="0000FF"/>
                </a:solidFill>
              </a:rPr>
              <a:t>To begin, from the initial load we select the initial </a:t>
            </a:r>
            <a:r>
              <a:rPr lang="en-US" b="1" i="1" dirty="0" smtClean="0">
                <a:solidFill>
                  <a:srgbClr val="0000FF"/>
                </a:solidFill>
              </a:rPr>
              <a:t>k</a:t>
            </a:r>
            <a:r>
              <a:rPr lang="en-US" dirty="0" smtClean="0">
                <a:solidFill>
                  <a:srgbClr val="0000FF"/>
                </a:solidFill>
              </a:rPr>
              <a:t> centroids by some sensible approach:</a:t>
            </a:r>
          </a:p>
          <a:p>
            <a:pPr lvl="1"/>
            <a:r>
              <a:rPr lang="en-US" dirty="0"/>
              <a:t>Take </a:t>
            </a:r>
            <a:r>
              <a:rPr lang="en-US" b="1" i="1" dirty="0"/>
              <a:t>k</a:t>
            </a:r>
            <a:r>
              <a:rPr lang="en-US" dirty="0"/>
              <a:t> random points</a:t>
            </a:r>
          </a:p>
          <a:p>
            <a:pPr lvl="1"/>
            <a:r>
              <a:rPr lang="en-US" dirty="0" smtClean="0"/>
              <a:t>Take a small random sample and cluster optimally</a:t>
            </a:r>
          </a:p>
          <a:p>
            <a:pPr lvl="1"/>
            <a:r>
              <a:rPr lang="en-US" dirty="0" smtClean="0"/>
              <a:t>Take a sample; pick a random point, and then </a:t>
            </a:r>
            <a:br>
              <a:rPr lang="en-US" dirty="0" smtClean="0"/>
            </a:br>
            <a:r>
              <a:rPr lang="en-US" b="1" i="1" dirty="0" smtClean="0"/>
              <a:t>k–1</a:t>
            </a:r>
            <a:r>
              <a:rPr lang="en-US" dirty="0" smtClean="0"/>
              <a:t> more points, each as far from the previously selected points as possible</a:t>
            </a:r>
          </a:p>
        </p:txBody>
      </p:sp>
      <p:sp>
        <p:nvSpPr>
          <p:cNvPr id="4" name="Slide Number Placeholder 5"/>
          <p:cNvSpPr>
            <a:spLocks noGrp="1"/>
          </p:cNvSpPr>
          <p:nvPr>
            <p:ph type="sldNum" sz="quarter" idx="12"/>
          </p:nvPr>
        </p:nvSpPr>
        <p:spPr/>
        <p:txBody>
          <a:bodyPr/>
          <a:lstStyle/>
          <a:p>
            <a:fld id="{19069EA8-A58E-4C3C-977B-FCF679BACE73}" type="slidenum">
              <a:rPr lang="en-US"/>
              <a:pPr/>
              <a:t>33</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37794626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mtClean="0"/>
              <a:t>Three Classes of Points</a:t>
            </a:r>
            <a:endParaRPr lang="en-US"/>
          </a:p>
        </p:txBody>
      </p:sp>
      <p:sp>
        <p:nvSpPr>
          <p:cNvPr id="51203" name="Rectangle 3"/>
          <p:cNvSpPr>
            <a:spLocks noGrp="1" noChangeArrowheads="1"/>
          </p:cNvSpPr>
          <p:nvPr>
            <p:ph idx="1"/>
          </p:nvPr>
        </p:nvSpPr>
        <p:spPr>
          <a:xfrm>
            <a:off x="457200" y="1295400"/>
            <a:ext cx="7543800" cy="5486400"/>
          </a:xfrm>
        </p:spPr>
        <p:txBody>
          <a:bodyPr>
            <a:normAutofit lnSpcReduction="10000"/>
          </a:bodyPr>
          <a:lstStyle/>
          <a:p>
            <a:pPr marL="118872" indent="0">
              <a:buNone/>
            </a:pPr>
            <a:r>
              <a:rPr lang="en-US" b="1" dirty="0" smtClean="0">
                <a:solidFill>
                  <a:srgbClr val="0000FF"/>
                </a:solidFill>
              </a:rPr>
              <a:t>3 sets of points which we keep track of:</a:t>
            </a:r>
          </a:p>
          <a:p>
            <a:r>
              <a:rPr lang="en-US" b="1" dirty="0" smtClean="0">
                <a:solidFill>
                  <a:srgbClr val="FF0066"/>
                </a:solidFill>
              </a:rPr>
              <a:t>Discard set (DS):</a:t>
            </a:r>
            <a:r>
              <a:rPr lang="en-US" dirty="0" smtClean="0"/>
              <a:t> </a:t>
            </a:r>
          </a:p>
          <a:p>
            <a:pPr lvl="1"/>
            <a:r>
              <a:rPr lang="en-US" dirty="0" smtClean="0"/>
              <a:t>Points close enough to a centroid to be summarized</a:t>
            </a:r>
          </a:p>
          <a:p>
            <a:r>
              <a:rPr lang="en-US" b="1" dirty="0" smtClean="0">
                <a:solidFill>
                  <a:srgbClr val="FF0066"/>
                </a:solidFill>
              </a:rPr>
              <a:t>Compression set (CS): </a:t>
            </a:r>
          </a:p>
          <a:p>
            <a:pPr lvl="1"/>
            <a:r>
              <a:rPr lang="en-US" dirty="0" smtClean="0"/>
              <a:t>Groups of points that are close together but not close to any existing centroid</a:t>
            </a:r>
          </a:p>
          <a:p>
            <a:pPr lvl="1"/>
            <a:r>
              <a:rPr lang="en-US" dirty="0" smtClean="0"/>
              <a:t>These points are summarized, but not assigned to a cluster</a:t>
            </a:r>
          </a:p>
          <a:p>
            <a:r>
              <a:rPr lang="en-US" b="1" dirty="0" smtClean="0">
                <a:solidFill>
                  <a:srgbClr val="FF0066"/>
                </a:solidFill>
              </a:rPr>
              <a:t>Retained set (RS):</a:t>
            </a:r>
            <a:r>
              <a:rPr lang="en-US" dirty="0" smtClean="0"/>
              <a:t> </a:t>
            </a:r>
          </a:p>
          <a:p>
            <a:pPr lvl="1"/>
            <a:r>
              <a:rPr lang="en-US" dirty="0" smtClean="0"/>
              <a:t>Isolated points waiting to be assigned to a compression set</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E373E3C4-1204-4FDC-A915-93A28FEEFBB1}" type="slidenum">
              <a:rPr lang="en-US" smtClean="0"/>
              <a:pPr/>
              <a:t>34</a:t>
            </a:fld>
            <a:endParaRPr lang="en-US"/>
          </a:p>
        </p:txBody>
      </p:sp>
    </p:spTree>
    <p:extLst>
      <p:ext uri="{BB962C8B-B14F-4D97-AF65-F5344CB8AC3E}">
        <p14:creationId xmlns:p14="http://schemas.microsoft.com/office/powerpoint/2010/main" xmlns="" val="35639665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smtClean="0"/>
              <a:t>BFR: “Galaxies</a:t>
            </a:r>
            <a:r>
              <a:rPr lang="en-US" dirty="0"/>
              <a:t>” Picture</a:t>
            </a:r>
          </a:p>
        </p:txBody>
      </p:sp>
      <p:sp>
        <p:nvSpPr>
          <p:cNvPr id="39" name="Footer Placeholder 3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6" name="Slide Number Placeholder 4"/>
          <p:cNvSpPr>
            <a:spLocks noGrp="1"/>
          </p:cNvSpPr>
          <p:nvPr>
            <p:ph type="sldNum" sz="quarter" idx="12"/>
          </p:nvPr>
        </p:nvSpPr>
        <p:spPr/>
        <p:txBody>
          <a:bodyPr/>
          <a:lstStyle/>
          <a:p>
            <a:fld id="{74A0C195-7118-4349-B1EC-DC26B1FB8D04}" type="slidenum">
              <a:rPr lang="en-US"/>
              <a:pPr/>
              <a:t>35</a:t>
            </a:fld>
            <a:endParaRPr lang="en-US"/>
          </a:p>
        </p:txBody>
      </p:sp>
      <p:grpSp>
        <p:nvGrpSpPr>
          <p:cNvPr id="2" name="Group 44"/>
          <p:cNvGrpSpPr>
            <a:grpSpLocks/>
          </p:cNvGrpSpPr>
          <p:nvPr/>
        </p:nvGrpSpPr>
        <p:grpSpPr bwMode="auto">
          <a:xfrm>
            <a:off x="533400" y="3852863"/>
            <a:ext cx="5489575" cy="1712913"/>
            <a:chOff x="336" y="2736"/>
            <a:chExt cx="3458" cy="1079"/>
          </a:xfrm>
        </p:grpSpPr>
        <p:sp>
          <p:nvSpPr>
            <p:cNvPr id="57347" name="Oval 3"/>
            <p:cNvSpPr>
              <a:spLocks noChangeArrowheads="1"/>
            </p:cNvSpPr>
            <p:nvPr/>
          </p:nvSpPr>
          <p:spPr bwMode="auto">
            <a:xfrm>
              <a:off x="1680" y="2736"/>
              <a:ext cx="1680" cy="624"/>
            </a:xfrm>
            <a:prstGeom prst="ellipse">
              <a:avLst/>
            </a:prstGeom>
            <a:solidFill>
              <a:srgbClr val="CCFFFF"/>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48" name="Text Box 4"/>
            <p:cNvSpPr txBox="1">
              <a:spLocks noChangeArrowheads="1"/>
            </p:cNvSpPr>
            <p:nvPr/>
          </p:nvSpPr>
          <p:spPr bwMode="auto">
            <a:xfrm>
              <a:off x="336" y="3408"/>
              <a:ext cx="1369"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A cluster.  Its points</a:t>
              </a:r>
            </a:p>
            <a:p>
              <a:r>
                <a:rPr lang="en-US" dirty="0">
                  <a:solidFill>
                    <a:srgbClr val="008000"/>
                  </a:solidFill>
                  <a:latin typeface="Arial" pitchFamily="34" charset="0"/>
                  <a:cs typeface="Arial" pitchFamily="34" charset="0"/>
                </a:rPr>
                <a:t>are in the </a:t>
              </a:r>
              <a:r>
                <a:rPr lang="en-US" b="1" dirty="0">
                  <a:solidFill>
                    <a:srgbClr val="008000"/>
                  </a:solidFill>
                  <a:latin typeface="Arial" pitchFamily="34" charset="0"/>
                  <a:cs typeface="Arial" pitchFamily="34" charset="0"/>
                </a:rPr>
                <a:t>DS</a:t>
              </a:r>
              <a:r>
                <a:rPr lang="en-US" dirty="0">
                  <a:solidFill>
                    <a:srgbClr val="008000"/>
                  </a:solidFill>
                  <a:latin typeface="Arial" pitchFamily="34" charset="0"/>
                  <a:cs typeface="Arial" pitchFamily="34" charset="0"/>
                </a:rPr>
                <a:t>.</a:t>
              </a:r>
            </a:p>
          </p:txBody>
        </p:sp>
        <p:grpSp>
          <p:nvGrpSpPr>
            <p:cNvPr id="3" name="Group 7"/>
            <p:cNvGrpSpPr>
              <a:grpSpLocks/>
            </p:cNvGrpSpPr>
            <p:nvPr/>
          </p:nvGrpSpPr>
          <p:grpSpPr bwMode="auto">
            <a:xfrm>
              <a:off x="2448" y="2928"/>
              <a:ext cx="192" cy="192"/>
              <a:chOff x="2448" y="2928"/>
              <a:chExt cx="192" cy="192"/>
            </a:xfrm>
          </p:grpSpPr>
          <p:sp>
            <p:nvSpPr>
              <p:cNvPr id="57349" name="Line 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50" name="Line 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57361" name="Text Box 17"/>
            <p:cNvSpPr txBox="1">
              <a:spLocks noChangeArrowheads="1"/>
            </p:cNvSpPr>
            <p:nvPr/>
          </p:nvSpPr>
          <p:spPr bwMode="auto">
            <a:xfrm>
              <a:off x="2870" y="3477"/>
              <a:ext cx="924" cy="233"/>
            </a:xfrm>
            <a:prstGeom prst="rect">
              <a:avLst/>
            </a:prstGeom>
            <a:noFill/>
            <a:ln w="9525">
              <a:noFill/>
              <a:miter lim="800000"/>
              <a:headEnd/>
              <a:tailEnd/>
            </a:ln>
            <a:effectLst/>
          </p:spPr>
          <p:txBody>
            <a:bodyPr wrap="none">
              <a:spAutoFit/>
            </a:bodyPr>
            <a:lstStyle/>
            <a:p>
              <a:r>
                <a:rPr lang="en-US">
                  <a:solidFill>
                    <a:srgbClr val="008000"/>
                  </a:solidFill>
                  <a:latin typeface="Arial" pitchFamily="34" charset="0"/>
                  <a:cs typeface="Arial" pitchFamily="34" charset="0"/>
                </a:rPr>
                <a:t>The centroid</a:t>
              </a:r>
            </a:p>
          </p:txBody>
        </p:sp>
        <p:sp>
          <p:nvSpPr>
            <p:cNvPr id="57362" name="Line 18"/>
            <p:cNvSpPr>
              <a:spLocks noChangeShapeType="1"/>
            </p:cNvSpPr>
            <p:nvPr/>
          </p:nvSpPr>
          <p:spPr bwMode="auto">
            <a:xfrm flipH="1" flipV="1">
              <a:off x="2564" y="3072"/>
              <a:ext cx="912" cy="432"/>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grpSp>
        <p:nvGrpSpPr>
          <p:cNvPr id="4" name="Group 45"/>
          <p:cNvGrpSpPr>
            <a:grpSpLocks/>
          </p:cNvGrpSpPr>
          <p:nvPr/>
        </p:nvGrpSpPr>
        <p:grpSpPr bwMode="auto">
          <a:xfrm>
            <a:off x="1524000" y="1338262"/>
            <a:ext cx="5562600" cy="2143125"/>
            <a:chOff x="960" y="1152"/>
            <a:chExt cx="3504" cy="1350"/>
          </a:xfrm>
        </p:grpSpPr>
        <p:sp>
          <p:nvSpPr>
            <p:cNvPr id="57363" name="Oval 19"/>
            <p:cNvSpPr>
              <a:spLocks noChangeArrowheads="1"/>
            </p:cNvSpPr>
            <p:nvPr/>
          </p:nvSpPr>
          <p:spPr bwMode="auto">
            <a:xfrm>
              <a:off x="960" y="1824"/>
              <a:ext cx="288" cy="528"/>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66" name="Oval 22"/>
            <p:cNvSpPr>
              <a:spLocks noChangeArrowheads="1"/>
            </p:cNvSpPr>
            <p:nvPr/>
          </p:nvSpPr>
          <p:spPr bwMode="auto">
            <a:xfrm>
              <a:off x="3936" y="2016"/>
              <a:ext cx="528" cy="384"/>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67" name="Oval 23"/>
            <p:cNvSpPr>
              <a:spLocks noChangeArrowheads="1"/>
            </p:cNvSpPr>
            <p:nvPr/>
          </p:nvSpPr>
          <p:spPr bwMode="auto">
            <a:xfrm>
              <a:off x="2256" y="1152"/>
              <a:ext cx="432" cy="480"/>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grpSp>
          <p:nvGrpSpPr>
            <p:cNvPr id="5" name="Group 24"/>
            <p:cNvGrpSpPr>
              <a:grpSpLocks/>
            </p:cNvGrpSpPr>
            <p:nvPr/>
          </p:nvGrpSpPr>
          <p:grpSpPr bwMode="auto">
            <a:xfrm>
              <a:off x="1008" y="1968"/>
              <a:ext cx="192" cy="192"/>
              <a:chOff x="2448" y="2928"/>
              <a:chExt cx="192" cy="192"/>
            </a:xfrm>
          </p:grpSpPr>
          <p:sp>
            <p:nvSpPr>
              <p:cNvPr id="57369" name="Line 2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0" name="Line 2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grpSp>
          <p:nvGrpSpPr>
            <p:cNvPr id="6" name="Group 27"/>
            <p:cNvGrpSpPr>
              <a:grpSpLocks/>
            </p:cNvGrpSpPr>
            <p:nvPr/>
          </p:nvGrpSpPr>
          <p:grpSpPr bwMode="auto">
            <a:xfrm>
              <a:off x="4080" y="2112"/>
              <a:ext cx="192" cy="192"/>
              <a:chOff x="2448" y="2928"/>
              <a:chExt cx="192" cy="192"/>
            </a:xfrm>
          </p:grpSpPr>
          <p:sp>
            <p:nvSpPr>
              <p:cNvPr id="57372" name="Line 28"/>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3" name="Line 29"/>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grpSp>
          <p:nvGrpSpPr>
            <p:cNvPr id="7" name="Group 30"/>
            <p:cNvGrpSpPr>
              <a:grpSpLocks/>
            </p:cNvGrpSpPr>
            <p:nvPr/>
          </p:nvGrpSpPr>
          <p:grpSpPr bwMode="auto">
            <a:xfrm>
              <a:off x="2352" y="1296"/>
              <a:ext cx="192" cy="192"/>
              <a:chOff x="2448" y="2928"/>
              <a:chExt cx="192" cy="192"/>
            </a:xfrm>
          </p:grpSpPr>
          <p:sp>
            <p:nvSpPr>
              <p:cNvPr id="57375" name="Line 31"/>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6" name="Line 32"/>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57377" name="Text Box 33"/>
            <p:cNvSpPr txBox="1">
              <a:spLocks noChangeArrowheads="1"/>
            </p:cNvSpPr>
            <p:nvPr/>
          </p:nvSpPr>
          <p:spPr bwMode="auto">
            <a:xfrm>
              <a:off x="1920" y="1920"/>
              <a:ext cx="1288" cy="582"/>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Compressed sets.</a:t>
              </a:r>
            </a:p>
            <a:p>
              <a:r>
                <a:rPr lang="en-US" dirty="0">
                  <a:solidFill>
                    <a:srgbClr val="008000"/>
                  </a:solidFill>
                  <a:latin typeface="Arial" pitchFamily="34" charset="0"/>
                  <a:cs typeface="Arial" pitchFamily="34" charset="0"/>
                </a:rPr>
                <a:t>Their points are in</a:t>
              </a:r>
            </a:p>
            <a:p>
              <a:r>
                <a:rPr lang="en-US" dirty="0">
                  <a:solidFill>
                    <a:srgbClr val="008000"/>
                  </a:solidFill>
                  <a:latin typeface="Arial" pitchFamily="34" charset="0"/>
                  <a:cs typeface="Arial" pitchFamily="34" charset="0"/>
                </a:rPr>
                <a:t>the </a:t>
              </a:r>
              <a:r>
                <a:rPr lang="en-US" b="1" dirty="0">
                  <a:solidFill>
                    <a:srgbClr val="008000"/>
                  </a:solidFill>
                  <a:latin typeface="Arial" pitchFamily="34" charset="0"/>
                  <a:cs typeface="Arial" pitchFamily="34" charset="0"/>
                </a:rPr>
                <a:t>CS</a:t>
              </a:r>
              <a:r>
                <a:rPr lang="en-US" dirty="0">
                  <a:solidFill>
                    <a:srgbClr val="008000"/>
                  </a:solidFill>
                  <a:latin typeface="Arial" pitchFamily="34" charset="0"/>
                  <a:cs typeface="Arial" pitchFamily="34" charset="0"/>
                </a:rPr>
                <a:t>.</a:t>
              </a:r>
            </a:p>
          </p:txBody>
        </p:sp>
        <p:sp>
          <p:nvSpPr>
            <p:cNvPr id="57378" name="Line 34"/>
            <p:cNvSpPr>
              <a:spLocks noChangeShapeType="1"/>
            </p:cNvSpPr>
            <p:nvPr/>
          </p:nvSpPr>
          <p:spPr bwMode="auto">
            <a:xfrm flipH="1" flipV="1">
              <a:off x="1296" y="2084"/>
              <a:ext cx="672" cy="144"/>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79" name="Line 35"/>
            <p:cNvSpPr>
              <a:spLocks noChangeShapeType="1"/>
            </p:cNvSpPr>
            <p:nvPr/>
          </p:nvSpPr>
          <p:spPr bwMode="auto">
            <a:xfrm flipV="1">
              <a:off x="2472" y="1670"/>
              <a:ext cx="0" cy="28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80" name="Line 36"/>
            <p:cNvSpPr>
              <a:spLocks noChangeShapeType="1"/>
            </p:cNvSpPr>
            <p:nvPr/>
          </p:nvSpPr>
          <p:spPr bwMode="auto">
            <a:xfrm>
              <a:off x="3552" y="2160"/>
              <a:ext cx="384" cy="4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grpSp>
        <p:nvGrpSpPr>
          <p:cNvPr id="8" name="Group 46"/>
          <p:cNvGrpSpPr>
            <a:grpSpLocks/>
          </p:cNvGrpSpPr>
          <p:nvPr/>
        </p:nvGrpSpPr>
        <p:grpSpPr bwMode="auto">
          <a:xfrm>
            <a:off x="1676400" y="1295400"/>
            <a:ext cx="6464300" cy="3090862"/>
            <a:chOff x="1056" y="1125"/>
            <a:chExt cx="4072" cy="1947"/>
          </a:xfrm>
        </p:grpSpPr>
        <p:sp>
          <p:nvSpPr>
            <p:cNvPr id="57381" name="Oval 37"/>
            <p:cNvSpPr>
              <a:spLocks noChangeArrowheads="1"/>
            </p:cNvSpPr>
            <p:nvPr/>
          </p:nvSpPr>
          <p:spPr bwMode="auto">
            <a:xfrm>
              <a:off x="1056" y="1296"/>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2" name="Oval 38"/>
            <p:cNvSpPr>
              <a:spLocks noChangeArrowheads="1"/>
            </p:cNvSpPr>
            <p:nvPr/>
          </p:nvSpPr>
          <p:spPr bwMode="auto">
            <a:xfrm>
              <a:off x="1200" y="278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3" name="Oval 39"/>
            <p:cNvSpPr>
              <a:spLocks noChangeArrowheads="1"/>
            </p:cNvSpPr>
            <p:nvPr/>
          </p:nvSpPr>
          <p:spPr bwMode="auto">
            <a:xfrm>
              <a:off x="4272" y="302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4" name="Oval 40"/>
            <p:cNvSpPr>
              <a:spLocks noChangeArrowheads="1"/>
            </p:cNvSpPr>
            <p:nvPr/>
          </p:nvSpPr>
          <p:spPr bwMode="auto">
            <a:xfrm>
              <a:off x="3840" y="134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5" name="Text Box 41"/>
            <p:cNvSpPr txBox="1">
              <a:spLocks noChangeArrowheads="1"/>
            </p:cNvSpPr>
            <p:nvPr/>
          </p:nvSpPr>
          <p:spPr bwMode="auto">
            <a:xfrm>
              <a:off x="4454" y="1125"/>
              <a:ext cx="674"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Points in</a:t>
              </a:r>
            </a:p>
            <a:p>
              <a:r>
                <a:rPr lang="en-US" dirty="0">
                  <a:solidFill>
                    <a:srgbClr val="008000"/>
                  </a:solidFill>
                  <a:latin typeface="Arial" pitchFamily="34" charset="0"/>
                  <a:cs typeface="Arial" pitchFamily="34" charset="0"/>
                </a:rPr>
                <a:t>the </a:t>
              </a:r>
              <a:r>
                <a:rPr lang="en-US" b="1" dirty="0">
                  <a:solidFill>
                    <a:srgbClr val="008000"/>
                  </a:solidFill>
                  <a:latin typeface="Arial" pitchFamily="34" charset="0"/>
                  <a:cs typeface="Arial" pitchFamily="34" charset="0"/>
                </a:rPr>
                <a:t>RS</a:t>
              </a:r>
            </a:p>
          </p:txBody>
        </p:sp>
        <p:sp>
          <p:nvSpPr>
            <p:cNvPr id="57386" name="Line 42"/>
            <p:cNvSpPr>
              <a:spLocks noChangeShapeType="1"/>
            </p:cNvSpPr>
            <p:nvPr/>
          </p:nvSpPr>
          <p:spPr bwMode="auto">
            <a:xfrm flipH="1">
              <a:off x="3936" y="1368"/>
              <a:ext cx="528" cy="0"/>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87" name="Line 43"/>
            <p:cNvSpPr>
              <a:spLocks noChangeShapeType="1"/>
            </p:cNvSpPr>
            <p:nvPr/>
          </p:nvSpPr>
          <p:spPr bwMode="auto">
            <a:xfrm flipH="1">
              <a:off x="4320" y="1488"/>
              <a:ext cx="528" cy="1536"/>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sp>
        <p:nvSpPr>
          <p:cNvPr id="9" name="Rectangle 8"/>
          <p:cNvSpPr/>
          <p:nvPr/>
        </p:nvSpPr>
        <p:spPr>
          <a:xfrm>
            <a:off x="2667000" y="5867400"/>
            <a:ext cx="6400800" cy="830997"/>
          </a:xfrm>
          <a:prstGeom prst="rect">
            <a:avLst/>
          </a:prstGeom>
        </p:spPr>
        <p:txBody>
          <a:bodyPr wrap="square">
            <a:spAutoFit/>
          </a:bodyPr>
          <a:lstStyle/>
          <a:p>
            <a:r>
              <a:rPr lang="en-US" sz="1600" b="1" dirty="0">
                <a:solidFill>
                  <a:srgbClr val="008000"/>
                </a:solidFill>
                <a:latin typeface="Arial" pitchFamily="34" charset="0"/>
                <a:cs typeface="Arial" pitchFamily="34" charset="0"/>
              </a:rPr>
              <a:t>Discard set (DS):</a:t>
            </a:r>
            <a:r>
              <a:rPr lang="en-US" sz="1600" dirty="0">
                <a:solidFill>
                  <a:srgbClr val="008000"/>
                </a:solidFill>
                <a:latin typeface="Arial" pitchFamily="34" charset="0"/>
                <a:cs typeface="Arial" pitchFamily="34" charset="0"/>
              </a:rPr>
              <a:t>  Close enough to a centroid to be </a:t>
            </a:r>
            <a:r>
              <a:rPr lang="en-US" sz="1600" dirty="0" smtClean="0">
                <a:solidFill>
                  <a:srgbClr val="008000"/>
                </a:solidFill>
                <a:latin typeface="Arial" pitchFamily="34" charset="0"/>
                <a:cs typeface="Arial" pitchFamily="34" charset="0"/>
              </a:rPr>
              <a:t>summarized</a:t>
            </a:r>
            <a:endParaRPr lang="en-US" sz="1600" dirty="0">
              <a:solidFill>
                <a:srgbClr val="008000"/>
              </a:solidFill>
              <a:latin typeface="Arial" pitchFamily="34" charset="0"/>
              <a:cs typeface="Arial" pitchFamily="34" charset="0"/>
            </a:endParaRPr>
          </a:p>
          <a:p>
            <a:r>
              <a:rPr lang="en-US" sz="1600" b="1" dirty="0">
                <a:solidFill>
                  <a:srgbClr val="008000"/>
                </a:solidFill>
                <a:latin typeface="Arial" pitchFamily="34" charset="0"/>
                <a:cs typeface="Arial" pitchFamily="34" charset="0"/>
              </a:rPr>
              <a:t>Compression set (CS):</a:t>
            </a:r>
            <a:r>
              <a:rPr lang="en-US" sz="1600" dirty="0">
                <a:solidFill>
                  <a:srgbClr val="008000"/>
                </a:solidFill>
                <a:latin typeface="Arial" pitchFamily="34" charset="0"/>
                <a:cs typeface="Arial" pitchFamily="34" charset="0"/>
              </a:rPr>
              <a:t>  Summarized, but not assigned to a cluster</a:t>
            </a:r>
          </a:p>
          <a:p>
            <a:r>
              <a:rPr lang="en-US" sz="1600" b="1" dirty="0">
                <a:solidFill>
                  <a:srgbClr val="008000"/>
                </a:solidFill>
                <a:latin typeface="Arial" pitchFamily="34" charset="0"/>
                <a:cs typeface="Arial" pitchFamily="34" charset="0"/>
              </a:rPr>
              <a:t>Retained set (RS):</a:t>
            </a:r>
            <a:r>
              <a:rPr lang="en-US" sz="1600" dirty="0">
                <a:solidFill>
                  <a:srgbClr val="008000"/>
                </a:solidFill>
                <a:latin typeface="Arial" pitchFamily="34" charset="0"/>
                <a:cs typeface="Arial" pitchFamily="34" charset="0"/>
              </a:rPr>
              <a:t> Isolated points</a:t>
            </a:r>
          </a:p>
        </p:txBody>
      </p:sp>
    </p:spTree>
    <p:extLst>
      <p:ext uri="{BB962C8B-B14F-4D97-AF65-F5344CB8AC3E}">
        <p14:creationId xmlns:p14="http://schemas.microsoft.com/office/powerpoint/2010/main" xmlns="" val="427564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smtClean="0"/>
              <a:t>Summarizing Sets of Points</a:t>
            </a:r>
            <a:endParaRPr lang="en-US" dirty="0"/>
          </a:p>
        </p:txBody>
      </p:sp>
      <p:sp>
        <p:nvSpPr>
          <p:cNvPr id="52227" name="Rectangle 3"/>
          <p:cNvSpPr>
            <a:spLocks noGrp="1" noChangeArrowheads="1"/>
          </p:cNvSpPr>
          <p:nvPr>
            <p:ph idx="1"/>
          </p:nvPr>
        </p:nvSpPr>
        <p:spPr>
          <a:xfrm>
            <a:off x="457200" y="1295400"/>
            <a:ext cx="7924800" cy="5257801"/>
          </a:xfrm>
        </p:spPr>
        <p:txBody>
          <a:bodyPr/>
          <a:lstStyle/>
          <a:p>
            <a:pPr marL="118872" indent="0">
              <a:buNone/>
            </a:pPr>
            <a:r>
              <a:rPr lang="en-US" b="1" dirty="0" smtClean="0">
                <a:solidFill>
                  <a:srgbClr val="0000FF"/>
                </a:solidFill>
              </a:rPr>
              <a:t>For each cluster, the discard set (DS) is </a:t>
            </a:r>
            <a:r>
              <a:rPr lang="en-US" b="1" u="sng" dirty="0" smtClean="0">
                <a:solidFill>
                  <a:srgbClr val="0000FF"/>
                </a:solidFill>
              </a:rPr>
              <a:t>summarized</a:t>
            </a:r>
            <a:r>
              <a:rPr lang="en-US" b="1" dirty="0" smtClean="0">
                <a:solidFill>
                  <a:srgbClr val="0000FF"/>
                </a:solidFill>
              </a:rPr>
              <a:t> by:</a:t>
            </a:r>
          </a:p>
          <a:p>
            <a:r>
              <a:rPr lang="en-US" dirty="0" smtClean="0"/>
              <a:t>The number of points,</a:t>
            </a:r>
            <a:r>
              <a:rPr lang="en-US" b="1" i="1" dirty="0" smtClean="0">
                <a:solidFill>
                  <a:srgbClr val="FF0066"/>
                </a:solidFill>
              </a:rPr>
              <a:t> N</a:t>
            </a:r>
          </a:p>
          <a:p>
            <a:r>
              <a:rPr lang="en-US" dirty="0" smtClean="0"/>
              <a:t>The vector </a:t>
            </a:r>
            <a:r>
              <a:rPr lang="en-US" b="1" i="1" dirty="0" smtClean="0">
                <a:solidFill>
                  <a:srgbClr val="FF0066"/>
                </a:solidFill>
              </a:rPr>
              <a:t>SUM</a:t>
            </a:r>
            <a:r>
              <a:rPr lang="en-US" dirty="0" smtClean="0"/>
              <a:t>, whose </a:t>
            </a:r>
            <a:r>
              <a:rPr lang="en-US" i="1" dirty="0" err="1" smtClean="0"/>
              <a:t>i</a:t>
            </a:r>
            <a:r>
              <a:rPr lang="en-US" baseline="30000" dirty="0" err="1" smtClean="0"/>
              <a:t>th</a:t>
            </a:r>
            <a:r>
              <a:rPr lang="en-US" dirty="0" smtClean="0"/>
              <a:t> component is the sum of the coordinates of the points in the </a:t>
            </a:r>
            <a:r>
              <a:rPr lang="en-US" i="1" dirty="0" err="1" smtClean="0"/>
              <a:t>i</a:t>
            </a:r>
            <a:r>
              <a:rPr lang="en-US" baseline="30000" dirty="0" err="1" smtClean="0"/>
              <a:t>th</a:t>
            </a:r>
            <a:r>
              <a:rPr lang="en-US" dirty="0" smtClean="0"/>
              <a:t> dimension</a:t>
            </a:r>
          </a:p>
          <a:p>
            <a:r>
              <a:rPr lang="en-US" dirty="0" smtClean="0"/>
              <a:t>The vector </a:t>
            </a:r>
            <a:r>
              <a:rPr lang="en-US" b="1" i="1" dirty="0" smtClean="0">
                <a:solidFill>
                  <a:srgbClr val="FF0066"/>
                </a:solidFill>
              </a:rPr>
              <a:t>SUMSQ</a:t>
            </a:r>
            <a:r>
              <a:rPr lang="en-US" dirty="0" smtClean="0"/>
              <a:t>: </a:t>
            </a:r>
            <a:r>
              <a:rPr lang="en-US" i="1" dirty="0" err="1" smtClean="0"/>
              <a:t>i</a:t>
            </a:r>
            <a:r>
              <a:rPr lang="en-US" baseline="30000" dirty="0" err="1" smtClean="0"/>
              <a:t>th</a:t>
            </a:r>
            <a:r>
              <a:rPr lang="en-US" dirty="0" smtClean="0"/>
              <a:t> component = sum of squares of coordinates in </a:t>
            </a:r>
            <a:r>
              <a:rPr lang="en-US" i="1" dirty="0" err="1" smtClean="0"/>
              <a:t>i</a:t>
            </a:r>
            <a:r>
              <a:rPr lang="en-US" baseline="30000" dirty="0" err="1" smtClean="0"/>
              <a:t>th</a:t>
            </a:r>
            <a:r>
              <a:rPr lang="en-US" dirty="0" smtClean="0"/>
              <a:t> dimension</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BB33B7EA-002B-4067-950B-AC4932BA8F44}" type="slidenum">
              <a:rPr lang="en-US" smtClean="0"/>
              <a:pPr/>
              <a:t>36</a:t>
            </a:fld>
            <a:endParaRPr lang="en-US"/>
          </a:p>
        </p:txBody>
      </p:sp>
      <p:grpSp>
        <p:nvGrpSpPr>
          <p:cNvPr id="7" name="Group 44"/>
          <p:cNvGrpSpPr>
            <a:grpSpLocks/>
          </p:cNvGrpSpPr>
          <p:nvPr/>
        </p:nvGrpSpPr>
        <p:grpSpPr bwMode="auto">
          <a:xfrm>
            <a:off x="4571999" y="5346967"/>
            <a:ext cx="4572001" cy="1395413"/>
            <a:chOff x="914" y="2736"/>
            <a:chExt cx="2880" cy="879"/>
          </a:xfrm>
        </p:grpSpPr>
        <p:sp>
          <p:nvSpPr>
            <p:cNvPr id="8" name="Oval 3"/>
            <p:cNvSpPr>
              <a:spLocks noChangeArrowheads="1"/>
            </p:cNvSpPr>
            <p:nvPr/>
          </p:nvSpPr>
          <p:spPr bwMode="auto">
            <a:xfrm>
              <a:off x="1680" y="2736"/>
              <a:ext cx="1680" cy="624"/>
            </a:xfrm>
            <a:prstGeom prst="ellipse">
              <a:avLst/>
            </a:prstGeom>
            <a:solidFill>
              <a:srgbClr val="CCFFFF"/>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9" name="Text Box 4"/>
            <p:cNvSpPr txBox="1">
              <a:spLocks noChangeArrowheads="1"/>
            </p:cNvSpPr>
            <p:nvPr/>
          </p:nvSpPr>
          <p:spPr bwMode="auto">
            <a:xfrm>
              <a:off x="914" y="3208"/>
              <a:ext cx="2304" cy="407"/>
            </a:xfrm>
            <a:prstGeom prst="rect">
              <a:avLst/>
            </a:prstGeom>
            <a:noFill/>
            <a:ln w="9525">
              <a:noFill/>
              <a:miter lim="800000"/>
              <a:headEnd/>
              <a:tailEnd/>
            </a:ln>
            <a:effectLst/>
          </p:spPr>
          <p:txBody>
            <a:bodyPr wrap="square">
              <a:spAutoFit/>
            </a:bodyPr>
            <a:lstStyle/>
            <a:p>
              <a:r>
                <a:rPr lang="en-US" dirty="0">
                  <a:solidFill>
                    <a:srgbClr val="008000"/>
                  </a:solidFill>
                  <a:latin typeface="Arial" pitchFamily="34" charset="0"/>
                  <a:cs typeface="Arial" pitchFamily="34" charset="0"/>
                </a:rPr>
                <a:t>A cluster.  </a:t>
              </a:r>
              <a:r>
                <a:rPr lang="en-US" dirty="0" smtClean="0">
                  <a:solidFill>
                    <a:srgbClr val="008000"/>
                  </a:solidFill>
                  <a:latin typeface="Arial" pitchFamily="34" charset="0"/>
                  <a:cs typeface="Arial" pitchFamily="34" charset="0"/>
                </a:rPr>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All its points are </a:t>
              </a:r>
              <a:r>
                <a:rPr lang="en-US" dirty="0">
                  <a:solidFill>
                    <a:srgbClr val="008000"/>
                  </a:solidFill>
                  <a:latin typeface="Arial" pitchFamily="34" charset="0"/>
                  <a:cs typeface="Arial" pitchFamily="34" charset="0"/>
                </a:rPr>
                <a:t>in the </a:t>
              </a:r>
              <a:r>
                <a:rPr lang="en-US" b="1" dirty="0">
                  <a:solidFill>
                    <a:srgbClr val="008000"/>
                  </a:solidFill>
                  <a:latin typeface="Arial" pitchFamily="34" charset="0"/>
                  <a:cs typeface="Arial" pitchFamily="34" charset="0"/>
                </a:rPr>
                <a:t>DS</a:t>
              </a:r>
              <a:r>
                <a:rPr lang="en-US" dirty="0">
                  <a:solidFill>
                    <a:srgbClr val="008000"/>
                  </a:solidFill>
                  <a:latin typeface="Arial" pitchFamily="34" charset="0"/>
                  <a:cs typeface="Arial" pitchFamily="34" charset="0"/>
                </a:rPr>
                <a:t>.</a:t>
              </a:r>
            </a:p>
          </p:txBody>
        </p:sp>
        <p:grpSp>
          <p:nvGrpSpPr>
            <p:cNvPr id="10" name="Group 7"/>
            <p:cNvGrpSpPr>
              <a:grpSpLocks/>
            </p:cNvGrpSpPr>
            <p:nvPr/>
          </p:nvGrpSpPr>
          <p:grpSpPr bwMode="auto">
            <a:xfrm>
              <a:off x="2448" y="2928"/>
              <a:ext cx="192" cy="192"/>
              <a:chOff x="2448" y="2928"/>
              <a:chExt cx="192" cy="192"/>
            </a:xfrm>
          </p:grpSpPr>
          <p:sp>
            <p:nvSpPr>
              <p:cNvPr id="13" name="Line 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14" name="Line 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11" name="Text Box 17"/>
            <p:cNvSpPr txBox="1">
              <a:spLocks noChangeArrowheads="1"/>
            </p:cNvSpPr>
            <p:nvPr/>
          </p:nvSpPr>
          <p:spPr bwMode="auto">
            <a:xfrm>
              <a:off x="2870" y="3311"/>
              <a:ext cx="924" cy="233"/>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The centroid</a:t>
              </a:r>
            </a:p>
          </p:txBody>
        </p:sp>
        <p:sp>
          <p:nvSpPr>
            <p:cNvPr id="12" name="Line 18"/>
            <p:cNvSpPr>
              <a:spLocks noChangeShapeType="1"/>
            </p:cNvSpPr>
            <p:nvPr/>
          </p:nvSpPr>
          <p:spPr bwMode="auto">
            <a:xfrm flipH="1" flipV="1">
              <a:off x="2564" y="3072"/>
              <a:ext cx="768" cy="28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spTree>
    <p:extLst>
      <p:ext uri="{BB962C8B-B14F-4D97-AF65-F5344CB8AC3E}">
        <p14:creationId xmlns:p14="http://schemas.microsoft.com/office/powerpoint/2010/main" xmlns="" val="14236771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76200"/>
            <a:ext cx="8534400" cy="987552"/>
          </a:xfrm>
        </p:spPr>
        <p:txBody>
          <a:bodyPr>
            <a:normAutofit/>
          </a:bodyPr>
          <a:lstStyle/>
          <a:p>
            <a:r>
              <a:rPr lang="en-US" dirty="0"/>
              <a:t>Summarizing </a:t>
            </a:r>
            <a:r>
              <a:rPr lang="en-US" dirty="0" smtClean="0"/>
              <a:t>Points: Comments</a:t>
            </a:r>
            <a:endParaRPr lang="en-US" dirty="0"/>
          </a:p>
        </p:txBody>
      </p:sp>
      <p:sp>
        <p:nvSpPr>
          <p:cNvPr id="53251" name="Rectangle 3"/>
          <p:cNvSpPr>
            <a:spLocks noGrp="1" noChangeArrowheads="1"/>
          </p:cNvSpPr>
          <p:nvPr>
            <p:ph idx="1"/>
          </p:nvPr>
        </p:nvSpPr>
        <p:spPr>
          <a:xfrm>
            <a:off x="457200" y="1295401"/>
            <a:ext cx="8229600" cy="4724400"/>
          </a:xfrm>
        </p:spPr>
        <p:txBody>
          <a:bodyPr>
            <a:normAutofit/>
          </a:bodyPr>
          <a:lstStyle/>
          <a:p>
            <a:r>
              <a:rPr lang="en-US" b="1" dirty="0"/>
              <a:t>2</a:t>
            </a:r>
            <a:r>
              <a:rPr lang="en-US" b="1" i="1" dirty="0"/>
              <a:t>d </a:t>
            </a:r>
            <a:r>
              <a:rPr lang="en-US" b="1" dirty="0"/>
              <a:t>+ 1</a:t>
            </a:r>
            <a:r>
              <a:rPr lang="en-US" dirty="0"/>
              <a:t> values represent any </a:t>
            </a:r>
            <a:r>
              <a:rPr lang="en-US" dirty="0" smtClean="0"/>
              <a:t>size cluster</a:t>
            </a:r>
            <a:endParaRPr lang="en-US" dirty="0"/>
          </a:p>
          <a:p>
            <a:pPr lvl="1"/>
            <a:r>
              <a:rPr lang="en-US" b="1" i="1" dirty="0"/>
              <a:t>d</a:t>
            </a:r>
            <a:r>
              <a:rPr lang="en-US" dirty="0"/>
              <a:t>  = number of </a:t>
            </a:r>
            <a:r>
              <a:rPr lang="en-US" dirty="0" smtClean="0"/>
              <a:t>dimensions</a:t>
            </a:r>
            <a:endParaRPr lang="en-US" dirty="0"/>
          </a:p>
          <a:p>
            <a:r>
              <a:rPr lang="en-US" dirty="0" smtClean="0"/>
              <a:t>Average </a:t>
            </a:r>
            <a:r>
              <a:rPr lang="en-US" dirty="0"/>
              <a:t>in </a:t>
            </a:r>
            <a:r>
              <a:rPr lang="en-US" b="1" dirty="0"/>
              <a:t>each dimension</a:t>
            </a:r>
            <a:r>
              <a:rPr lang="en-US" dirty="0"/>
              <a:t> </a:t>
            </a:r>
            <a:r>
              <a:rPr lang="en-US" dirty="0" smtClean="0"/>
              <a:t>(</a:t>
            </a:r>
            <a:r>
              <a:rPr lang="en-US" b="1" dirty="0" smtClean="0">
                <a:solidFill>
                  <a:srgbClr val="FF0066"/>
                </a:solidFill>
              </a:rPr>
              <a:t>the centroid</a:t>
            </a:r>
            <a:r>
              <a:rPr lang="en-US" dirty="0" smtClean="0"/>
              <a:t>) </a:t>
            </a:r>
            <a:br>
              <a:rPr lang="en-US" dirty="0" smtClean="0"/>
            </a:br>
            <a:r>
              <a:rPr lang="en-US" dirty="0" smtClean="0"/>
              <a:t>can </a:t>
            </a:r>
            <a:r>
              <a:rPr lang="en-US" dirty="0"/>
              <a:t>be calculated </a:t>
            </a:r>
            <a:r>
              <a:rPr lang="en-US" dirty="0" smtClean="0"/>
              <a:t>as </a:t>
            </a:r>
            <a:r>
              <a:rPr lang="en-US" b="1" dirty="0" err="1"/>
              <a:t>SUM</a:t>
            </a:r>
            <a:r>
              <a:rPr lang="en-US" b="1" i="1" baseline="-25000" dirty="0" err="1"/>
              <a:t>i</a:t>
            </a:r>
            <a:r>
              <a:rPr lang="en-US" b="1" baseline="-25000" dirty="0"/>
              <a:t> </a:t>
            </a:r>
            <a:r>
              <a:rPr lang="en-US" b="1" dirty="0" smtClean="0"/>
              <a:t>/ </a:t>
            </a:r>
            <a:r>
              <a:rPr lang="en-US" b="1" i="1" dirty="0" smtClean="0"/>
              <a:t>N</a:t>
            </a:r>
            <a:endParaRPr lang="en-US" b="1" dirty="0"/>
          </a:p>
          <a:p>
            <a:pPr lvl="1"/>
            <a:r>
              <a:rPr lang="en-US" b="1" dirty="0" err="1"/>
              <a:t>SUM</a:t>
            </a:r>
            <a:r>
              <a:rPr lang="en-US" b="1" i="1" baseline="-25000" dirty="0" err="1"/>
              <a:t>i</a:t>
            </a:r>
            <a:r>
              <a:rPr lang="en-US" dirty="0"/>
              <a:t> = </a:t>
            </a:r>
            <a:r>
              <a:rPr lang="en-US" i="1" dirty="0" err="1" smtClean="0"/>
              <a:t>i</a:t>
            </a:r>
            <a:r>
              <a:rPr lang="en-US" baseline="30000" dirty="0" err="1" smtClean="0"/>
              <a:t>th</a:t>
            </a:r>
            <a:r>
              <a:rPr lang="en-US" dirty="0" smtClean="0"/>
              <a:t> </a:t>
            </a:r>
            <a:r>
              <a:rPr lang="en-US" dirty="0"/>
              <a:t>component of </a:t>
            </a:r>
            <a:r>
              <a:rPr lang="en-US" dirty="0" smtClean="0"/>
              <a:t>SUM</a:t>
            </a:r>
          </a:p>
          <a:p>
            <a:r>
              <a:rPr lang="en-US" dirty="0" smtClean="0"/>
              <a:t>Variance of a cluster’s discard set in dimension </a:t>
            </a:r>
            <a:r>
              <a:rPr lang="en-US" i="1" dirty="0" err="1" smtClean="0"/>
              <a:t>i</a:t>
            </a:r>
            <a:r>
              <a:rPr lang="en-US" dirty="0" smtClean="0"/>
              <a:t> is: </a:t>
            </a:r>
            <a:r>
              <a:rPr lang="en-US" b="1" dirty="0" smtClean="0"/>
              <a:t>(</a:t>
            </a:r>
            <a:r>
              <a:rPr lang="en-US" b="1" dirty="0" err="1" smtClean="0"/>
              <a:t>SUMSQ</a:t>
            </a:r>
            <a:r>
              <a:rPr lang="en-US" b="1" i="1" baseline="-25000" dirty="0" err="1" smtClean="0"/>
              <a:t>i</a:t>
            </a:r>
            <a:r>
              <a:rPr lang="en-US" b="1" dirty="0" smtClean="0"/>
              <a:t> / </a:t>
            </a:r>
            <a:r>
              <a:rPr lang="en-US" b="1" i="1" dirty="0" smtClean="0"/>
              <a:t>N</a:t>
            </a:r>
            <a:r>
              <a:rPr lang="en-US" b="1" dirty="0" smtClean="0"/>
              <a:t>) – (</a:t>
            </a:r>
            <a:r>
              <a:rPr lang="en-US" b="1" dirty="0" err="1" smtClean="0"/>
              <a:t>SUM</a:t>
            </a:r>
            <a:r>
              <a:rPr lang="en-US" b="1" i="1" baseline="-25000" dirty="0" err="1" smtClean="0"/>
              <a:t>i</a:t>
            </a:r>
            <a:r>
              <a:rPr lang="en-US" b="1" dirty="0" smtClean="0"/>
              <a:t> / </a:t>
            </a:r>
            <a:r>
              <a:rPr lang="en-US" b="1" i="1" dirty="0" smtClean="0"/>
              <a:t>N</a:t>
            </a:r>
            <a:r>
              <a:rPr lang="en-US" b="1" dirty="0" smtClean="0"/>
              <a:t>)</a:t>
            </a:r>
            <a:r>
              <a:rPr lang="en-US" b="1" baseline="30000" dirty="0" smtClean="0"/>
              <a:t>2</a:t>
            </a:r>
          </a:p>
          <a:p>
            <a:pPr lvl="1"/>
            <a:r>
              <a:rPr lang="en-US" dirty="0" smtClean="0"/>
              <a:t>And standard deviation is the square root of that</a:t>
            </a:r>
          </a:p>
          <a:p>
            <a:r>
              <a:rPr lang="en-US" b="1" dirty="0" smtClean="0">
                <a:solidFill>
                  <a:srgbClr val="0000FF"/>
                </a:solidFill>
              </a:rPr>
              <a:t>Next step: Actual clustering</a:t>
            </a:r>
          </a:p>
        </p:txBody>
      </p:sp>
      <p:sp>
        <p:nvSpPr>
          <p:cNvPr id="4" name="Slide Number Placeholder 5"/>
          <p:cNvSpPr>
            <a:spLocks noGrp="1"/>
          </p:cNvSpPr>
          <p:nvPr>
            <p:ph type="sldNum" sz="quarter" idx="12"/>
          </p:nvPr>
        </p:nvSpPr>
        <p:spPr/>
        <p:txBody>
          <a:bodyPr/>
          <a:lstStyle/>
          <a:p>
            <a:fld id="{416DD862-7709-415E-8F55-1D67C15AD446}" type="slidenum">
              <a:rPr lang="en-US"/>
              <a:pPr/>
              <a:t>37</a:t>
            </a:fld>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Oval 3"/>
          <p:cNvSpPr>
            <a:spLocks noChangeArrowheads="1"/>
          </p:cNvSpPr>
          <p:nvPr/>
        </p:nvSpPr>
        <p:spPr bwMode="auto">
          <a:xfrm>
            <a:off x="6400799" y="5715000"/>
            <a:ext cx="2667001" cy="990600"/>
          </a:xfrm>
          <a:prstGeom prst="ellipse">
            <a:avLst/>
          </a:prstGeom>
          <a:solidFill>
            <a:srgbClr val="CCFFFF"/>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8" name="Line 5"/>
          <p:cNvSpPr>
            <a:spLocks noChangeShapeType="1"/>
          </p:cNvSpPr>
          <p:nvPr/>
        </p:nvSpPr>
        <p:spPr bwMode="auto">
          <a:xfrm>
            <a:off x="7772400" y="6019800"/>
            <a:ext cx="0" cy="30480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9" name="Line 6"/>
          <p:cNvSpPr>
            <a:spLocks noChangeShapeType="1"/>
          </p:cNvSpPr>
          <p:nvPr/>
        </p:nvSpPr>
        <p:spPr bwMode="auto">
          <a:xfrm>
            <a:off x="7620000" y="6172200"/>
            <a:ext cx="304800"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2" name="TextBox 1"/>
          <p:cNvSpPr txBox="1"/>
          <p:nvPr/>
        </p:nvSpPr>
        <p:spPr>
          <a:xfrm>
            <a:off x="304800" y="5985408"/>
            <a:ext cx="5943598" cy="738664"/>
          </a:xfrm>
          <a:prstGeom prst="rect">
            <a:avLst/>
          </a:prstGeom>
          <a:noFill/>
        </p:spPr>
        <p:txBody>
          <a:bodyPr wrap="square" rtlCol="0">
            <a:spAutoFit/>
          </a:bodyPr>
          <a:lstStyle/>
          <a:p>
            <a:r>
              <a:rPr lang="en-US" sz="1400" b="1" dirty="0" smtClean="0">
                <a:solidFill>
                  <a:srgbClr val="008000"/>
                </a:solidFill>
                <a:latin typeface="Arial" pitchFamily="34" charset="0"/>
                <a:cs typeface="Arial" pitchFamily="34" charset="0"/>
              </a:rPr>
              <a:t>Note:</a:t>
            </a:r>
            <a:r>
              <a:rPr lang="en-US" sz="1400" dirty="0" smtClean="0">
                <a:solidFill>
                  <a:srgbClr val="008000"/>
                </a:solidFill>
                <a:latin typeface="Arial" pitchFamily="34" charset="0"/>
                <a:cs typeface="Arial" pitchFamily="34" charset="0"/>
              </a:rPr>
              <a:t> Dropping the “axis-aligned” clusters assumption would require storing full covariance matrix to summarize the cluster. So, instead of </a:t>
            </a:r>
            <a:r>
              <a:rPr lang="en-US" sz="1400" b="1" dirty="0" smtClean="0">
                <a:solidFill>
                  <a:srgbClr val="008000"/>
                </a:solidFill>
                <a:latin typeface="Arial" pitchFamily="34" charset="0"/>
                <a:cs typeface="Arial" pitchFamily="34" charset="0"/>
              </a:rPr>
              <a:t>SUMSQ</a:t>
            </a:r>
            <a:r>
              <a:rPr lang="en-US" sz="1400" dirty="0" smtClean="0">
                <a:solidFill>
                  <a:srgbClr val="008000"/>
                </a:solidFill>
                <a:latin typeface="Arial" pitchFamily="34" charset="0"/>
                <a:cs typeface="Arial" pitchFamily="34" charset="0"/>
              </a:rPr>
              <a:t> being a </a:t>
            </a:r>
            <a:r>
              <a:rPr lang="en-US" sz="1400" b="1" i="1" dirty="0" smtClean="0">
                <a:solidFill>
                  <a:srgbClr val="008000"/>
                </a:solidFill>
                <a:latin typeface="Arial" pitchFamily="34" charset="0"/>
                <a:cs typeface="Arial" pitchFamily="34" charset="0"/>
              </a:rPr>
              <a:t>d</a:t>
            </a:r>
            <a:r>
              <a:rPr lang="en-US" sz="1400" dirty="0" smtClean="0">
                <a:solidFill>
                  <a:srgbClr val="008000"/>
                </a:solidFill>
                <a:latin typeface="Arial" pitchFamily="34" charset="0"/>
                <a:cs typeface="Arial" pitchFamily="34" charset="0"/>
              </a:rPr>
              <a:t>-dim vector, it would be a </a:t>
            </a:r>
            <a:r>
              <a:rPr lang="en-US" sz="1400" b="1" i="1" dirty="0" smtClean="0">
                <a:solidFill>
                  <a:srgbClr val="008000"/>
                </a:solidFill>
                <a:latin typeface="Arial" pitchFamily="34" charset="0"/>
                <a:cs typeface="Arial" pitchFamily="34" charset="0"/>
              </a:rPr>
              <a:t>d</a:t>
            </a:r>
            <a:r>
              <a:rPr lang="en-US" sz="1400" b="1" dirty="0" smtClean="0">
                <a:solidFill>
                  <a:srgbClr val="008000"/>
                </a:solidFill>
                <a:latin typeface="Arial" pitchFamily="34" charset="0"/>
                <a:cs typeface="Arial" pitchFamily="34" charset="0"/>
              </a:rPr>
              <a:t> </a:t>
            </a:r>
            <a:r>
              <a:rPr lang="en-US" sz="1400" b="1" i="1" dirty="0" smtClean="0">
                <a:solidFill>
                  <a:srgbClr val="008000"/>
                </a:solidFill>
                <a:latin typeface="Arial" pitchFamily="34" charset="0"/>
                <a:cs typeface="Arial" pitchFamily="34" charset="0"/>
              </a:rPr>
              <a:t>x d</a:t>
            </a:r>
            <a:r>
              <a:rPr lang="en-US" sz="1400" dirty="0" smtClean="0">
                <a:solidFill>
                  <a:srgbClr val="008000"/>
                </a:solidFill>
                <a:latin typeface="Arial" pitchFamily="34" charset="0"/>
                <a:cs typeface="Arial" pitchFamily="34" charset="0"/>
              </a:rPr>
              <a:t> matrix, which is too big! </a:t>
            </a:r>
          </a:p>
        </p:txBody>
      </p:sp>
    </p:spTree>
    <p:extLst>
      <p:ext uri="{BB962C8B-B14F-4D97-AF65-F5344CB8AC3E}">
        <p14:creationId xmlns:p14="http://schemas.microsoft.com/office/powerpoint/2010/main" xmlns="" val="19862096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dirty="0" smtClean="0">
                <a:solidFill>
                  <a:schemeClr val="bg1">
                    <a:lumMod val="75000"/>
                  </a:schemeClr>
                </a:solidFill>
              </a:rPr>
              <a:t>The “Memory-Load” of Points</a:t>
            </a:r>
            <a:endParaRPr lang="en-US" dirty="0">
              <a:solidFill>
                <a:schemeClr val="bg1">
                  <a:lumMod val="75000"/>
                </a:schemeClr>
              </a:solidFill>
            </a:endParaRPr>
          </a:p>
        </p:txBody>
      </p:sp>
      <p:sp>
        <p:nvSpPr>
          <p:cNvPr id="58371" name="Rectangle 3"/>
          <p:cNvSpPr>
            <a:spLocks noGrp="1" noChangeArrowheads="1"/>
          </p:cNvSpPr>
          <p:nvPr>
            <p:ph idx="1"/>
          </p:nvPr>
        </p:nvSpPr>
        <p:spPr/>
        <p:txBody>
          <a:bodyPr/>
          <a:lstStyle/>
          <a:p>
            <a:pPr marL="118872" indent="0">
              <a:buNone/>
            </a:pPr>
            <a:r>
              <a:rPr lang="en-US" b="1" dirty="0" smtClean="0">
                <a:solidFill>
                  <a:srgbClr val="0000FF"/>
                </a:solidFill>
              </a:rPr>
              <a:t>Processing the </a:t>
            </a:r>
            <a:r>
              <a:rPr lang="en-US" b="1" dirty="0">
                <a:solidFill>
                  <a:srgbClr val="0000FF"/>
                </a:solidFill>
              </a:rPr>
              <a:t>“Memory-Load” of </a:t>
            </a:r>
            <a:r>
              <a:rPr lang="en-US" b="1" dirty="0" smtClean="0">
                <a:solidFill>
                  <a:srgbClr val="0000FF"/>
                </a:solidFill>
              </a:rPr>
              <a:t>points (1):</a:t>
            </a:r>
          </a:p>
          <a:p>
            <a:r>
              <a:rPr lang="en-US" b="1" dirty="0" smtClean="0"/>
              <a:t>1) </a:t>
            </a:r>
            <a:r>
              <a:rPr lang="en-US" dirty="0" smtClean="0"/>
              <a:t>Find those points that are “</a:t>
            </a:r>
            <a:r>
              <a:rPr lang="en-US" b="1" dirty="0" smtClean="0">
                <a:solidFill>
                  <a:srgbClr val="FF0066"/>
                </a:solidFill>
              </a:rPr>
              <a:t>sufficiently close</a:t>
            </a:r>
            <a:r>
              <a:rPr lang="en-US" dirty="0" smtClean="0"/>
              <a:t>” to a cluster centroid and add those points to that cluster and the </a:t>
            </a:r>
            <a:r>
              <a:rPr lang="en-US" b="1" dirty="0" smtClean="0"/>
              <a:t>DS</a:t>
            </a:r>
          </a:p>
          <a:p>
            <a:pPr lvl="1"/>
            <a:r>
              <a:rPr lang="en-US" dirty="0" smtClean="0"/>
              <a:t>These points are so close to the centroid that </a:t>
            </a:r>
            <a:br>
              <a:rPr lang="en-US" dirty="0" smtClean="0"/>
            </a:br>
            <a:r>
              <a:rPr lang="en-US" dirty="0" smtClean="0"/>
              <a:t>they can be summarized and then discarded</a:t>
            </a:r>
          </a:p>
          <a:p>
            <a:r>
              <a:rPr lang="en-US" b="1" dirty="0" smtClean="0"/>
              <a:t>2) </a:t>
            </a:r>
            <a:r>
              <a:rPr lang="en-US" dirty="0" smtClean="0"/>
              <a:t>Use any main-memory clustering algorithm to cluster the remaining points and the old </a:t>
            </a:r>
            <a:r>
              <a:rPr lang="en-US" b="1" dirty="0" smtClean="0"/>
              <a:t>RS</a:t>
            </a:r>
          </a:p>
          <a:p>
            <a:pPr lvl="1"/>
            <a:r>
              <a:rPr lang="en-US" dirty="0" smtClean="0"/>
              <a:t>Clusters go to the </a:t>
            </a:r>
            <a:r>
              <a:rPr lang="en-US" b="1" dirty="0" smtClean="0"/>
              <a:t>CS</a:t>
            </a:r>
            <a:r>
              <a:rPr lang="en-US" dirty="0" smtClean="0"/>
              <a:t>; outlying points to the </a:t>
            </a:r>
            <a:r>
              <a:rPr lang="en-US" b="1" dirty="0" smtClean="0"/>
              <a:t>RS</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6A3142AF-18EF-4D9B-9321-2ED60B2DEA12}" type="slidenum">
              <a:rPr lang="en-US" smtClean="0"/>
              <a:pPr/>
              <a:t>38</a:t>
            </a:fld>
            <a:endParaRPr lang="en-US"/>
          </a:p>
        </p:txBody>
      </p:sp>
      <p:sp>
        <p:nvSpPr>
          <p:cNvPr id="7" name="Rectangle 6"/>
          <p:cNvSpPr/>
          <p:nvPr/>
        </p:nvSpPr>
        <p:spPr>
          <a:xfrm>
            <a:off x="2667000" y="5950803"/>
            <a:ext cx="6400800" cy="830997"/>
          </a:xfrm>
          <a:prstGeom prst="rect">
            <a:avLst/>
          </a:prstGeom>
        </p:spPr>
        <p:txBody>
          <a:bodyPr wrap="square">
            <a:spAutoFit/>
          </a:bodyPr>
          <a:lstStyle/>
          <a:p>
            <a:r>
              <a:rPr lang="en-US" sz="1600" b="1" dirty="0">
                <a:solidFill>
                  <a:srgbClr val="008000"/>
                </a:solidFill>
                <a:latin typeface="Arial" pitchFamily="34" charset="0"/>
                <a:cs typeface="Arial" pitchFamily="34" charset="0"/>
              </a:rPr>
              <a:t>Discard set (DS):</a:t>
            </a:r>
            <a:r>
              <a:rPr lang="en-US" sz="1600" dirty="0">
                <a:solidFill>
                  <a:srgbClr val="008000"/>
                </a:solidFill>
                <a:latin typeface="Arial" pitchFamily="34" charset="0"/>
                <a:cs typeface="Arial" pitchFamily="34" charset="0"/>
              </a:rPr>
              <a:t>  Close enough to a centroid to be summarized.</a:t>
            </a:r>
          </a:p>
          <a:p>
            <a:r>
              <a:rPr lang="en-US" sz="1600" b="1" dirty="0">
                <a:solidFill>
                  <a:srgbClr val="008000"/>
                </a:solidFill>
                <a:latin typeface="Arial" pitchFamily="34" charset="0"/>
                <a:cs typeface="Arial" pitchFamily="34" charset="0"/>
              </a:rPr>
              <a:t>Compression set (CS):</a:t>
            </a:r>
            <a:r>
              <a:rPr lang="en-US" sz="1600" dirty="0">
                <a:solidFill>
                  <a:srgbClr val="008000"/>
                </a:solidFill>
                <a:latin typeface="Arial" pitchFamily="34" charset="0"/>
                <a:cs typeface="Arial" pitchFamily="34" charset="0"/>
              </a:rPr>
              <a:t>  Summarized, but not assigned to a cluster</a:t>
            </a:r>
          </a:p>
          <a:p>
            <a:r>
              <a:rPr lang="en-US" sz="1600" b="1" dirty="0">
                <a:solidFill>
                  <a:srgbClr val="008000"/>
                </a:solidFill>
                <a:latin typeface="Arial" pitchFamily="34" charset="0"/>
                <a:cs typeface="Arial" pitchFamily="34" charset="0"/>
              </a:rPr>
              <a:t>Retained set (RS):</a:t>
            </a:r>
            <a:r>
              <a:rPr lang="en-US" sz="1600" dirty="0">
                <a:solidFill>
                  <a:srgbClr val="008000"/>
                </a:solidFill>
                <a:latin typeface="Arial" pitchFamily="34" charset="0"/>
                <a:cs typeface="Arial" pitchFamily="34" charset="0"/>
              </a:rPr>
              <a:t> Isolated points</a:t>
            </a:r>
          </a:p>
        </p:txBody>
      </p:sp>
    </p:spTree>
    <p:extLst>
      <p:ext uri="{BB962C8B-B14F-4D97-AF65-F5344CB8AC3E}">
        <p14:creationId xmlns:p14="http://schemas.microsoft.com/office/powerpoint/2010/main" xmlns="" val="38504781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dirty="0">
                <a:solidFill>
                  <a:schemeClr val="bg1">
                    <a:lumMod val="75000"/>
                  </a:schemeClr>
                </a:solidFill>
              </a:rPr>
              <a:t>The “Memory-Load” of Points</a:t>
            </a:r>
          </a:p>
        </p:txBody>
      </p:sp>
      <p:sp>
        <p:nvSpPr>
          <p:cNvPr id="59395" name="Rectangle 3"/>
          <p:cNvSpPr>
            <a:spLocks noGrp="1" noChangeArrowheads="1"/>
          </p:cNvSpPr>
          <p:nvPr>
            <p:ph idx="1"/>
          </p:nvPr>
        </p:nvSpPr>
        <p:spPr>
          <a:xfrm>
            <a:off x="457200" y="1295400"/>
            <a:ext cx="8610600" cy="5257801"/>
          </a:xfrm>
        </p:spPr>
        <p:txBody>
          <a:bodyPr>
            <a:normAutofit/>
          </a:bodyPr>
          <a:lstStyle/>
          <a:p>
            <a:pPr marL="118872" indent="0">
              <a:buNone/>
            </a:pPr>
            <a:r>
              <a:rPr lang="en-US" b="1" dirty="0">
                <a:solidFill>
                  <a:srgbClr val="0000FF"/>
                </a:solidFill>
              </a:rPr>
              <a:t>Processing the “Memory-Load” of </a:t>
            </a:r>
            <a:r>
              <a:rPr lang="en-US" b="1" dirty="0" smtClean="0">
                <a:solidFill>
                  <a:srgbClr val="0000FF"/>
                </a:solidFill>
              </a:rPr>
              <a:t>points (2):</a:t>
            </a:r>
            <a:endParaRPr lang="en-US" b="1" dirty="0">
              <a:solidFill>
                <a:srgbClr val="0000FF"/>
              </a:solidFill>
            </a:endParaRPr>
          </a:p>
          <a:p>
            <a:r>
              <a:rPr lang="en-US" b="1" dirty="0" smtClean="0"/>
              <a:t>3) DS set:</a:t>
            </a:r>
            <a:r>
              <a:rPr lang="en-US" dirty="0" smtClean="0"/>
              <a:t> Adjust statistics of the clusters to account for the new points</a:t>
            </a:r>
          </a:p>
          <a:p>
            <a:pPr lvl="1"/>
            <a:r>
              <a:rPr lang="en-US" dirty="0" smtClean="0"/>
              <a:t>Add </a:t>
            </a:r>
            <a:r>
              <a:rPr lang="en-US" b="1" i="1" dirty="0" smtClean="0"/>
              <a:t>N</a:t>
            </a:r>
            <a:r>
              <a:rPr lang="en-US" dirty="0" smtClean="0"/>
              <a:t>s, </a:t>
            </a:r>
            <a:r>
              <a:rPr lang="en-US" b="1" i="1" dirty="0" smtClean="0"/>
              <a:t>SUM</a:t>
            </a:r>
            <a:r>
              <a:rPr lang="en-US" dirty="0" smtClean="0"/>
              <a:t>s, </a:t>
            </a:r>
            <a:r>
              <a:rPr lang="en-US" b="1" i="1" dirty="0" smtClean="0"/>
              <a:t>SUMSQ</a:t>
            </a:r>
            <a:r>
              <a:rPr lang="en-US" dirty="0" smtClean="0"/>
              <a:t>s</a:t>
            </a:r>
          </a:p>
          <a:p>
            <a:pPr lvl="5"/>
            <a:endParaRPr lang="en-US" sz="1000" dirty="0" smtClean="0"/>
          </a:p>
          <a:p>
            <a:r>
              <a:rPr lang="en-US" b="1" dirty="0" smtClean="0"/>
              <a:t>4) </a:t>
            </a:r>
            <a:r>
              <a:rPr lang="en-US" dirty="0" smtClean="0"/>
              <a:t>Consider merging compressed sets in the </a:t>
            </a:r>
            <a:r>
              <a:rPr lang="en-US" b="1" dirty="0" smtClean="0"/>
              <a:t>CS</a:t>
            </a:r>
          </a:p>
          <a:p>
            <a:pPr lvl="8"/>
            <a:endParaRPr lang="en-US" sz="1000" dirty="0" smtClean="0"/>
          </a:p>
          <a:p>
            <a:r>
              <a:rPr lang="en-US" b="1" dirty="0" smtClean="0"/>
              <a:t>5)</a:t>
            </a:r>
            <a:r>
              <a:rPr lang="en-US" dirty="0" smtClean="0"/>
              <a:t> If this is the last round, merge all compressed sets in the </a:t>
            </a:r>
            <a:r>
              <a:rPr lang="en-US" b="1" dirty="0" smtClean="0"/>
              <a:t>CS</a:t>
            </a:r>
            <a:r>
              <a:rPr lang="en-US" dirty="0" smtClean="0"/>
              <a:t> and all </a:t>
            </a:r>
            <a:r>
              <a:rPr lang="en-US" b="1" dirty="0" smtClean="0"/>
              <a:t>RS</a:t>
            </a:r>
            <a:r>
              <a:rPr lang="en-US" dirty="0" smtClean="0"/>
              <a:t> points into their nearest cluster</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4" name="Slide Number Placeholder 5"/>
          <p:cNvSpPr>
            <a:spLocks noGrp="1"/>
          </p:cNvSpPr>
          <p:nvPr>
            <p:ph type="sldNum" sz="quarter" idx="12"/>
          </p:nvPr>
        </p:nvSpPr>
        <p:spPr/>
        <p:txBody>
          <a:bodyPr/>
          <a:lstStyle/>
          <a:p>
            <a:fld id="{0E8606BA-F3DE-42A2-BE38-137B3F9648DF}" type="slidenum">
              <a:rPr lang="en-US" smtClean="0"/>
              <a:pPr/>
              <a:t>39</a:t>
            </a:fld>
            <a:endParaRPr lang="en-US"/>
          </a:p>
        </p:txBody>
      </p:sp>
      <p:sp>
        <p:nvSpPr>
          <p:cNvPr id="7" name="Rectangle 6"/>
          <p:cNvSpPr/>
          <p:nvPr/>
        </p:nvSpPr>
        <p:spPr>
          <a:xfrm>
            <a:off x="2667000" y="5950803"/>
            <a:ext cx="6400800" cy="830997"/>
          </a:xfrm>
          <a:prstGeom prst="rect">
            <a:avLst/>
          </a:prstGeom>
        </p:spPr>
        <p:txBody>
          <a:bodyPr wrap="square">
            <a:spAutoFit/>
          </a:bodyPr>
          <a:lstStyle/>
          <a:p>
            <a:r>
              <a:rPr lang="en-US" sz="1600" b="1" dirty="0">
                <a:solidFill>
                  <a:srgbClr val="008000"/>
                </a:solidFill>
                <a:latin typeface="Arial" pitchFamily="34" charset="0"/>
                <a:cs typeface="Arial" pitchFamily="34" charset="0"/>
              </a:rPr>
              <a:t>Discard set (DS):</a:t>
            </a:r>
            <a:r>
              <a:rPr lang="en-US" sz="1600" dirty="0">
                <a:solidFill>
                  <a:srgbClr val="008000"/>
                </a:solidFill>
                <a:latin typeface="Arial" pitchFamily="34" charset="0"/>
                <a:cs typeface="Arial" pitchFamily="34" charset="0"/>
              </a:rPr>
              <a:t>  Close enough to a centroid to be summarized.</a:t>
            </a:r>
          </a:p>
          <a:p>
            <a:r>
              <a:rPr lang="en-US" sz="1600" b="1" dirty="0">
                <a:solidFill>
                  <a:srgbClr val="008000"/>
                </a:solidFill>
                <a:latin typeface="Arial" pitchFamily="34" charset="0"/>
                <a:cs typeface="Arial" pitchFamily="34" charset="0"/>
              </a:rPr>
              <a:t>Compression set (CS):</a:t>
            </a:r>
            <a:r>
              <a:rPr lang="en-US" sz="1600" dirty="0">
                <a:solidFill>
                  <a:srgbClr val="008000"/>
                </a:solidFill>
                <a:latin typeface="Arial" pitchFamily="34" charset="0"/>
                <a:cs typeface="Arial" pitchFamily="34" charset="0"/>
              </a:rPr>
              <a:t>  Summarized, but not assigned to a cluster</a:t>
            </a:r>
          </a:p>
          <a:p>
            <a:r>
              <a:rPr lang="en-US" sz="1600" b="1" dirty="0">
                <a:solidFill>
                  <a:srgbClr val="008000"/>
                </a:solidFill>
                <a:latin typeface="Arial" pitchFamily="34" charset="0"/>
                <a:cs typeface="Arial" pitchFamily="34" charset="0"/>
              </a:rPr>
              <a:t>Retained set (RS):</a:t>
            </a:r>
            <a:r>
              <a:rPr lang="en-US" sz="1600" dirty="0">
                <a:solidFill>
                  <a:srgbClr val="008000"/>
                </a:solidFill>
                <a:latin typeface="Arial" pitchFamily="34" charset="0"/>
                <a:cs typeface="Arial" pitchFamily="34" charset="0"/>
              </a:rPr>
              <a:t> Isolated points</a:t>
            </a:r>
          </a:p>
        </p:txBody>
      </p:sp>
    </p:spTree>
    <p:extLst>
      <p:ext uri="{BB962C8B-B14F-4D97-AF65-F5344CB8AC3E}">
        <p14:creationId xmlns:p14="http://schemas.microsoft.com/office/powerpoint/2010/main" xmlns="" val="26200205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smtClean="0">
                <a:solidFill>
                  <a:schemeClr val="bg1">
                    <a:lumMod val="75000"/>
                  </a:schemeClr>
                </a:solidFill>
              </a:rPr>
              <a:t>BFR: “Galaxies</a:t>
            </a:r>
            <a:r>
              <a:rPr lang="en-US" dirty="0">
                <a:solidFill>
                  <a:schemeClr val="bg1">
                    <a:lumMod val="75000"/>
                  </a:schemeClr>
                </a:solidFill>
              </a:rPr>
              <a:t>” Picture</a:t>
            </a:r>
          </a:p>
        </p:txBody>
      </p:sp>
      <p:sp>
        <p:nvSpPr>
          <p:cNvPr id="39" name="Footer Placeholder 3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6" name="Slide Number Placeholder 4"/>
          <p:cNvSpPr>
            <a:spLocks noGrp="1"/>
          </p:cNvSpPr>
          <p:nvPr>
            <p:ph type="sldNum" sz="quarter" idx="12"/>
          </p:nvPr>
        </p:nvSpPr>
        <p:spPr/>
        <p:txBody>
          <a:bodyPr/>
          <a:lstStyle/>
          <a:p>
            <a:fld id="{74A0C195-7118-4349-B1EC-DC26B1FB8D04}" type="slidenum">
              <a:rPr lang="en-US"/>
              <a:pPr/>
              <a:t>40</a:t>
            </a:fld>
            <a:endParaRPr lang="en-US"/>
          </a:p>
        </p:txBody>
      </p:sp>
      <p:grpSp>
        <p:nvGrpSpPr>
          <p:cNvPr id="2" name="Group 44"/>
          <p:cNvGrpSpPr>
            <a:grpSpLocks/>
          </p:cNvGrpSpPr>
          <p:nvPr/>
        </p:nvGrpSpPr>
        <p:grpSpPr bwMode="auto">
          <a:xfrm>
            <a:off x="533400" y="3852863"/>
            <a:ext cx="5489575" cy="1712913"/>
            <a:chOff x="336" y="2736"/>
            <a:chExt cx="3458" cy="1079"/>
          </a:xfrm>
        </p:grpSpPr>
        <p:sp>
          <p:nvSpPr>
            <p:cNvPr id="57347" name="Oval 3"/>
            <p:cNvSpPr>
              <a:spLocks noChangeArrowheads="1"/>
            </p:cNvSpPr>
            <p:nvPr/>
          </p:nvSpPr>
          <p:spPr bwMode="auto">
            <a:xfrm>
              <a:off x="1680" y="2736"/>
              <a:ext cx="1680" cy="624"/>
            </a:xfrm>
            <a:prstGeom prst="ellipse">
              <a:avLst/>
            </a:prstGeom>
            <a:solidFill>
              <a:srgbClr val="CCFFFF"/>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48" name="Text Box 4"/>
            <p:cNvSpPr txBox="1">
              <a:spLocks noChangeArrowheads="1"/>
            </p:cNvSpPr>
            <p:nvPr/>
          </p:nvSpPr>
          <p:spPr bwMode="auto">
            <a:xfrm>
              <a:off x="336" y="3408"/>
              <a:ext cx="1369"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A cluster.  Its points</a:t>
              </a:r>
            </a:p>
            <a:p>
              <a:r>
                <a:rPr lang="en-US" dirty="0">
                  <a:solidFill>
                    <a:srgbClr val="008000"/>
                  </a:solidFill>
                  <a:latin typeface="Arial" pitchFamily="34" charset="0"/>
                  <a:cs typeface="Arial" pitchFamily="34" charset="0"/>
                </a:rPr>
                <a:t>are in the </a:t>
              </a:r>
              <a:r>
                <a:rPr lang="en-US" b="1" dirty="0">
                  <a:solidFill>
                    <a:srgbClr val="008000"/>
                  </a:solidFill>
                  <a:latin typeface="Arial" pitchFamily="34" charset="0"/>
                  <a:cs typeface="Arial" pitchFamily="34" charset="0"/>
                </a:rPr>
                <a:t>DS</a:t>
              </a:r>
              <a:r>
                <a:rPr lang="en-US" dirty="0">
                  <a:solidFill>
                    <a:srgbClr val="008000"/>
                  </a:solidFill>
                  <a:latin typeface="Arial" pitchFamily="34" charset="0"/>
                  <a:cs typeface="Arial" pitchFamily="34" charset="0"/>
                </a:rPr>
                <a:t>.</a:t>
              </a:r>
            </a:p>
          </p:txBody>
        </p:sp>
        <p:grpSp>
          <p:nvGrpSpPr>
            <p:cNvPr id="3" name="Group 7"/>
            <p:cNvGrpSpPr>
              <a:grpSpLocks/>
            </p:cNvGrpSpPr>
            <p:nvPr/>
          </p:nvGrpSpPr>
          <p:grpSpPr bwMode="auto">
            <a:xfrm>
              <a:off x="2448" y="2928"/>
              <a:ext cx="192" cy="192"/>
              <a:chOff x="2448" y="2928"/>
              <a:chExt cx="192" cy="192"/>
            </a:xfrm>
          </p:grpSpPr>
          <p:sp>
            <p:nvSpPr>
              <p:cNvPr id="57349" name="Line 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50" name="Line 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57361" name="Text Box 17"/>
            <p:cNvSpPr txBox="1">
              <a:spLocks noChangeArrowheads="1"/>
            </p:cNvSpPr>
            <p:nvPr/>
          </p:nvSpPr>
          <p:spPr bwMode="auto">
            <a:xfrm>
              <a:off x="2870" y="3477"/>
              <a:ext cx="924" cy="233"/>
            </a:xfrm>
            <a:prstGeom prst="rect">
              <a:avLst/>
            </a:prstGeom>
            <a:noFill/>
            <a:ln w="9525">
              <a:noFill/>
              <a:miter lim="800000"/>
              <a:headEnd/>
              <a:tailEnd/>
            </a:ln>
            <a:effectLst/>
          </p:spPr>
          <p:txBody>
            <a:bodyPr wrap="none">
              <a:spAutoFit/>
            </a:bodyPr>
            <a:lstStyle/>
            <a:p>
              <a:r>
                <a:rPr lang="en-US">
                  <a:solidFill>
                    <a:srgbClr val="008000"/>
                  </a:solidFill>
                  <a:latin typeface="Arial" pitchFamily="34" charset="0"/>
                  <a:cs typeface="Arial" pitchFamily="34" charset="0"/>
                </a:rPr>
                <a:t>The centroid</a:t>
              </a:r>
            </a:p>
          </p:txBody>
        </p:sp>
        <p:sp>
          <p:nvSpPr>
            <p:cNvPr id="57362" name="Line 18"/>
            <p:cNvSpPr>
              <a:spLocks noChangeShapeType="1"/>
            </p:cNvSpPr>
            <p:nvPr/>
          </p:nvSpPr>
          <p:spPr bwMode="auto">
            <a:xfrm flipH="1" flipV="1">
              <a:off x="2564" y="3072"/>
              <a:ext cx="912" cy="432"/>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grpSp>
        <p:nvGrpSpPr>
          <p:cNvPr id="4" name="Group 45"/>
          <p:cNvGrpSpPr>
            <a:grpSpLocks/>
          </p:cNvGrpSpPr>
          <p:nvPr/>
        </p:nvGrpSpPr>
        <p:grpSpPr bwMode="auto">
          <a:xfrm>
            <a:off x="1524000" y="1338262"/>
            <a:ext cx="5562600" cy="2143125"/>
            <a:chOff x="960" y="1152"/>
            <a:chExt cx="3504" cy="1350"/>
          </a:xfrm>
        </p:grpSpPr>
        <p:sp>
          <p:nvSpPr>
            <p:cNvPr id="57363" name="Oval 19"/>
            <p:cNvSpPr>
              <a:spLocks noChangeArrowheads="1"/>
            </p:cNvSpPr>
            <p:nvPr/>
          </p:nvSpPr>
          <p:spPr bwMode="auto">
            <a:xfrm>
              <a:off x="960" y="1824"/>
              <a:ext cx="288" cy="528"/>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66" name="Oval 22"/>
            <p:cNvSpPr>
              <a:spLocks noChangeArrowheads="1"/>
            </p:cNvSpPr>
            <p:nvPr/>
          </p:nvSpPr>
          <p:spPr bwMode="auto">
            <a:xfrm>
              <a:off x="3936" y="2016"/>
              <a:ext cx="528" cy="384"/>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67" name="Oval 23"/>
            <p:cNvSpPr>
              <a:spLocks noChangeArrowheads="1"/>
            </p:cNvSpPr>
            <p:nvPr/>
          </p:nvSpPr>
          <p:spPr bwMode="auto">
            <a:xfrm>
              <a:off x="2256" y="1152"/>
              <a:ext cx="432" cy="480"/>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grpSp>
          <p:nvGrpSpPr>
            <p:cNvPr id="5" name="Group 24"/>
            <p:cNvGrpSpPr>
              <a:grpSpLocks/>
            </p:cNvGrpSpPr>
            <p:nvPr/>
          </p:nvGrpSpPr>
          <p:grpSpPr bwMode="auto">
            <a:xfrm>
              <a:off x="1008" y="1968"/>
              <a:ext cx="192" cy="192"/>
              <a:chOff x="2448" y="2928"/>
              <a:chExt cx="192" cy="192"/>
            </a:xfrm>
          </p:grpSpPr>
          <p:sp>
            <p:nvSpPr>
              <p:cNvPr id="57369" name="Line 2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0" name="Line 2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grpSp>
          <p:nvGrpSpPr>
            <p:cNvPr id="6" name="Group 27"/>
            <p:cNvGrpSpPr>
              <a:grpSpLocks/>
            </p:cNvGrpSpPr>
            <p:nvPr/>
          </p:nvGrpSpPr>
          <p:grpSpPr bwMode="auto">
            <a:xfrm>
              <a:off x="4080" y="2112"/>
              <a:ext cx="192" cy="192"/>
              <a:chOff x="2448" y="2928"/>
              <a:chExt cx="192" cy="192"/>
            </a:xfrm>
          </p:grpSpPr>
          <p:sp>
            <p:nvSpPr>
              <p:cNvPr id="57372" name="Line 28"/>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3" name="Line 29"/>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grpSp>
          <p:nvGrpSpPr>
            <p:cNvPr id="7" name="Group 30"/>
            <p:cNvGrpSpPr>
              <a:grpSpLocks/>
            </p:cNvGrpSpPr>
            <p:nvPr/>
          </p:nvGrpSpPr>
          <p:grpSpPr bwMode="auto">
            <a:xfrm>
              <a:off x="2352" y="1296"/>
              <a:ext cx="192" cy="192"/>
              <a:chOff x="2448" y="2928"/>
              <a:chExt cx="192" cy="192"/>
            </a:xfrm>
          </p:grpSpPr>
          <p:sp>
            <p:nvSpPr>
              <p:cNvPr id="57375" name="Line 31"/>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6" name="Line 32"/>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57377" name="Text Box 33"/>
            <p:cNvSpPr txBox="1">
              <a:spLocks noChangeArrowheads="1"/>
            </p:cNvSpPr>
            <p:nvPr/>
          </p:nvSpPr>
          <p:spPr bwMode="auto">
            <a:xfrm>
              <a:off x="1920" y="1920"/>
              <a:ext cx="1288" cy="582"/>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Compressed sets.</a:t>
              </a:r>
            </a:p>
            <a:p>
              <a:r>
                <a:rPr lang="en-US" dirty="0">
                  <a:solidFill>
                    <a:srgbClr val="008000"/>
                  </a:solidFill>
                  <a:latin typeface="Arial" pitchFamily="34" charset="0"/>
                  <a:cs typeface="Arial" pitchFamily="34" charset="0"/>
                </a:rPr>
                <a:t>Their points are in</a:t>
              </a:r>
            </a:p>
            <a:p>
              <a:r>
                <a:rPr lang="en-US" dirty="0">
                  <a:solidFill>
                    <a:srgbClr val="008000"/>
                  </a:solidFill>
                  <a:latin typeface="Arial" pitchFamily="34" charset="0"/>
                  <a:cs typeface="Arial" pitchFamily="34" charset="0"/>
                </a:rPr>
                <a:t>the </a:t>
              </a:r>
              <a:r>
                <a:rPr lang="en-US" b="1" dirty="0">
                  <a:solidFill>
                    <a:srgbClr val="008000"/>
                  </a:solidFill>
                  <a:latin typeface="Arial" pitchFamily="34" charset="0"/>
                  <a:cs typeface="Arial" pitchFamily="34" charset="0"/>
                </a:rPr>
                <a:t>CS</a:t>
              </a:r>
              <a:r>
                <a:rPr lang="en-US" dirty="0">
                  <a:solidFill>
                    <a:srgbClr val="008000"/>
                  </a:solidFill>
                  <a:latin typeface="Arial" pitchFamily="34" charset="0"/>
                  <a:cs typeface="Arial" pitchFamily="34" charset="0"/>
                </a:rPr>
                <a:t>.</a:t>
              </a:r>
            </a:p>
          </p:txBody>
        </p:sp>
        <p:sp>
          <p:nvSpPr>
            <p:cNvPr id="57378" name="Line 34"/>
            <p:cNvSpPr>
              <a:spLocks noChangeShapeType="1"/>
            </p:cNvSpPr>
            <p:nvPr/>
          </p:nvSpPr>
          <p:spPr bwMode="auto">
            <a:xfrm flipH="1" flipV="1">
              <a:off x="1296" y="2084"/>
              <a:ext cx="672" cy="144"/>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79" name="Line 35"/>
            <p:cNvSpPr>
              <a:spLocks noChangeShapeType="1"/>
            </p:cNvSpPr>
            <p:nvPr/>
          </p:nvSpPr>
          <p:spPr bwMode="auto">
            <a:xfrm flipV="1">
              <a:off x="2472" y="1670"/>
              <a:ext cx="0" cy="28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80" name="Line 36"/>
            <p:cNvSpPr>
              <a:spLocks noChangeShapeType="1"/>
            </p:cNvSpPr>
            <p:nvPr/>
          </p:nvSpPr>
          <p:spPr bwMode="auto">
            <a:xfrm>
              <a:off x="3552" y="2160"/>
              <a:ext cx="384" cy="4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grpSp>
        <p:nvGrpSpPr>
          <p:cNvPr id="8" name="Group 46"/>
          <p:cNvGrpSpPr>
            <a:grpSpLocks/>
          </p:cNvGrpSpPr>
          <p:nvPr/>
        </p:nvGrpSpPr>
        <p:grpSpPr bwMode="auto">
          <a:xfrm>
            <a:off x="1676400" y="1295400"/>
            <a:ext cx="6464300" cy="3090862"/>
            <a:chOff x="1056" y="1125"/>
            <a:chExt cx="4072" cy="1947"/>
          </a:xfrm>
        </p:grpSpPr>
        <p:sp>
          <p:nvSpPr>
            <p:cNvPr id="57381" name="Oval 37"/>
            <p:cNvSpPr>
              <a:spLocks noChangeArrowheads="1"/>
            </p:cNvSpPr>
            <p:nvPr/>
          </p:nvSpPr>
          <p:spPr bwMode="auto">
            <a:xfrm>
              <a:off x="1056" y="1296"/>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2" name="Oval 38"/>
            <p:cNvSpPr>
              <a:spLocks noChangeArrowheads="1"/>
            </p:cNvSpPr>
            <p:nvPr/>
          </p:nvSpPr>
          <p:spPr bwMode="auto">
            <a:xfrm>
              <a:off x="1200" y="278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3" name="Oval 39"/>
            <p:cNvSpPr>
              <a:spLocks noChangeArrowheads="1"/>
            </p:cNvSpPr>
            <p:nvPr/>
          </p:nvSpPr>
          <p:spPr bwMode="auto">
            <a:xfrm>
              <a:off x="4272" y="302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4" name="Oval 40"/>
            <p:cNvSpPr>
              <a:spLocks noChangeArrowheads="1"/>
            </p:cNvSpPr>
            <p:nvPr/>
          </p:nvSpPr>
          <p:spPr bwMode="auto">
            <a:xfrm>
              <a:off x="3840" y="134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5" name="Text Box 41"/>
            <p:cNvSpPr txBox="1">
              <a:spLocks noChangeArrowheads="1"/>
            </p:cNvSpPr>
            <p:nvPr/>
          </p:nvSpPr>
          <p:spPr bwMode="auto">
            <a:xfrm>
              <a:off x="4454" y="1125"/>
              <a:ext cx="674"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Points in</a:t>
              </a:r>
            </a:p>
            <a:p>
              <a:r>
                <a:rPr lang="en-US" dirty="0">
                  <a:solidFill>
                    <a:srgbClr val="008000"/>
                  </a:solidFill>
                  <a:latin typeface="Arial" pitchFamily="34" charset="0"/>
                  <a:cs typeface="Arial" pitchFamily="34" charset="0"/>
                </a:rPr>
                <a:t>the </a:t>
              </a:r>
              <a:r>
                <a:rPr lang="en-US" b="1" dirty="0">
                  <a:solidFill>
                    <a:srgbClr val="008000"/>
                  </a:solidFill>
                  <a:latin typeface="Arial" pitchFamily="34" charset="0"/>
                  <a:cs typeface="Arial" pitchFamily="34" charset="0"/>
                </a:rPr>
                <a:t>RS</a:t>
              </a:r>
            </a:p>
          </p:txBody>
        </p:sp>
        <p:sp>
          <p:nvSpPr>
            <p:cNvPr id="57386" name="Line 42"/>
            <p:cNvSpPr>
              <a:spLocks noChangeShapeType="1"/>
            </p:cNvSpPr>
            <p:nvPr/>
          </p:nvSpPr>
          <p:spPr bwMode="auto">
            <a:xfrm flipH="1">
              <a:off x="3936" y="1368"/>
              <a:ext cx="528" cy="0"/>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87" name="Line 43"/>
            <p:cNvSpPr>
              <a:spLocks noChangeShapeType="1"/>
            </p:cNvSpPr>
            <p:nvPr/>
          </p:nvSpPr>
          <p:spPr bwMode="auto">
            <a:xfrm flipH="1">
              <a:off x="4320" y="1488"/>
              <a:ext cx="528" cy="1536"/>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sp>
        <p:nvSpPr>
          <p:cNvPr id="9" name="Rectangle 8"/>
          <p:cNvSpPr/>
          <p:nvPr/>
        </p:nvSpPr>
        <p:spPr>
          <a:xfrm>
            <a:off x="2667000" y="5867400"/>
            <a:ext cx="6400800" cy="830997"/>
          </a:xfrm>
          <a:prstGeom prst="rect">
            <a:avLst/>
          </a:prstGeom>
        </p:spPr>
        <p:txBody>
          <a:bodyPr wrap="square">
            <a:spAutoFit/>
          </a:bodyPr>
          <a:lstStyle/>
          <a:p>
            <a:r>
              <a:rPr lang="en-US" sz="1600" b="1" dirty="0">
                <a:solidFill>
                  <a:srgbClr val="008000"/>
                </a:solidFill>
                <a:latin typeface="Arial" pitchFamily="34" charset="0"/>
                <a:cs typeface="Arial" pitchFamily="34" charset="0"/>
              </a:rPr>
              <a:t>Discard set (DS):</a:t>
            </a:r>
            <a:r>
              <a:rPr lang="en-US" sz="1600" dirty="0">
                <a:solidFill>
                  <a:srgbClr val="008000"/>
                </a:solidFill>
                <a:latin typeface="Arial" pitchFamily="34" charset="0"/>
                <a:cs typeface="Arial" pitchFamily="34" charset="0"/>
              </a:rPr>
              <a:t>  Close enough to a centroid to be </a:t>
            </a:r>
            <a:r>
              <a:rPr lang="en-US" sz="1600" dirty="0" smtClean="0">
                <a:solidFill>
                  <a:srgbClr val="008000"/>
                </a:solidFill>
                <a:latin typeface="Arial" pitchFamily="34" charset="0"/>
                <a:cs typeface="Arial" pitchFamily="34" charset="0"/>
              </a:rPr>
              <a:t>summarized</a:t>
            </a:r>
            <a:endParaRPr lang="en-US" sz="1600" dirty="0">
              <a:solidFill>
                <a:srgbClr val="008000"/>
              </a:solidFill>
              <a:latin typeface="Arial" pitchFamily="34" charset="0"/>
              <a:cs typeface="Arial" pitchFamily="34" charset="0"/>
            </a:endParaRPr>
          </a:p>
          <a:p>
            <a:r>
              <a:rPr lang="en-US" sz="1600" b="1" dirty="0">
                <a:solidFill>
                  <a:srgbClr val="008000"/>
                </a:solidFill>
                <a:latin typeface="Arial" pitchFamily="34" charset="0"/>
                <a:cs typeface="Arial" pitchFamily="34" charset="0"/>
              </a:rPr>
              <a:t>Compression set (CS):</a:t>
            </a:r>
            <a:r>
              <a:rPr lang="en-US" sz="1600" dirty="0">
                <a:solidFill>
                  <a:srgbClr val="008000"/>
                </a:solidFill>
                <a:latin typeface="Arial" pitchFamily="34" charset="0"/>
                <a:cs typeface="Arial" pitchFamily="34" charset="0"/>
              </a:rPr>
              <a:t>  Summarized, but not assigned to a cluster</a:t>
            </a:r>
          </a:p>
          <a:p>
            <a:r>
              <a:rPr lang="en-US" sz="1600" b="1" dirty="0">
                <a:solidFill>
                  <a:srgbClr val="008000"/>
                </a:solidFill>
                <a:latin typeface="Arial" pitchFamily="34" charset="0"/>
                <a:cs typeface="Arial" pitchFamily="34" charset="0"/>
              </a:rPr>
              <a:t>Retained set (RS):</a:t>
            </a:r>
            <a:r>
              <a:rPr lang="en-US" sz="1600" dirty="0">
                <a:solidFill>
                  <a:srgbClr val="008000"/>
                </a:solidFill>
                <a:latin typeface="Arial" pitchFamily="34" charset="0"/>
                <a:cs typeface="Arial" pitchFamily="34" charset="0"/>
              </a:rPr>
              <a:t> Isolated points</a:t>
            </a:r>
          </a:p>
        </p:txBody>
      </p:sp>
    </p:spTree>
    <p:extLst>
      <p:ext uri="{BB962C8B-B14F-4D97-AF65-F5344CB8AC3E}">
        <p14:creationId xmlns:p14="http://schemas.microsoft.com/office/powerpoint/2010/main" xmlns="" val="32245268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dirty="0">
                <a:solidFill>
                  <a:schemeClr val="bg1">
                    <a:lumMod val="75000"/>
                  </a:schemeClr>
                </a:solidFill>
              </a:rPr>
              <a:t>A Few </a:t>
            </a:r>
            <a:r>
              <a:rPr lang="en-US" dirty="0" smtClean="0">
                <a:solidFill>
                  <a:schemeClr val="bg1">
                    <a:lumMod val="75000"/>
                  </a:schemeClr>
                </a:solidFill>
              </a:rPr>
              <a:t>Details…</a:t>
            </a:r>
            <a:endParaRPr lang="en-US" dirty="0">
              <a:solidFill>
                <a:schemeClr val="bg1">
                  <a:lumMod val="75000"/>
                </a:schemeClr>
              </a:solidFill>
            </a:endParaRPr>
          </a:p>
        </p:txBody>
      </p:sp>
      <p:sp>
        <p:nvSpPr>
          <p:cNvPr id="73731" name="Rectangle 3"/>
          <p:cNvSpPr>
            <a:spLocks noGrp="1" noChangeArrowheads="1"/>
          </p:cNvSpPr>
          <p:nvPr>
            <p:ph idx="1"/>
          </p:nvPr>
        </p:nvSpPr>
        <p:spPr/>
        <p:txBody>
          <a:bodyPr/>
          <a:lstStyle/>
          <a:p>
            <a:r>
              <a:rPr lang="en-US" b="1" dirty="0" smtClean="0"/>
              <a:t>Q1) How </a:t>
            </a:r>
            <a:r>
              <a:rPr lang="en-US" b="1" dirty="0"/>
              <a:t>do we decide if a point is “close enough” to a cluster that we will add the point to that cluster</a:t>
            </a:r>
            <a:r>
              <a:rPr lang="en-US" b="1" dirty="0" smtClean="0"/>
              <a:t>?</a:t>
            </a:r>
          </a:p>
          <a:p>
            <a:pPr lvl="8"/>
            <a:endParaRPr lang="en-US" dirty="0"/>
          </a:p>
          <a:p>
            <a:r>
              <a:rPr lang="en-US" b="1" dirty="0" smtClean="0"/>
              <a:t>Q2) How </a:t>
            </a:r>
            <a:r>
              <a:rPr lang="en-US" b="1" dirty="0"/>
              <a:t>do we decide whether two compressed </a:t>
            </a:r>
            <a:r>
              <a:rPr lang="en-US" b="1" dirty="0" smtClean="0"/>
              <a:t>sets (CS) </a:t>
            </a:r>
            <a:r>
              <a:rPr lang="en-US" b="1" dirty="0"/>
              <a:t>deserve to be combined into one?</a:t>
            </a:r>
          </a:p>
        </p:txBody>
      </p:sp>
      <p:sp>
        <p:nvSpPr>
          <p:cNvPr id="4" name="Slide Number Placeholder 5"/>
          <p:cNvSpPr>
            <a:spLocks noGrp="1"/>
          </p:cNvSpPr>
          <p:nvPr>
            <p:ph type="sldNum" sz="quarter" idx="12"/>
          </p:nvPr>
        </p:nvSpPr>
        <p:spPr/>
        <p:txBody>
          <a:bodyPr/>
          <a:lstStyle/>
          <a:p>
            <a:fld id="{C9797EC3-67EA-4740-83DE-CF32698BA086}" type="slidenum">
              <a:rPr lang="en-US"/>
              <a:pPr/>
              <a:t>41</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7486055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smtClean="0">
                <a:solidFill>
                  <a:schemeClr val="bg1">
                    <a:lumMod val="75000"/>
                  </a:schemeClr>
                </a:solidFill>
              </a:rPr>
              <a:t>How Close is Close Enough?</a:t>
            </a:r>
            <a:endParaRPr lang="en-US" dirty="0">
              <a:solidFill>
                <a:schemeClr val="bg1">
                  <a:lumMod val="75000"/>
                </a:schemeClr>
              </a:solidFill>
            </a:endParaRPr>
          </a:p>
        </p:txBody>
      </p:sp>
      <p:sp>
        <p:nvSpPr>
          <p:cNvPr id="60419" name="Rectangle 3"/>
          <p:cNvSpPr>
            <a:spLocks noGrp="1" noChangeArrowheads="1"/>
          </p:cNvSpPr>
          <p:nvPr>
            <p:ph idx="1"/>
          </p:nvPr>
        </p:nvSpPr>
        <p:spPr/>
        <p:txBody>
          <a:bodyPr/>
          <a:lstStyle/>
          <a:p>
            <a:r>
              <a:rPr lang="en-US" b="1" dirty="0" smtClean="0"/>
              <a:t>Q1) We need a way to decide whether to put a new point into a cluster (and discard)</a:t>
            </a:r>
          </a:p>
          <a:p>
            <a:pPr lvl="8"/>
            <a:endParaRPr lang="en-US" dirty="0" smtClean="0"/>
          </a:p>
          <a:p>
            <a:r>
              <a:rPr lang="en-US" b="1" dirty="0" smtClean="0">
                <a:solidFill>
                  <a:srgbClr val="0000FF"/>
                </a:solidFill>
              </a:rPr>
              <a:t>BFR suggests two ways:</a:t>
            </a:r>
          </a:p>
          <a:p>
            <a:pPr lvl="1"/>
            <a:r>
              <a:rPr lang="en-US" dirty="0" smtClean="0"/>
              <a:t>The </a:t>
            </a:r>
            <a:r>
              <a:rPr lang="en-US" b="1" dirty="0" err="1" smtClean="0">
                <a:solidFill>
                  <a:srgbClr val="D60093"/>
                </a:solidFill>
              </a:rPr>
              <a:t>Mahalanobis</a:t>
            </a:r>
            <a:r>
              <a:rPr lang="en-US" b="1" dirty="0" smtClean="0">
                <a:solidFill>
                  <a:srgbClr val="D60093"/>
                </a:solidFill>
              </a:rPr>
              <a:t> distance</a:t>
            </a:r>
            <a:r>
              <a:rPr lang="en-US" dirty="0" smtClean="0">
                <a:solidFill>
                  <a:srgbClr val="D60093"/>
                </a:solidFill>
              </a:rPr>
              <a:t> </a:t>
            </a:r>
            <a:r>
              <a:rPr lang="en-US" dirty="0" smtClean="0"/>
              <a:t>is less than a threshold</a:t>
            </a:r>
          </a:p>
          <a:p>
            <a:pPr lvl="1"/>
            <a:r>
              <a:rPr lang="en-US" b="1" dirty="0" smtClean="0"/>
              <a:t>High likelihood of the point belonging to currently nearest centroid</a:t>
            </a:r>
            <a:endParaRPr lang="en-US" b="1"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83E93B9B-573A-4B7E-8A27-EB1CF7C7C74D}" type="slidenum">
              <a:rPr lang="en-US" smtClean="0"/>
              <a:pPr/>
              <a:t>42</a:t>
            </a:fld>
            <a:endParaRPr lang="en-US"/>
          </a:p>
        </p:txBody>
      </p:sp>
      <p:pic>
        <p:nvPicPr>
          <p:cNvPr id="9" name="Picture 2" descr="http://hyperphysics.phy-astr.gsu.edu/hbase/math/immath/gauds.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38975" y="4419600"/>
            <a:ext cx="3628825" cy="228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501147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err="1" smtClean="0">
                <a:solidFill>
                  <a:schemeClr val="bg1">
                    <a:lumMod val="75000"/>
                  </a:schemeClr>
                </a:solidFill>
              </a:rPr>
              <a:t>Mahalanobis</a:t>
            </a:r>
            <a:r>
              <a:rPr lang="en-US" dirty="0" smtClean="0">
                <a:solidFill>
                  <a:schemeClr val="bg1">
                    <a:lumMod val="75000"/>
                  </a:schemeClr>
                </a:solidFill>
              </a:rPr>
              <a:t> Distance</a:t>
            </a:r>
            <a:endParaRPr lang="en-US" dirty="0">
              <a:solidFill>
                <a:schemeClr val="bg1">
                  <a:lumMod val="75000"/>
                </a:schemeClr>
              </a:solidFill>
            </a:endParaRPr>
          </a:p>
        </p:txBody>
      </p:sp>
      <mc:AlternateContent xmlns:mc="http://schemas.openxmlformats.org/markup-compatibility/2006">
        <mc:Choice xmlns:a14="http://schemas.microsoft.com/office/drawing/2010/main" xmlns="" Requires="a14">
          <p:sp>
            <p:nvSpPr>
              <p:cNvPr id="61443" name="Rectangle 3"/>
              <p:cNvSpPr>
                <a:spLocks noGrp="1" noChangeArrowheads="1"/>
              </p:cNvSpPr>
              <p:nvPr>
                <p:ph idx="1"/>
              </p:nvPr>
            </p:nvSpPr>
            <p:spPr/>
            <p:txBody>
              <a:bodyPr/>
              <a:lstStyle/>
              <a:p>
                <a:r>
                  <a:rPr lang="en-US" b="1" dirty="0" smtClean="0">
                    <a:solidFill>
                      <a:srgbClr val="D60093"/>
                    </a:solidFill>
                  </a:rPr>
                  <a:t>Normalized Euclidean distance from centroid</a:t>
                </a:r>
              </a:p>
              <a:p>
                <a:pPr lvl="8"/>
                <a:endParaRPr lang="en-US" dirty="0" smtClean="0"/>
              </a:p>
              <a:p>
                <a:r>
                  <a:rPr lang="en-US" dirty="0" smtClean="0"/>
                  <a:t>For point </a:t>
                </a:r>
                <a:r>
                  <a:rPr lang="en-US" b="1" i="1" dirty="0" smtClean="0"/>
                  <a:t>(x</a:t>
                </a:r>
                <a:r>
                  <a:rPr lang="en-US" b="1" i="1" baseline="-25000" dirty="0" smtClean="0"/>
                  <a:t>1</a:t>
                </a:r>
                <a:r>
                  <a:rPr lang="en-US" b="1" i="1" dirty="0" smtClean="0"/>
                  <a:t>, …, </a:t>
                </a:r>
                <a:r>
                  <a:rPr lang="en-US" b="1" i="1" dirty="0" err="1" smtClean="0"/>
                  <a:t>x</a:t>
                </a:r>
                <a:r>
                  <a:rPr lang="en-US" b="1" i="1" baseline="-25000" dirty="0" err="1" smtClean="0"/>
                  <a:t>d</a:t>
                </a:r>
                <a:r>
                  <a:rPr lang="en-US" b="1" i="1" dirty="0" smtClean="0"/>
                  <a:t>)</a:t>
                </a:r>
                <a:r>
                  <a:rPr lang="en-US" dirty="0" smtClean="0"/>
                  <a:t> and centroid </a:t>
                </a:r>
                <a:r>
                  <a:rPr lang="en-US" b="1" i="1" dirty="0" smtClean="0"/>
                  <a:t>(c</a:t>
                </a:r>
                <a:r>
                  <a:rPr lang="en-US" b="1" i="1" baseline="-25000" dirty="0" smtClean="0"/>
                  <a:t>1</a:t>
                </a:r>
                <a:r>
                  <a:rPr lang="en-US" b="1" i="1" dirty="0" smtClean="0"/>
                  <a:t>, …, c</a:t>
                </a:r>
                <a:r>
                  <a:rPr lang="en-US" b="1" i="1" baseline="-25000" dirty="0" smtClean="0"/>
                  <a:t>d</a:t>
                </a:r>
                <a:r>
                  <a:rPr lang="en-US" b="1" i="1" dirty="0" smtClean="0"/>
                  <a:t>)</a:t>
                </a:r>
                <a:endParaRPr lang="en-US" b="1" dirty="0" smtClean="0"/>
              </a:p>
              <a:p>
                <a:pPr marL="971550" lvl="1" indent="-514350">
                  <a:buFont typeface="+mj-lt"/>
                  <a:buAutoNum type="arabicPeriod"/>
                </a:pPr>
                <a:r>
                  <a:rPr lang="en-US" dirty="0" smtClean="0"/>
                  <a:t>Normalize in each dimension: </a:t>
                </a:r>
                <a:r>
                  <a:rPr lang="en-US" b="1" i="1" dirty="0" err="1" smtClean="0"/>
                  <a:t>y</a:t>
                </a:r>
                <a:r>
                  <a:rPr lang="en-US" b="1" i="1" baseline="-25000" dirty="0" err="1" smtClean="0"/>
                  <a:t>i</a:t>
                </a:r>
                <a:r>
                  <a:rPr lang="en-US" b="1" i="1" dirty="0" smtClean="0"/>
                  <a:t> = (x</a:t>
                </a:r>
                <a:r>
                  <a:rPr lang="en-US" b="1" i="1" baseline="-25000" dirty="0" smtClean="0"/>
                  <a:t>i</a:t>
                </a:r>
                <a:r>
                  <a:rPr lang="en-US" b="1" i="1" dirty="0" smtClean="0"/>
                  <a:t> - c</a:t>
                </a:r>
                <a:r>
                  <a:rPr lang="en-US" b="1" i="1" baseline="-25000" dirty="0" smtClean="0"/>
                  <a:t>i</a:t>
                </a:r>
                <a:r>
                  <a:rPr lang="en-US" b="1" i="1" dirty="0" smtClean="0"/>
                  <a:t>) / </a:t>
                </a:r>
                <a:r>
                  <a:rPr lang="en-US" b="1" i="1" dirty="0" smtClean="0">
                    <a:sym typeface="Symbol" pitchFamily="18" charset="2"/>
                  </a:rPr>
                  <a:t></a:t>
                </a:r>
                <a:r>
                  <a:rPr lang="en-US" b="1" i="1" baseline="-25000" dirty="0" err="1" smtClean="0">
                    <a:sym typeface="Symbol" pitchFamily="18" charset="2"/>
                  </a:rPr>
                  <a:t>i</a:t>
                </a:r>
                <a:endParaRPr lang="en-US" b="1" i="1" baseline="-25000" dirty="0" smtClean="0">
                  <a:sym typeface="Symbol" pitchFamily="18" charset="2"/>
                </a:endParaRPr>
              </a:p>
              <a:p>
                <a:pPr marL="971550" lvl="1" indent="-514350">
                  <a:buFont typeface="+mj-lt"/>
                  <a:buAutoNum type="arabicPeriod"/>
                </a:pPr>
                <a:r>
                  <a:rPr lang="en-US" dirty="0" smtClean="0"/>
                  <a:t>Take sum of the squares of the</a:t>
                </a:r>
                <a:r>
                  <a:rPr lang="en-US" b="1" dirty="0" smtClean="0"/>
                  <a:t> </a:t>
                </a:r>
                <a:r>
                  <a:rPr lang="en-US" b="1" i="1" dirty="0" err="1" smtClean="0"/>
                  <a:t>y</a:t>
                </a:r>
                <a:r>
                  <a:rPr lang="en-US" b="1" i="1" baseline="-25000" dirty="0" err="1" smtClean="0"/>
                  <a:t>i</a:t>
                </a:r>
                <a:endParaRPr lang="en-US" b="1" i="1" dirty="0" smtClean="0"/>
              </a:p>
              <a:p>
                <a:pPr marL="971550" lvl="1" indent="-514350">
                  <a:buFont typeface="+mj-lt"/>
                  <a:buAutoNum type="arabicPeriod"/>
                </a:pPr>
                <a:r>
                  <a:rPr lang="en-US" dirty="0" smtClean="0"/>
                  <a:t>Take the square root</a:t>
                </a:r>
              </a:p>
              <a:p>
                <a:pPr marL="457200" lvl="1" indent="0">
                  <a:buNone/>
                </a:pPr>
                <a14:m>
                  <m:oMathPara xmlns:m="http://schemas.openxmlformats.org/officeDocument/2006/math">
                    <m:oMathParaPr>
                      <m:jc m:val="centerGroup"/>
                    </m:oMathParaPr>
                    <m:oMath xmlns:m="http://schemas.openxmlformats.org/officeDocument/2006/math">
                      <m:r>
                        <a:rPr lang="en-US" b="0" i="1" smtClean="0">
                          <a:latin typeface="Cambria Math"/>
                        </a:rPr>
                        <m:t>𝑑</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rPr>
                            <m:t>𝑐</m:t>
                          </m:r>
                        </m:e>
                      </m:d>
                      <m:r>
                        <a:rPr lang="en-US" b="0" i="1" smtClean="0">
                          <a:latin typeface="Cambria Math"/>
                        </a:rPr>
                        <m:t>=</m:t>
                      </m:r>
                      <m:rad>
                        <m:radPr>
                          <m:degHide m:val="on"/>
                          <m:ctrlPr>
                            <a:rPr lang="en-US" b="0" i="1" smtClean="0">
                              <a:latin typeface="Cambria Math"/>
                            </a:rPr>
                          </m:ctrlPr>
                        </m:radPr>
                        <m:deg/>
                        <m:e>
                          <m:sSup>
                            <m:sSupPr>
                              <m:ctrlPr>
                                <a:rPr lang="en-US" b="0" i="1" smtClean="0">
                                  <a:latin typeface="Cambria Math"/>
                                </a:rPr>
                              </m:ctrlPr>
                            </m:sSupPr>
                            <m:e>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𝑑</m:t>
                                  </m:r>
                                </m:sup>
                                <m:e>
                                  <m:d>
                                    <m:dPr>
                                      <m:ctrlPr>
                                        <a:rPr lang="en-US" b="0" i="1" smtClean="0">
                                          <a:latin typeface="Cambria Math"/>
                                        </a:rPr>
                                      </m:ctrlPr>
                                    </m:dPr>
                                    <m:e>
                                      <m:f>
                                        <m:fPr>
                                          <m:ctrlPr>
                                            <a:rPr lang="en-US" b="0" i="1" smtClean="0">
                                              <a:latin typeface="Cambria Math"/>
                                            </a:rPr>
                                          </m:ctrlPr>
                                        </m:fPr>
                                        <m:num>
                                          <m:sSub>
                                            <m:sSubPr>
                                              <m:ctrlPr>
                                                <a:rPr lang="en-US" i="1">
                                                  <a:latin typeface="Cambria Math"/>
                                                </a:rPr>
                                              </m:ctrlPr>
                                            </m:sSubPr>
                                            <m:e>
                                              <m:r>
                                                <a:rPr lang="en-US" i="1">
                                                  <a:latin typeface="Cambria Math"/>
                                                </a:rPr>
                                                <m:t>𝑥</m:t>
                                              </m:r>
                                            </m:e>
                                            <m:sub>
                                              <m:r>
                                                <a:rPr lang="en-US" i="1">
                                                  <a:latin typeface="Cambria Math"/>
                                                </a:rPr>
                                                <m:t>𝑖</m:t>
                                              </m:r>
                                            </m:sub>
                                          </m:sSub>
                                          <m:r>
                                            <a:rPr lang="en-US" i="1">
                                              <a:latin typeface="Cambria Math"/>
                                            </a:rPr>
                                            <m:t>−</m:t>
                                          </m:r>
                                          <m:sSub>
                                            <m:sSubPr>
                                              <m:ctrlPr>
                                                <a:rPr lang="en-US" i="1">
                                                  <a:latin typeface="Cambria Math"/>
                                                </a:rPr>
                                              </m:ctrlPr>
                                            </m:sSubPr>
                                            <m:e>
                                              <m:r>
                                                <a:rPr lang="en-US" i="1">
                                                  <a:latin typeface="Cambria Math"/>
                                                </a:rPr>
                                                <m:t>𝑐</m:t>
                                              </m:r>
                                            </m:e>
                                            <m:sub>
                                              <m:r>
                                                <a:rPr lang="en-US" i="1">
                                                  <a:latin typeface="Cambria Math"/>
                                                </a:rPr>
                                                <m:t>𝑖</m:t>
                                              </m:r>
                                            </m:sub>
                                          </m:sSub>
                                        </m:num>
                                        <m:den>
                                          <m:sSub>
                                            <m:sSubPr>
                                              <m:ctrlPr>
                                                <a:rPr lang="en-US" b="0" i="1" smtClean="0">
                                                  <a:latin typeface="Cambria Math"/>
                                                </a:rPr>
                                              </m:ctrlPr>
                                            </m:sSubPr>
                                            <m:e>
                                              <m:r>
                                                <a:rPr lang="en-US" b="0" i="1" smtClean="0">
                                                  <a:latin typeface="Cambria Math"/>
                                                </a:rPr>
                                                <m:t>𝜎</m:t>
                                              </m:r>
                                            </m:e>
                                            <m:sub>
                                              <m:r>
                                                <a:rPr lang="en-US" b="0" i="1" smtClean="0">
                                                  <a:latin typeface="Cambria Math"/>
                                                </a:rPr>
                                                <m:t>𝑖</m:t>
                                              </m:r>
                                            </m:sub>
                                          </m:sSub>
                                        </m:den>
                                      </m:f>
                                    </m:e>
                                  </m:d>
                                </m:e>
                              </m:nary>
                            </m:e>
                            <m:sup>
                              <m:r>
                                <a:rPr lang="en-US" b="0" i="1" smtClean="0">
                                  <a:latin typeface="Cambria Math"/>
                                </a:rPr>
                                <m:t>2</m:t>
                              </m:r>
                            </m:sup>
                          </m:sSup>
                        </m:e>
                      </m:rad>
                    </m:oMath>
                  </m:oMathPara>
                </a14:m>
                <a:endParaRPr lang="en-US" dirty="0"/>
              </a:p>
            </p:txBody>
          </p:sp>
        </mc:Choice>
        <mc:Fallback>
          <p:sp>
            <p:nvSpPr>
              <p:cNvPr id="61443" name="Rectangle 3"/>
              <p:cNvSpPr>
                <a:spLocks noGrp="1" noRot="1" noChangeAspect="1" noMove="1" noResize="1" noEditPoints="1" noAdjustHandles="1" noChangeArrowheads="1" noChangeShapeType="1" noTextEdit="1"/>
              </p:cNvSpPr>
              <p:nvPr>
                <p:ph idx="1"/>
              </p:nvPr>
            </p:nvSpPr>
            <p:spPr>
              <a:blipFill rotWithShape="1">
                <a:blip r:embed="rId2" cstate="print"/>
                <a:stretch>
                  <a:fillRect t="-696" r="-889"/>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45B905AF-FDC8-4F64-B7AB-BE56E0785CB9}" type="slidenum">
              <a:rPr lang="en-US" smtClean="0"/>
              <a:pPr/>
              <a:t>43</a:t>
            </a:fld>
            <a:endParaRPr lang="en-US"/>
          </a:p>
        </p:txBody>
      </p:sp>
      <p:sp>
        <p:nvSpPr>
          <p:cNvPr id="10" name="Rectangle 9"/>
          <p:cNvSpPr/>
          <p:nvPr/>
        </p:nvSpPr>
        <p:spPr>
          <a:xfrm>
            <a:off x="5029200" y="5867400"/>
            <a:ext cx="3962400" cy="646331"/>
          </a:xfrm>
          <a:prstGeom prst="rect">
            <a:avLst/>
          </a:prstGeom>
        </p:spPr>
        <p:txBody>
          <a:bodyPr wrap="square">
            <a:spAutoFit/>
          </a:bodyPr>
          <a:lstStyle/>
          <a:p>
            <a:r>
              <a:rPr lang="en-US" dirty="0" err="1" smtClean="0">
                <a:solidFill>
                  <a:srgbClr val="008000"/>
                </a:solidFill>
                <a:latin typeface="Times New Roman" pitchFamily="18" charset="0"/>
                <a:cs typeface="Times New Roman" pitchFamily="18" charset="0"/>
              </a:rPr>
              <a:t>σ</a:t>
            </a:r>
            <a:r>
              <a:rPr lang="en-US" baseline="-25000" dirty="0" err="1" smtClean="0">
                <a:solidFill>
                  <a:srgbClr val="008000"/>
                </a:solidFill>
                <a:latin typeface="Arial" pitchFamily="34" charset="0"/>
                <a:cs typeface="Arial" pitchFamily="34" charset="0"/>
              </a:rPr>
              <a:t>i</a:t>
            </a:r>
            <a:r>
              <a:rPr lang="en-US" dirty="0" smtClean="0">
                <a:solidFill>
                  <a:srgbClr val="008000"/>
                </a:solidFill>
                <a:latin typeface="Arial" pitchFamily="34" charset="0"/>
                <a:cs typeface="Arial" pitchFamily="34" charset="0"/>
              </a:rPr>
              <a:t> … standard </a:t>
            </a:r>
            <a:r>
              <a:rPr lang="en-US" dirty="0">
                <a:solidFill>
                  <a:srgbClr val="008000"/>
                </a:solidFill>
                <a:latin typeface="Arial" pitchFamily="34" charset="0"/>
                <a:cs typeface="Arial" pitchFamily="34" charset="0"/>
              </a:rPr>
              <a:t>deviation of points in the </a:t>
            </a:r>
            <a:r>
              <a:rPr lang="en-US" dirty="0" smtClean="0">
                <a:solidFill>
                  <a:srgbClr val="008000"/>
                </a:solidFill>
                <a:latin typeface="Arial" pitchFamily="34" charset="0"/>
                <a:cs typeface="Arial" pitchFamily="34" charset="0"/>
              </a:rPr>
              <a:t>cluster in </a:t>
            </a:r>
            <a:r>
              <a:rPr lang="en-US" dirty="0">
                <a:solidFill>
                  <a:srgbClr val="008000"/>
                </a:solidFill>
                <a:latin typeface="Arial" pitchFamily="34" charset="0"/>
                <a:cs typeface="Arial" pitchFamily="34" charset="0"/>
              </a:rPr>
              <a:t>the </a:t>
            </a:r>
            <a:r>
              <a:rPr lang="en-US" i="1" dirty="0" err="1">
                <a:solidFill>
                  <a:srgbClr val="008000"/>
                </a:solidFill>
                <a:latin typeface="Arial" pitchFamily="34" charset="0"/>
                <a:cs typeface="Arial" pitchFamily="34" charset="0"/>
              </a:rPr>
              <a:t>i</a:t>
            </a:r>
            <a:r>
              <a:rPr lang="en-US" baseline="30000" dirty="0" err="1">
                <a:solidFill>
                  <a:srgbClr val="008000"/>
                </a:solidFill>
                <a:latin typeface="Arial" pitchFamily="34" charset="0"/>
                <a:cs typeface="Arial" pitchFamily="34" charset="0"/>
              </a:rPr>
              <a:t>th</a:t>
            </a:r>
            <a:r>
              <a:rPr lang="en-US" dirty="0">
                <a:solidFill>
                  <a:srgbClr val="008000"/>
                </a:solidFill>
                <a:latin typeface="Arial" pitchFamily="34" charset="0"/>
                <a:cs typeface="Arial" pitchFamily="34" charset="0"/>
              </a:rPr>
              <a:t> dimension</a:t>
            </a:r>
          </a:p>
        </p:txBody>
      </p:sp>
    </p:spTree>
    <p:extLst>
      <p:ext uri="{BB962C8B-B14F-4D97-AF65-F5344CB8AC3E}">
        <p14:creationId xmlns:p14="http://schemas.microsoft.com/office/powerpoint/2010/main" xmlns="" val="6361109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dirty="0" err="1">
                <a:solidFill>
                  <a:schemeClr val="bg1">
                    <a:lumMod val="75000"/>
                  </a:schemeClr>
                </a:solidFill>
              </a:rPr>
              <a:t>Mahalanobis</a:t>
            </a:r>
            <a:r>
              <a:rPr lang="en-US" dirty="0">
                <a:solidFill>
                  <a:schemeClr val="bg1">
                    <a:lumMod val="75000"/>
                  </a:schemeClr>
                </a:solidFill>
              </a:rPr>
              <a:t> </a:t>
            </a:r>
            <a:r>
              <a:rPr lang="en-US" dirty="0" smtClean="0">
                <a:solidFill>
                  <a:schemeClr val="bg1">
                    <a:lumMod val="75000"/>
                  </a:schemeClr>
                </a:solidFill>
              </a:rPr>
              <a:t>Distance</a:t>
            </a:r>
            <a:endParaRPr lang="en-US" dirty="0">
              <a:solidFill>
                <a:schemeClr val="bg1">
                  <a:lumMod val="75000"/>
                </a:schemeClr>
              </a:solidFill>
            </a:endParaRPr>
          </a:p>
        </p:txBody>
      </p:sp>
      <mc:AlternateContent xmlns:mc="http://schemas.openxmlformats.org/markup-compatibility/2006">
        <mc:Choice xmlns:a14="http://schemas.microsoft.com/office/drawing/2010/main" xmlns="" Requires="a14">
          <p:sp>
            <p:nvSpPr>
              <p:cNvPr id="62467" name="Rectangle 3"/>
              <p:cNvSpPr>
                <a:spLocks noGrp="1" noChangeArrowheads="1"/>
              </p:cNvSpPr>
              <p:nvPr>
                <p:ph idx="1"/>
              </p:nvPr>
            </p:nvSpPr>
            <p:spPr/>
            <p:txBody>
              <a:bodyPr/>
              <a:lstStyle/>
              <a:p>
                <a:r>
                  <a:rPr lang="en-US" dirty="0" smtClean="0"/>
                  <a:t>If clusters are normally distributed in </a:t>
                </a:r>
                <a:r>
                  <a:rPr lang="en-US" b="1" i="1" dirty="0" smtClean="0"/>
                  <a:t>d</a:t>
                </a:r>
                <a:r>
                  <a:rPr lang="en-US" dirty="0" smtClean="0"/>
                  <a:t>  </a:t>
                </a:r>
                <a:r>
                  <a:rPr lang="en-US" dirty="0"/>
                  <a:t>dimensions, then after transformation, one standard deviation </a:t>
                </a:r>
                <a:r>
                  <a:rPr lang="en-US" b="1" dirty="0"/>
                  <a:t>= </a:t>
                </a:r>
                <a14:m>
                  <m:oMath xmlns:m="http://schemas.openxmlformats.org/officeDocument/2006/math">
                    <m:rad>
                      <m:radPr>
                        <m:degHide m:val="on"/>
                        <m:ctrlPr>
                          <a:rPr lang="en-US" b="1" i="1" smtClean="0">
                            <a:latin typeface="Cambria Math"/>
                          </a:rPr>
                        </m:ctrlPr>
                      </m:radPr>
                      <m:deg/>
                      <m:e>
                        <m:r>
                          <a:rPr lang="en-US" b="1" i="1" smtClean="0">
                            <a:latin typeface="Cambria Math"/>
                          </a:rPr>
                          <m:t>𝒅</m:t>
                        </m:r>
                      </m:e>
                    </m:rad>
                  </m:oMath>
                </a14:m>
                <a:endParaRPr lang="en-US" b="1" dirty="0">
                  <a:sym typeface="Symbol" pitchFamily="18" charset="2"/>
                </a:endParaRPr>
              </a:p>
              <a:p>
                <a:pPr lvl="1"/>
                <a:r>
                  <a:rPr lang="en-US" dirty="0" smtClean="0"/>
                  <a:t>i.e</a:t>
                </a:r>
                <a:r>
                  <a:rPr lang="en-US" dirty="0"/>
                  <a:t>., </a:t>
                </a:r>
                <a:r>
                  <a:rPr lang="en-US" dirty="0" smtClean="0"/>
                  <a:t>68% </a:t>
                </a:r>
                <a:r>
                  <a:rPr lang="en-US" dirty="0"/>
                  <a:t>of the points of the cluster </a:t>
                </a:r>
                <a:r>
                  <a:rPr lang="en-US" dirty="0" smtClean="0"/>
                  <a:t>will </a:t>
                </a:r>
                <a:br>
                  <a:rPr lang="en-US" dirty="0" smtClean="0"/>
                </a:br>
                <a:r>
                  <a:rPr lang="en-US" dirty="0" smtClean="0"/>
                  <a:t>have </a:t>
                </a:r>
                <a:r>
                  <a:rPr lang="en-US" dirty="0"/>
                  <a:t>a </a:t>
                </a:r>
                <a:r>
                  <a:rPr lang="en-US" dirty="0" err="1"/>
                  <a:t>Mahalanobis</a:t>
                </a:r>
                <a:r>
                  <a:rPr lang="en-US" dirty="0"/>
                  <a:t> distance </a:t>
                </a:r>
                <a:r>
                  <a:rPr lang="en-US" dirty="0" smtClean="0"/>
                  <a:t> </a:t>
                </a:r>
                <a14:m>
                  <m:oMath xmlns:m="http://schemas.openxmlformats.org/officeDocument/2006/math">
                    <m:r>
                      <a:rPr lang="en-US" b="1" i="0" smtClean="0">
                        <a:latin typeface="Cambria Math"/>
                      </a:rPr>
                      <m:t>&lt;</m:t>
                    </m:r>
                    <m:rad>
                      <m:radPr>
                        <m:degHide m:val="on"/>
                        <m:ctrlPr>
                          <a:rPr lang="en-US" b="1" i="1">
                            <a:latin typeface="Cambria Math"/>
                          </a:rPr>
                        </m:ctrlPr>
                      </m:radPr>
                      <m:deg/>
                      <m:e>
                        <m:r>
                          <a:rPr lang="en-US" b="1" i="1">
                            <a:latin typeface="Cambria Math"/>
                          </a:rPr>
                          <m:t>𝒅</m:t>
                        </m:r>
                      </m:e>
                    </m:rad>
                  </m:oMath>
                </a14:m>
                <a:endParaRPr lang="en-US" b="1" dirty="0" smtClean="0">
                  <a:sym typeface="Symbol" pitchFamily="18" charset="2"/>
                </a:endParaRPr>
              </a:p>
              <a:p>
                <a:pPr lvl="8"/>
                <a:endParaRPr lang="en-US" dirty="0">
                  <a:sym typeface="Symbol" pitchFamily="18" charset="2"/>
                </a:endParaRPr>
              </a:p>
              <a:p>
                <a:r>
                  <a:rPr lang="en-US" dirty="0">
                    <a:sym typeface="Symbol" pitchFamily="18" charset="2"/>
                  </a:rPr>
                  <a:t>Accept a point for a cluster if </a:t>
                </a:r>
                <a:r>
                  <a:rPr lang="en-US" dirty="0" smtClean="0">
                    <a:sym typeface="Symbol" pitchFamily="18" charset="2"/>
                  </a:rPr>
                  <a:t/>
                </a:r>
                <a:br>
                  <a:rPr lang="en-US" dirty="0" smtClean="0">
                    <a:sym typeface="Symbol" pitchFamily="18" charset="2"/>
                  </a:rPr>
                </a:br>
                <a:r>
                  <a:rPr lang="en-US" dirty="0" smtClean="0">
                    <a:sym typeface="Symbol" pitchFamily="18" charset="2"/>
                  </a:rPr>
                  <a:t>its </a:t>
                </a:r>
                <a:r>
                  <a:rPr lang="en-US" dirty="0">
                    <a:sym typeface="Symbol" pitchFamily="18" charset="2"/>
                  </a:rPr>
                  <a:t>M.D. </a:t>
                </a:r>
                <a:r>
                  <a:rPr lang="en-US" dirty="0" smtClean="0">
                    <a:sym typeface="Symbol" pitchFamily="18" charset="2"/>
                  </a:rPr>
                  <a:t>is </a:t>
                </a:r>
                <a:r>
                  <a:rPr lang="en-US" b="1" dirty="0">
                    <a:sym typeface="Symbol" pitchFamily="18" charset="2"/>
                  </a:rPr>
                  <a:t>&lt;</a:t>
                </a:r>
                <a:r>
                  <a:rPr lang="en-US" dirty="0">
                    <a:sym typeface="Symbol" pitchFamily="18" charset="2"/>
                  </a:rPr>
                  <a:t> some threshold, </a:t>
                </a:r>
                <a:r>
                  <a:rPr lang="en-US" dirty="0" smtClean="0">
                    <a:sym typeface="Symbol" pitchFamily="18" charset="2"/>
                  </a:rPr>
                  <a:t/>
                </a:r>
                <a:br>
                  <a:rPr lang="en-US" dirty="0" smtClean="0">
                    <a:sym typeface="Symbol" pitchFamily="18" charset="2"/>
                  </a:rPr>
                </a:br>
                <a:r>
                  <a:rPr lang="en-US" dirty="0" smtClean="0">
                    <a:sym typeface="Symbol" pitchFamily="18" charset="2"/>
                  </a:rPr>
                  <a:t>e.g</a:t>
                </a:r>
                <a:r>
                  <a:rPr lang="en-US" dirty="0">
                    <a:sym typeface="Symbol" pitchFamily="18" charset="2"/>
                  </a:rPr>
                  <a:t>. </a:t>
                </a:r>
                <a:r>
                  <a:rPr lang="en-US" b="1" dirty="0" smtClean="0">
                    <a:sym typeface="Symbol" pitchFamily="18" charset="2"/>
                  </a:rPr>
                  <a:t>2</a:t>
                </a:r>
                <a:r>
                  <a:rPr lang="en-US" dirty="0" smtClean="0">
                    <a:sym typeface="Symbol" pitchFamily="18" charset="2"/>
                  </a:rPr>
                  <a:t> </a:t>
                </a:r>
                <a:r>
                  <a:rPr lang="en-US" dirty="0">
                    <a:sym typeface="Symbol" pitchFamily="18" charset="2"/>
                  </a:rPr>
                  <a:t>standard </a:t>
                </a:r>
                <a:r>
                  <a:rPr lang="en-US" dirty="0" smtClean="0">
                    <a:sym typeface="Symbol" pitchFamily="18" charset="2"/>
                  </a:rPr>
                  <a:t>deviations</a:t>
                </a:r>
                <a:endParaRPr lang="en-US" dirty="0">
                  <a:sym typeface="Symbol" pitchFamily="18" charset="2"/>
                </a:endParaRPr>
              </a:p>
            </p:txBody>
          </p:sp>
        </mc:Choice>
        <mc:Fallback>
          <p:sp>
            <p:nvSpPr>
              <p:cNvPr id="62467" name="Rectangle 3"/>
              <p:cNvSpPr>
                <a:spLocks noGrp="1" noRot="1" noChangeAspect="1" noMove="1" noResize="1" noEditPoints="1" noAdjustHandles="1" noChangeArrowheads="1" noChangeShapeType="1" noTextEdit="1"/>
              </p:cNvSpPr>
              <p:nvPr>
                <p:ph idx="1"/>
              </p:nvPr>
            </p:nvSpPr>
            <p:spPr>
              <a:blipFill rotWithShape="1">
                <a:blip r:embed="rId2" cstate="print"/>
                <a:stretch>
                  <a:fillRect t="-696"/>
                </a:stretch>
              </a:blipFill>
            </p:spPr>
            <p:txBody>
              <a:bodyPr/>
              <a:lstStyle/>
              <a:p>
                <a:r>
                  <a:rPr lang="en-US">
                    <a:noFill/>
                  </a:rPr>
                  <a:t> </a:t>
                </a:r>
              </a:p>
            </p:txBody>
          </p:sp>
        </mc:Fallback>
      </mc:AlternateContent>
      <p:sp>
        <p:nvSpPr>
          <p:cNvPr id="4" name="Slide Number Placeholder 5"/>
          <p:cNvSpPr>
            <a:spLocks noGrp="1"/>
          </p:cNvSpPr>
          <p:nvPr>
            <p:ph type="sldNum" sz="quarter" idx="12"/>
          </p:nvPr>
        </p:nvSpPr>
        <p:spPr/>
        <p:txBody>
          <a:bodyPr/>
          <a:lstStyle/>
          <a:p>
            <a:fld id="{80F6B164-05C7-48B5-8915-2BFCE20D0571}" type="slidenum">
              <a:rPr lang="en-US"/>
              <a:pPr/>
              <a:t>44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pic>
        <p:nvPicPr>
          <p:cNvPr id="7" name="Picture 2" descr="http://hyperphysics.phy-astr.gsu.edu/hbase/math/immath/gauds.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48321" y="4572000"/>
            <a:ext cx="3265942" cy="2057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333455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6253" t="12826" r="5817" b="5758"/>
          <a:stretch/>
        </p:blipFill>
        <p:spPr bwMode="auto">
          <a:xfrm rot="2107092">
            <a:off x="3057144" y="2590800"/>
            <a:ext cx="2962656" cy="2743200"/>
          </a:xfrm>
          <a:prstGeom prst="rect">
            <a:avLst/>
          </a:prstGeom>
          <a:noFill/>
          <a:extLst>
            <a:ext uri="{909E8E84-426E-40DD-AFC4-6F175D3DCCD1}">
              <a14:hiddenFill xmlns:a14="http://schemas.microsoft.com/office/drawing/2010/main" xmlns="">
                <a:solidFill>
                  <a:srgbClr val="FFFFFF"/>
                </a:solidFill>
              </a14:hiddenFill>
            </a:ext>
          </a:extLst>
        </p:spPr>
      </p:pic>
      <p:pic>
        <p:nvPicPr>
          <p:cNvPr id="36868" name="Picture 4" desc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6361" t="13145" r="5710" b="5864"/>
          <a:stretch/>
        </p:blipFill>
        <p:spPr bwMode="auto">
          <a:xfrm rot="2376676">
            <a:off x="6089605" y="2590800"/>
            <a:ext cx="2978195" cy="2743200"/>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Rectangle 9"/>
          <p:cNvSpPr/>
          <p:nvPr/>
        </p:nvSpPr>
        <p:spPr>
          <a:xfrm>
            <a:off x="2971800" y="1600200"/>
            <a:ext cx="6172200" cy="8382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bg1">
                    <a:lumMod val="75000"/>
                  </a:schemeClr>
                </a:solidFill>
              </a:rPr>
              <a:t>Picture: Equal M.D. Regions</a:t>
            </a:r>
          </a:p>
        </p:txBody>
      </p:sp>
      <p:sp>
        <p:nvSpPr>
          <p:cNvPr id="3" name="Content Placeholder 2"/>
          <p:cNvSpPr>
            <a:spLocks noGrp="1"/>
          </p:cNvSpPr>
          <p:nvPr>
            <p:ph idx="1"/>
          </p:nvPr>
        </p:nvSpPr>
        <p:spPr>
          <a:xfrm>
            <a:off x="457200" y="1295401"/>
            <a:ext cx="8229600" cy="1600200"/>
          </a:xfrm>
        </p:spPr>
        <p:txBody>
          <a:bodyPr/>
          <a:lstStyle/>
          <a:p>
            <a:r>
              <a:rPr lang="en-US" b="1" dirty="0" smtClean="0">
                <a:solidFill>
                  <a:srgbClr val="D60093"/>
                </a:solidFill>
              </a:rPr>
              <a:t>Euclidean vs. </a:t>
            </a:r>
            <a:r>
              <a:rPr lang="en-US" b="1" dirty="0" err="1" smtClean="0">
                <a:solidFill>
                  <a:srgbClr val="D60093"/>
                </a:solidFill>
              </a:rPr>
              <a:t>Mahalanobis</a:t>
            </a:r>
            <a:r>
              <a:rPr lang="en-US" b="1" dirty="0" smtClean="0">
                <a:solidFill>
                  <a:srgbClr val="D60093"/>
                </a:solidFill>
              </a:rPr>
              <a:t> distance</a:t>
            </a:r>
            <a:endParaRPr lang="en-US" b="1" dirty="0">
              <a:solidFill>
                <a:srgbClr val="D60093"/>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45</a:t>
            </a:fld>
            <a:endParaRPr lang="en-US"/>
          </a:p>
        </p:txBody>
      </p:sp>
      <p:pic>
        <p:nvPicPr>
          <p:cNvPr id="7" name="Picture 2" desc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5871" t="12733" r="5923" b="5128"/>
          <a:stretch/>
        </p:blipFill>
        <p:spPr bwMode="auto">
          <a:xfrm>
            <a:off x="76200" y="2590800"/>
            <a:ext cx="2945865" cy="274320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52272" y="2114490"/>
            <a:ext cx="7772400" cy="400110"/>
          </a:xfrm>
          <a:prstGeom prst="rect">
            <a:avLst/>
          </a:prstGeom>
          <a:noFill/>
        </p:spPr>
        <p:txBody>
          <a:bodyPr wrap="square" rtlCol="0">
            <a:spAutoFit/>
          </a:bodyPr>
          <a:lstStyle/>
          <a:p>
            <a:pPr algn="ctr"/>
            <a:r>
              <a:rPr lang="en-US" sz="2000" b="1" dirty="0" smtClean="0">
                <a:latin typeface="Arial" pitchFamily="34" charset="0"/>
                <a:cs typeface="Arial" pitchFamily="34" charset="0"/>
              </a:rPr>
              <a:t>Contours of equidistant points from the origin</a:t>
            </a:r>
          </a:p>
        </p:txBody>
      </p:sp>
      <p:sp>
        <p:nvSpPr>
          <p:cNvPr id="15" name="Rectangle 14"/>
          <p:cNvSpPr/>
          <p:nvPr/>
        </p:nvSpPr>
        <p:spPr>
          <a:xfrm>
            <a:off x="2971800" y="5410200"/>
            <a:ext cx="6172200" cy="8382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TextBox 8"/>
          <p:cNvSpPr txBox="1"/>
          <p:nvPr/>
        </p:nvSpPr>
        <p:spPr>
          <a:xfrm>
            <a:off x="95436" y="5334000"/>
            <a:ext cx="2993127" cy="584775"/>
          </a:xfrm>
          <a:prstGeom prst="rect">
            <a:avLst/>
          </a:prstGeom>
          <a:noFill/>
        </p:spPr>
        <p:txBody>
          <a:bodyPr wrap="none" rtlCol="0">
            <a:spAutoFit/>
          </a:bodyPr>
          <a:lstStyle/>
          <a:p>
            <a:pPr algn="ctr"/>
            <a:r>
              <a:rPr lang="en-US" sz="1600" b="1" dirty="0" smtClean="0">
                <a:solidFill>
                  <a:srgbClr val="008000"/>
                </a:solidFill>
                <a:latin typeface="Arial" pitchFamily="34" charset="0"/>
                <a:cs typeface="Arial" pitchFamily="34" charset="0"/>
              </a:rPr>
              <a:t>Uniformly distributed points,</a:t>
            </a:r>
            <a:br>
              <a:rPr lang="en-US" sz="1600" b="1" dirty="0" smtClean="0">
                <a:solidFill>
                  <a:srgbClr val="008000"/>
                </a:solidFill>
                <a:latin typeface="Arial" pitchFamily="34" charset="0"/>
                <a:cs typeface="Arial" pitchFamily="34" charset="0"/>
              </a:rPr>
            </a:br>
            <a:r>
              <a:rPr lang="en-US" sz="1600" b="1" dirty="0" smtClean="0">
                <a:solidFill>
                  <a:srgbClr val="008000"/>
                </a:solidFill>
                <a:latin typeface="Arial" pitchFamily="34" charset="0"/>
                <a:cs typeface="Arial" pitchFamily="34" charset="0"/>
              </a:rPr>
              <a:t>Euclidean distance</a:t>
            </a:r>
          </a:p>
        </p:txBody>
      </p:sp>
      <p:sp>
        <p:nvSpPr>
          <p:cNvPr id="12" name="TextBox 11"/>
          <p:cNvSpPr txBox="1"/>
          <p:nvPr/>
        </p:nvSpPr>
        <p:spPr>
          <a:xfrm>
            <a:off x="3091652" y="5334000"/>
            <a:ext cx="2912977" cy="584775"/>
          </a:xfrm>
          <a:prstGeom prst="rect">
            <a:avLst/>
          </a:prstGeom>
          <a:solidFill>
            <a:schemeClr val="bg1"/>
          </a:solidFill>
          <a:ln>
            <a:noFill/>
          </a:ln>
        </p:spPr>
        <p:txBody>
          <a:bodyPr wrap="none" rtlCol="0">
            <a:spAutoFit/>
          </a:bodyPr>
          <a:lstStyle/>
          <a:p>
            <a:pPr algn="ctr"/>
            <a:r>
              <a:rPr lang="en-US" sz="1600" b="1" dirty="0" smtClean="0">
                <a:solidFill>
                  <a:srgbClr val="008000"/>
                </a:solidFill>
                <a:latin typeface="Arial" pitchFamily="34" charset="0"/>
                <a:cs typeface="Arial" pitchFamily="34" charset="0"/>
              </a:rPr>
              <a:t>Normally distributed points,</a:t>
            </a:r>
            <a:br>
              <a:rPr lang="en-US" sz="1600" b="1" dirty="0" smtClean="0">
                <a:solidFill>
                  <a:srgbClr val="008000"/>
                </a:solidFill>
                <a:latin typeface="Arial" pitchFamily="34" charset="0"/>
                <a:cs typeface="Arial" pitchFamily="34" charset="0"/>
              </a:rPr>
            </a:br>
            <a:r>
              <a:rPr lang="en-US" sz="1600" b="1" dirty="0" smtClean="0">
                <a:solidFill>
                  <a:srgbClr val="008000"/>
                </a:solidFill>
                <a:latin typeface="Arial" pitchFamily="34" charset="0"/>
                <a:cs typeface="Arial" pitchFamily="34" charset="0"/>
              </a:rPr>
              <a:t>Euclidean distance</a:t>
            </a:r>
          </a:p>
        </p:txBody>
      </p:sp>
      <p:sp>
        <p:nvSpPr>
          <p:cNvPr id="13" name="TextBox 12"/>
          <p:cNvSpPr txBox="1"/>
          <p:nvPr/>
        </p:nvSpPr>
        <p:spPr>
          <a:xfrm>
            <a:off x="6127572" y="5334000"/>
            <a:ext cx="2912977" cy="584775"/>
          </a:xfrm>
          <a:prstGeom prst="rect">
            <a:avLst/>
          </a:prstGeom>
          <a:solidFill>
            <a:schemeClr val="bg1"/>
          </a:solidFill>
          <a:ln>
            <a:noFill/>
          </a:ln>
        </p:spPr>
        <p:txBody>
          <a:bodyPr wrap="none" rtlCol="0">
            <a:spAutoFit/>
          </a:bodyPr>
          <a:lstStyle/>
          <a:p>
            <a:pPr algn="ctr"/>
            <a:r>
              <a:rPr lang="en-US" sz="1600" b="1" dirty="0" smtClean="0">
                <a:solidFill>
                  <a:srgbClr val="008000"/>
                </a:solidFill>
                <a:latin typeface="Arial" pitchFamily="34" charset="0"/>
                <a:cs typeface="Arial" pitchFamily="34" charset="0"/>
              </a:rPr>
              <a:t>Normally distributed points,</a:t>
            </a:r>
            <a:br>
              <a:rPr lang="en-US" sz="1600" b="1" dirty="0" smtClean="0">
                <a:solidFill>
                  <a:srgbClr val="008000"/>
                </a:solidFill>
                <a:latin typeface="Arial" pitchFamily="34" charset="0"/>
                <a:cs typeface="Arial" pitchFamily="34" charset="0"/>
              </a:rPr>
            </a:br>
            <a:r>
              <a:rPr lang="en-US" sz="1600" b="1" dirty="0" err="1" smtClean="0">
                <a:solidFill>
                  <a:srgbClr val="008000"/>
                </a:solidFill>
                <a:latin typeface="Arial" pitchFamily="34" charset="0"/>
                <a:cs typeface="Arial" pitchFamily="34" charset="0"/>
              </a:rPr>
              <a:t>Mahalanobis</a:t>
            </a:r>
            <a:r>
              <a:rPr lang="en-US" sz="1600" b="1" dirty="0" smtClean="0">
                <a:solidFill>
                  <a:srgbClr val="008000"/>
                </a:solidFill>
                <a:latin typeface="Arial" pitchFamily="34" charset="0"/>
                <a:cs typeface="Arial" pitchFamily="34" charset="0"/>
              </a:rPr>
              <a:t> distance</a:t>
            </a:r>
          </a:p>
        </p:txBody>
      </p:sp>
    </p:spTree>
    <p:extLst>
      <p:ext uri="{BB962C8B-B14F-4D97-AF65-F5344CB8AC3E}">
        <p14:creationId xmlns:p14="http://schemas.microsoft.com/office/powerpoint/2010/main" xmlns="" val="8765520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76200" y="76200"/>
            <a:ext cx="9067800" cy="987552"/>
          </a:xfrm>
        </p:spPr>
        <p:txBody>
          <a:bodyPr>
            <a:normAutofit/>
          </a:bodyPr>
          <a:lstStyle/>
          <a:p>
            <a:r>
              <a:rPr lang="en-US" dirty="0">
                <a:solidFill>
                  <a:schemeClr val="bg1">
                    <a:lumMod val="75000"/>
                  </a:schemeClr>
                </a:solidFill>
              </a:rPr>
              <a:t>Should </a:t>
            </a:r>
            <a:r>
              <a:rPr lang="en-US" dirty="0" smtClean="0">
                <a:solidFill>
                  <a:schemeClr val="bg1">
                    <a:lumMod val="75000"/>
                  </a:schemeClr>
                </a:solidFill>
              </a:rPr>
              <a:t>2 </a:t>
            </a:r>
            <a:r>
              <a:rPr lang="en-US" dirty="0">
                <a:solidFill>
                  <a:schemeClr val="bg1">
                    <a:lumMod val="75000"/>
                  </a:schemeClr>
                </a:solidFill>
              </a:rPr>
              <a:t>CS </a:t>
            </a:r>
            <a:r>
              <a:rPr lang="en-US" dirty="0" smtClean="0">
                <a:solidFill>
                  <a:schemeClr val="bg1">
                    <a:lumMod val="75000"/>
                  </a:schemeClr>
                </a:solidFill>
              </a:rPr>
              <a:t>clusters be combined</a:t>
            </a:r>
            <a:r>
              <a:rPr lang="en-US" dirty="0">
                <a:solidFill>
                  <a:schemeClr val="bg1">
                    <a:lumMod val="75000"/>
                  </a:schemeClr>
                </a:solidFill>
              </a:rPr>
              <a:t>?</a:t>
            </a:r>
          </a:p>
        </p:txBody>
      </p:sp>
      <p:sp>
        <p:nvSpPr>
          <p:cNvPr id="63491" name="Rectangle 3"/>
          <p:cNvSpPr>
            <a:spLocks noGrp="1" noChangeArrowheads="1"/>
          </p:cNvSpPr>
          <p:nvPr>
            <p:ph idx="1"/>
          </p:nvPr>
        </p:nvSpPr>
        <p:spPr/>
        <p:txBody>
          <a:bodyPr/>
          <a:lstStyle/>
          <a:p>
            <a:pPr marL="118872" indent="0">
              <a:buNone/>
            </a:pPr>
            <a:r>
              <a:rPr lang="en-US" b="1" dirty="0" smtClean="0"/>
              <a:t>Q2) Should </a:t>
            </a:r>
            <a:r>
              <a:rPr lang="en-US" b="1" dirty="0"/>
              <a:t>2 CS </a:t>
            </a:r>
            <a:r>
              <a:rPr lang="en-US" b="1" dirty="0" err="1" smtClean="0"/>
              <a:t>subclusters</a:t>
            </a:r>
            <a:r>
              <a:rPr lang="en-US" b="1" dirty="0" smtClean="0"/>
              <a:t> </a:t>
            </a:r>
            <a:r>
              <a:rPr lang="en-US" b="1" dirty="0"/>
              <a:t>be combined?</a:t>
            </a:r>
          </a:p>
          <a:p>
            <a:r>
              <a:rPr lang="en-US" dirty="0" smtClean="0"/>
              <a:t>Compute </a:t>
            </a:r>
            <a:r>
              <a:rPr lang="en-US" dirty="0"/>
              <a:t>the variance of the combined </a:t>
            </a:r>
            <a:r>
              <a:rPr lang="en-US" dirty="0" err="1" smtClean="0"/>
              <a:t>subcluster</a:t>
            </a:r>
            <a:endParaRPr lang="en-US" dirty="0"/>
          </a:p>
          <a:p>
            <a:pPr lvl="1"/>
            <a:r>
              <a:rPr lang="en-US" b="1" i="1" dirty="0"/>
              <a:t>N</a:t>
            </a:r>
            <a:r>
              <a:rPr lang="en-US" dirty="0"/>
              <a:t>, </a:t>
            </a:r>
            <a:r>
              <a:rPr lang="en-US" b="1" i="1" dirty="0"/>
              <a:t>SUM</a:t>
            </a:r>
            <a:r>
              <a:rPr lang="en-US" dirty="0"/>
              <a:t>, and </a:t>
            </a:r>
            <a:r>
              <a:rPr lang="en-US" b="1" i="1" dirty="0"/>
              <a:t>SUMSQ</a:t>
            </a:r>
            <a:r>
              <a:rPr lang="en-US" i="1" dirty="0"/>
              <a:t> </a:t>
            </a:r>
            <a:r>
              <a:rPr lang="en-US" dirty="0"/>
              <a:t>allow us to make that calculation </a:t>
            </a:r>
            <a:r>
              <a:rPr lang="en-US" dirty="0" smtClean="0"/>
              <a:t>quickly</a:t>
            </a:r>
          </a:p>
          <a:p>
            <a:r>
              <a:rPr lang="en-US" dirty="0" smtClean="0"/>
              <a:t>Combine </a:t>
            </a:r>
            <a:r>
              <a:rPr lang="en-US" dirty="0"/>
              <a:t>if the </a:t>
            </a:r>
            <a:r>
              <a:rPr lang="en-US" dirty="0" smtClean="0"/>
              <a:t>combined variance </a:t>
            </a:r>
            <a:r>
              <a:rPr lang="en-US" dirty="0"/>
              <a:t>is </a:t>
            </a:r>
            <a:r>
              <a:rPr lang="en-US" dirty="0" smtClean="0"/>
              <a:t/>
            </a:r>
            <a:br>
              <a:rPr lang="en-US" dirty="0" smtClean="0"/>
            </a:br>
            <a:r>
              <a:rPr lang="en-US" dirty="0" smtClean="0"/>
              <a:t>below </a:t>
            </a:r>
            <a:r>
              <a:rPr lang="en-US" dirty="0"/>
              <a:t>some </a:t>
            </a:r>
            <a:r>
              <a:rPr lang="en-US" dirty="0" smtClean="0"/>
              <a:t>threshold</a:t>
            </a:r>
          </a:p>
          <a:p>
            <a:pPr lvl="8"/>
            <a:endParaRPr lang="en-US" dirty="0"/>
          </a:p>
          <a:p>
            <a:r>
              <a:rPr lang="en-US" b="1" dirty="0">
                <a:solidFill>
                  <a:srgbClr val="D60093"/>
                </a:solidFill>
              </a:rPr>
              <a:t>Many </a:t>
            </a:r>
            <a:r>
              <a:rPr lang="en-US" b="1" dirty="0" smtClean="0">
                <a:solidFill>
                  <a:srgbClr val="D60093"/>
                </a:solidFill>
              </a:rPr>
              <a:t>alternatives:</a:t>
            </a:r>
            <a:r>
              <a:rPr lang="en-US" dirty="0" smtClean="0"/>
              <a:t> Treat </a:t>
            </a:r>
            <a:r>
              <a:rPr lang="en-US" dirty="0"/>
              <a:t>dimensions differently, consider </a:t>
            </a:r>
            <a:r>
              <a:rPr lang="en-US" dirty="0" smtClean="0"/>
              <a:t>density</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9928FBD7-D930-4CF8-94C2-BF75D3516F63}" type="slidenum">
              <a:rPr lang="en-US"/>
              <a:pPr/>
              <a:t>46</a:t>
            </a:fld>
            <a:endParaRPr lang="en-US"/>
          </a:p>
        </p:txBody>
      </p:sp>
      <p:sp>
        <p:nvSpPr>
          <p:cNvPr id="7" name="Oval 19"/>
          <p:cNvSpPr>
            <a:spLocks noChangeArrowheads="1"/>
          </p:cNvSpPr>
          <p:nvPr/>
        </p:nvSpPr>
        <p:spPr bwMode="auto">
          <a:xfrm>
            <a:off x="7924800" y="2667000"/>
            <a:ext cx="457200" cy="8382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8" name="Line 25"/>
          <p:cNvSpPr>
            <a:spLocks noChangeShapeType="1"/>
          </p:cNvSpPr>
          <p:nvPr/>
        </p:nvSpPr>
        <p:spPr bwMode="auto">
          <a:xfrm>
            <a:off x="8153400" y="2938462"/>
            <a:ext cx="0" cy="30480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9" name="Line 26"/>
          <p:cNvSpPr>
            <a:spLocks noChangeShapeType="1"/>
          </p:cNvSpPr>
          <p:nvPr/>
        </p:nvSpPr>
        <p:spPr bwMode="auto">
          <a:xfrm>
            <a:off x="8001000" y="3090862"/>
            <a:ext cx="304800"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10" name="Oval 19"/>
          <p:cNvSpPr>
            <a:spLocks noChangeArrowheads="1"/>
          </p:cNvSpPr>
          <p:nvPr/>
        </p:nvSpPr>
        <p:spPr bwMode="auto">
          <a:xfrm>
            <a:off x="8382000" y="3733800"/>
            <a:ext cx="609600" cy="6096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11" name="Line 25"/>
          <p:cNvSpPr>
            <a:spLocks noChangeShapeType="1"/>
          </p:cNvSpPr>
          <p:nvPr/>
        </p:nvSpPr>
        <p:spPr bwMode="auto">
          <a:xfrm>
            <a:off x="8686800" y="3886200"/>
            <a:ext cx="0" cy="30480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12" name="Line 26"/>
          <p:cNvSpPr>
            <a:spLocks noChangeShapeType="1"/>
          </p:cNvSpPr>
          <p:nvPr/>
        </p:nvSpPr>
        <p:spPr bwMode="auto">
          <a:xfrm>
            <a:off x="8534400" y="4038600"/>
            <a:ext cx="304800"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xmlns="" val="6166023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dirty="0" smtClean="0"/>
              <a:t/>
            </a:r>
            <a:br>
              <a:rPr lang="en-US" dirty="0" smtClean="0"/>
            </a:br>
            <a:r>
              <a:rPr lang="en-US" dirty="0" smtClean="0"/>
              <a:t>The CURE Algorithm</a:t>
            </a:r>
            <a:endParaRPr lang="en-US" b="0" dirty="0"/>
          </a:p>
        </p:txBody>
      </p:sp>
      <p:sp>
        <p:nvSpPr>
          <p:cNvPr id="7" name="Subtitle 6"/>
          <p:cNvSpPr>
            <a:spLocks noGrp="1"/>
          </p:cNvSpPr>
          <p:nvPr>
            <p:ph type="subTitle" idx="1"/>
          </p:nvPr>
        </p:nvSpPr>
        <p:spPr/>
        <p:txBody>
          <a:bodyPr/>
          <a:lstStyle/>
          <a:p>
            <a:endParaRPr lang="en-US"/>
          </a:p>
        </p:txBody>
      </p:sp>
      <p:sp>
        <p:nvSpPr>
          <p:cNvPr id="8" name="Rectangle 7"/>
          <p:cNvSpPr/>
          <p:nvPr/>
        </p:nvSpPr>
        <p:spPr>
          <a:xfrm>
            <a:off x="796498" y="5181600"/>
            <a:ext cx="7364517" cy="1323439"/>
          </a:xfrm>
          <a:prstGeom prst="rect">
            <a:avLst/>
          </a:prstGeom>
        </p:spPr>
        <p:txBody>
          <a:bodyPr wrap="none">
            <a:spAutoFit/>
          </a:bodyPr>
          <a:lstStyle/>
          <a:p>
            <a:r>
              <a:rPr lang="en-US" sz="4000" b="1" dirty="0"/>
              <a:t>E</a:t>
            </a:r>
            <a:r>
              <a:rPr lang="en-US" sz="4000" b="1" dirty="0" smtClean="0"/>
              <a:t>xtension </a:t>
            </a:r>
            <a:r>
              <a:rPr lang="en-US" sz="4000" b="1" dirty="0"/>
              <a:t>of </a:t>
            </a:r>
            <a:r>
              <a:rPr lang="en-US" sz="4000" b="1" i="1" dirty="0"/>
              <a:t>k</a:t>
            </a:r>
            <a:r>
              <a:rPr lang="en-US" sz="4000" b="1" dirty="0"/>
              <a:t>-means to </a:t>
            </a:r>
            <a:r>
              <a:rPr lang="en-US" sz="4000" b="1" dirty="0" smtClean="0"/>
              <a:t>clusters</a:t>
            </a:r>
            <a:br>
              <a:rPr lang="en-US" sz="4000" b="1" dirty="0" smtClean="0"/>
            </a:br>
            <a:r>
              <a:rPr lang="en-US" sz="4000" b="1" dirty="0" smtClean="0"/>
              <a:t>of arbitrary shapes</a:t>
            </a:r>
            <a:endParaRPr lang="en-US" sz="4000" b="1" dirty="0"/>
          </a:p>
        </p:txBody>
      </p:sp>
    </p:spTree>
    <p:extLst>
      <p:ext uri="{BB962C8B-B14F-4D97-AF65-F5344CB8AC3E}">
        <p14:creationId xmlns:p14="http://schemas.microsoft.com/office/powerpoint/2010/main" xmlns="" val="33489094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The CURE Algorithm</a:t>
            </a:r>
          </a:p>
        </p:txBody>
      </p:sp>
      <p:sp>
        <p:nvSpPr>
          <p:cNvPr id="75779" name="Rectangle 3"/>
          <p:cNvSpPr>
            <a:spLocks noGrp="1" noChangeArrowheads="1"/>
          </p:cNvSpPr>
          <p:nvPr>
            <p:ph idx="1"/>
          </p:nvPr>
        </p:nvSpPr>
        <p:spPr>
          <a:xfrm>
            <a:off x="457200" y="1295400"/>
            <a:ext cx="8229600" cy="5439052"/>
          </a:xfrm>
        </p:spPr>
        <p:txBody>
          <a:bodyPr>
            <a:normAutofit/>
          </a:bodyPr>
          <a:lstStyle/>
          <a:p>
            <a:r>
              <a:rPr lang="en-US" b="1" dirty="0">
                <a:solidFill>
                  <a:srgbClr val="0000FF"/>
                </a:solidFill>
              </a:rPr>
              <a:t>Problem with </a:t>
            </a:r>
            <a:r>
              <a:rPr lang="en-US" b="1" dirty="0" smtClean="0">
                <a:solidFill>
                  <a:srgbClr val="0000FF"/>
                </a:solidFill>
              </a:rPr>
              <a:t>BFR/</a:t>
            </a:r>
            <a:r>
              <a:rPr lang="en-US" b="1" i="1" dirty="0" smtClean="0">
                <a:solidFill>
                  <a:srgbClr val="0000FF"/>
                </a:solidFill>
              </a:rPr>
              <a:t>k</a:t>
            </a:r>
            <a:r>
              <a:rPr lang="en-US" b="1" dirty="0" smtClean="0">
                <a:solidFill>
                  <a:srgbClr val="0000FF"/>
                </a:solidFill>
              </a:rPr>
              <a:t>-means:</a:t>
            </a:r>
            <a:endParaRPr lang="en-US" b="1" dirty="0">
              <a:solidFill>
                <a:srgbClr val="0000FF"/>
              </a:solidFill>
            </a:endParaRPr>
          </a:p>
          <a:p>
            <a:pPr lvl="1"/>
            <a:r>
              <a:rPr lang="en-US" dirty="0"/>
              <a:t>Assumes clusters are normally </a:t>
            </a:r>
            <a:r>
              <a:rPr lang="en-US" dirty="0" smtClean="0"/>
              <a:t/>
            </a:r>
            <a:br>
              <a:rPr lang="en-US" dirty="0" smtClean="0"/>
            </a:br>
            <a:r>
              <a:rPr lang="en-US" dirty="0" smtClean="0"/>
              <a:t>distributed </a:t>
            </a:r>
            <a:r>
              <a:rPr lang="en-US" dirty="0"/>
              <a:t>in each </a:t>
            </a:r>
            <a:r>
              <a:rPr lang="en-US" dirty="0" smtClean="0"/>
              <a:t>dimension</a:t>
            </a:r>
            <a:endParaRPr lang="en-US" dirty="0"/>
          </a:p>
          <a:p>
            <a:pPr lvl="1"/>
            <a:r>
              <a:rPr lang="en-US" dirty="0"/>
              <a:t>And axes are fixed – ellipses at </a:t>
            </a:r>
            <a:r>
              <a:rPr lang="en-US" dirty="0" smtClean="0"/>
              <a:t/>
            </a:r>
            <a:br>
              <a:rPr lang="en-US" dirty="0" smtClean="0"/>
            </a:br>
            <a:r>
              <a:rPr lang="en-US" dirty="0" smtClean="0"/>
              <a:t>an </a:t>
            </a:r>
            <a:r>
              <a:rPr lang="en-US" dirty="0"/>
              <a:t>angle are </a:t>
            </a:r>
            <a:r>
              <a:rPr lang="en-US" b="1" i="1" dirty="0">
                <a:solidFill>
                  <a:srgbClr val="D60093"/>
                </a:solidFill>
              </a:rPr>
              <a:t>not</a:t>
            </a:r>
            <a:r>
              <a:rPr lang="en-US" b="1" i="1" dirty="0"/>
              <a:t> </a:t>
            </a:r>
            <a:r>
              <a:rPr lang="en-US" b="1" i="1" dirty="0" smtClean="0"/>
              <a:t>OK</a:t>
            </a:r>
          </a:p>
          <a:p>
            <a:pPr lvl="8"/>
            <a:endParaRPr lang="en-US" dirty="0"/>
          </a:p>
          <a:p>
            <a:r>
              <a:rPr lang="en-US" b="1" dirty="0">
                <a:solidFill>
                  <a:srgbClr val="008000"/>
                </a:solidFill>
              </a:rPr>
              <a:t>CURE (Clustering Using </a:t>
            </a:r>
            <a:r>
              <a:rPr lang="en-US" b="1" dirty="0" err="1" smtClean="0">
                <a:solidFill>
                  <a:srgbClr val="008000"/>
                </a:solidFill>
              </a:rPr>
              <a:t>REpresentatives</a:t>
            </a:r>
            <a:r>
              <a:rPr lang="en-US" b="1" dirty="0" smtClean="0">
                <a:solidFill>
                  <a:srgbClr val="008000"/>
                </a:solidFill>
              </a:rPr>
              <a:t>):</a:t>
            </a:r>
            <a:endParaRPr lang="en-US" b="1" dirty="0">
              <a:solidFill>
                <a:srgbClr val="008000"/>
              </a:solidFill>
            </a:endParaRPr>
          </a:p>
          <a:p>
            <a:pPr lvl="1"/>
            <a:r>
              <a:rPr lang="en-US" dirty="0"/>
              <a:t>Assumes </a:t>
            </a:r>
            <a:r>
              <a:rPr lang="en-US" dirty="0" smtClean="0"/>
              <a:t>a</a:t>
            </a:r>
            <a:r>
              <a:rPr lang="pl-PL" dirty="0" smtClean="0"/>
              <a:t>n</a:t>
            </a:r>
            <a:r>
              <a:rPr lang="en-US" dirty="0" smtClean="0"/>
              <a:t> </a:t>
            </a:r>
            <a:r>
              <a:rPr lang="en-US" dirty="0"/>
              <a:t>Euclidean </a:t>
            </a:r>
            <a:r>
              <a:rPr lang="en-US" dirty="0" smtClean="0"/>
              <a:t>distance</a:t>
            </a:r>
            <a:endParaRPr lang="en-US" dirty="0"/>
          </a:p>
          <a:p>
            <a:pPr lvl="1"/>
            <a:r>
              <a:rPr lang="en-US" dirty="0"/>
              <a:t>Allows clusters to assume </a:t>
            </a:r>
            <a:r>
              <a:rPr lang="en-US" dirty="0" smtClean="0"/>
              <a:t>any shape</a:t>
            </a:r>
          </a:p>
          <a:p>
            <a:pPr lvl="1"/>
            <a:r>
              <a:rPr lang="en-US" b="1" dirty="0" smtClean="0"/>
              <a:t>Uses </a:t>
            </a:r>
            <a:r>
              <a:rPr lang="en-US" b="1" dirty="0"/>
              <a:t>a collection of representative </a:t>
            </a:r>
            <a:r>
              <a:rPr lang="en-US" b="1" dirty="0" smtClean="0"/>
              <a:t/>
            </a:r>
            <a:br>
              <a:rPr lang="en-US" b="1" dirty="0" smtClean="0"/>
            </a:br>
            <a:r>
              <a:rPr lang="en-US" b="1" dirty="0" smtClean="0"/>
              <a:t>points to represent clusters</a:t>
            </a:r>
            <a:endParaRPr lang="en-US" b="1" dirty="0"/>
          </a:p>
        </p:txBody>
      </p:sp>
      <p:sp>
        <p:nvSpPr>
          <p:cNvPr id="4" name="Slide Number Placeholder 5"/>
          <p:cNvSpPr>
            <a:spLocks noGrp="1"/>
          </p:cNvSpPr>
          <p:nvPr>
            <p:ph type="sldNum" sz="quarter" idx="12"/>
          </p:nvPr>
        </p:nvSpPr>
        <p:spPr/>
        <p:txBody>
          <a:bodyPr/>
          <a:lstStyle/>
          <a:p>
            <a:fld id="{51B16923-F354-4082-A6FF-1B95B188D5AA}" type="slidenum">
              <a:rPr lang="en-US"/>
              <a:pPr/>
              <a:t>48</a:t>
            </a:fld>
            <a:endParaRPr lang="en-US"/>
          </a:p>
        </p:txBody>
      </p:sp>
      <p:pic>
        <p:nvPicPr>
          <p:cNvPr id="11266" name="Picture 2" descr="http://www.ima.umn.edu/~iwen/REU/2Ddata.jpg"/>
          <p:cNvPicPr>
            <a:picLocks noChangeAspect="1" noChangeArrowheads="1"/>
          </p:cNvPicPr>
          <p:nvPr/>
        </p:nvPicPr>
        <p:blipFill>
          <a:blip r:embed="rId2" cstate="print"/>
          <a:srcRect/>
          <a:stretch>
            <a:fillRect/>
          </a:stretch>
        </p:blipFill>
        <p:spPr bwMode="auto">
          <a:xfrm>
            <a:off x="5715000" y="1192520"/>
            <a:ext cx="1733551" cy="1400176"/>
          </a:xfrm>
          <a:prstGeom prst="rect">
            <a:avLst/>
          </a:prstGeom>
          <a:noFill/>
        </p:spPr>
      </p:pic>
      <p:pic>
        <p:nvPicPr>
          <p:cNvPr id="11267" name="Picture 3"/>
          <p:cNvPicPr>
            <a:picLocks noChangeAspect="1" noChangeArrowheads="1"/>
          </p:cNvPicPr>
          <p:nvPr/>
        </p:nvPicPr>
        <p:blipFill>
          <a:blip r:embed="rId3" cstate="print"/>
          <a:srcRect/>
          <a:stretch>
            <a:fillRect/>
          </a:stretch>
        </p:blipFill>
        <p:spPr bwMode="auto">
          <a:xfrm>
            <a:off x="7334756" y="1185777"/>
            <a:ext cx="1828800" cy="1784838"/>
          </a:xfrm>
          <a:prstGeom prst="rect">
            <a:avLst/>
          </a:prstGeom>
          <a:noFill/>
          <a:ln w="9525">
            <a:noFill/>
            <a:miter lim="800000"/>
            <a:headEnd/>
            <a:tailEnd/>
          </a:ln>
        </p:spPr>
      </p:pic>
      <p:sp>
        <p:nvSpPr>
          <p:cNvPr id="7" name="TextBox 6"/>
          <p:cNvSpPr txBox="1"/>
          <p:nvPr/>
        </p:nvSpPr>
        <p:spPr>
          <a:xfrm>
            <a:off x="7089085" y="1193869"/>
            <a:ext cx="530915"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Vs.</a:t>
            </a:r>
            <a:endParaRPr lang="en-US" b="1" dirty="0">
              <a:solidFill>
                <a:srgbClr val="008000"/>
              </a:solidFill>
              <a:latin typeface="Arial" pitchFamily="34" charset="0"/>
              <a:cs typeface="Arial" pitchFamily="34" charset="0"/>
            </a:endParaRPr>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a:t>
            </a:r>
            <a:endParaRPr lang="en-US"/>
          </a:p>
        </p:txBody>
      </p:sp>
      <p:pic>
        <p:nvPicPr>
          <p:cNvPr id="32770" name="Picture 2" descr="http://www.ml.uni-saarland.de/code/pSpectralClustering/images/eigenvector11b.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24013" y="4800600"/>
            <a:ext cx="2543787" cy="193385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822981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rmAutofit/>
          </a:bodyPr>
          <a:lstStyle/>
          <a:p>
            <a:r>
              <a:rPr lang="en-US" dirty="0"/>
              <a:t>Example: </a:t>
            </a:r>
            <a:r>
              <a:rPr lang="en-US" dirty="0" smtClean="0"/>
              <a:t>Stanford Salaries</a:t>
            </a:r>
            <a:endParaRPr lang="en-US" dirty="0"/>
          </a:p>
        </p:txBody>
      </p:sp>
      <p:sp>
        <p:nvSpPr>
          <p:cNvPr id="33" name="Slide Number Placeholder 4"/>
          <p:cNvSpPr>
            <a:spLocks noGrp="1"/>
          </p:cNvSpPr>
          <p:nvPr>
            <p:ph type="sldNum" sz="quarter" idx="12"/>
          </p:nvPr>
        </p:nvSpPr>
        <p:spPr/>
        <p:txBody>
          <a:bodyPr/>
          <a:lstStyle/>
          <a:p>
            <a:fld id="{975F5734-8D22-41E0-BB7B-D16E0A7A0F73}" type="slidenum">
              <a:rPr lang="en-US"/>
              <a:pPr/>
              <a:t>49</a:t>
            </a:fld>
            <a:endParaRPr lang="en-US"/>
          </a:p>
        </p:txBody>
      </p:sp>
      <p:sp>
        <p:nvSpPr>
          <p:cNvPr id="76803" name="Text Box 3"/>
          <p:cNvSpPr txBox="1">
            <a:spLocks noChangeArrowheads="1"/>
          </p:cNvSpPr>
          <p:nvPr/>
        </p:nvSpPr>
        <p:spPr bwMode="auto">
          <a:xfrm>
            <a:off x="1660525" y="3386138"/>
            <a:ext cx="344488" cy="457200"/>
          </a:xfrm>
          <a:prstGeom prst="rect">
            <a:avLst/>
          </a:prstGeom>
          <a:noFill/>
          <a:ln w="9525">
            <a:noFill/>
            <a:miter lim="800000"/>
            <a:headEnd/>
            <a:tailEnd/>
          </a:ln>
          <a:effectLst/>
        </p:spPr>
        <p:txBody>
          <a:bodyPr wrap="none">
            <a:spAutoFit/>
          </a:bodyPr>
          <a:lstStyle/>
          <a:p>
            <a:r>
              <a:rPr lang="en-US"/>
              <a:t>e</a:t>
            </a:r>
          </a:p>
        </p:txBody>
      </p:sp>
      <p:sp>
        <p:nvSpPr>
          <p:cNvPr id="76804" name="Text Box 4"/>
          <p:cNvSpPr txBox="1">
            <a:spLocks noChangeArrowheads="1"/>
          </p:cNvSpPr>
          <p:nvPr/>
        </p:nvSpPr>
        <p:spPr bwMode="auto">
          <a:xfrm>
            <a:off x="3200400" y="3429000"/>
            <a:ext cx="344488" cy="457200"/>
          </a:xfrm>
          <a:prstGeom prst="rect">
            <a:avLst/>
          </a:prstGeom>
          <a:noFill/>
          <a:ln w="9525">
            <a:noFill/>
            <a:miter lim="800000"/>
            <a:headEnd/>
            <a:tailEnd/>
          </a:ln>
          <a:effectLst/>
        </p:spPr>
        <p:txBody>
          <a:bodyPr wrap="none">
            <a:spAutoFit/>
          </a:bodyPr>
          <a:lstStyle/>
          <a:p>
            <a:r>
              <a:rPr lang="en-US"/>
              <a:t>e</a:t>
            </a:r>
          </a:p>
        </p:txBody>
      </p:sp>
      <p:sp>
        <p:nvSpPr>
          <p:cNvPr id="76805" name="Text Box 5"/>
          <p:cNvSpPr txBox="1">
            <a:spLocks noChangeArrowheads="1"/>
          </p:cNvSpPr>
          <p:nvPr/>
        </p:nvSpPr>
        <p:spPr bwMode="auto">
          <a:xfrm>
            <a:off x="4114800" y="2743200"/>
            <a:ext cx="344488" cy="457200"/>
          </a:xfrm>
          <a:prstGeom prst="rect">
            <a:avLst/>
          </a:prstGeom>
          <a:noFill/>
          <a:ln w="9525">
            <a:noFill/>
            <a:miter lim="800000"/>
            <a:headEnd/>
            <a:tailEnd/>
          </a:ln>
          <a:effectLst/>
        </p:spPr>
        <p:txBody>
          <a:bodyPr wrap="none">
            <a:spAutoFit/>
          </a:bodyPr>
          <a:lstStyle/>
          <a:p>
            <a:r>
              <a:rPr lang="en-US"/>
              <a:t>e</a:t>
            </a:r>
          </a:p>
        </p:txBody>
      </p:sp>
      <p:sp>
        <p:nvSpPr>
          <p:cNvPr id="76806" name="Text Box 6"/>
          <p:cNvSpPr txBox="1">
            <a:spLocks noChangeArrowheads="1"/>
          </p:cNvSpPr>
          <p:nvPr/>
        </p:nvSpPr>
        <p:spPr bwMode="auto">
          <a:xfrm>
            <a:off x="5410200" y="3200400"/>
            <a:ext cx="344488" cy="457200"/>
          </a:xfrm>
          <a:prstGeom prst="rect">
            <a:avLst/>
          </a:prstGeom>
          <a:noFill/>
          <a:ln w="9525">
            <a:noFill/>
            <a:miter lim="800000"/>
            <a:headEnd/>
            <a:tailEnd/>
          </a:ln>
          <a:effectLst/>
        </p:spPr>
        <p:txBody>
          <a:bodyPr wrap="none">
            <a:spAutoFit/>
          </a:bodyPr>
          <a:lstStyle/>
          <a:p>
            <a:r>
              <a:rPr lang="en-US"/>
              <a:t>e</a:t>
            </a:r>
          </a:p>
        </p:txBody>
      </p:sp>
      <p:sp>
        <p:nvSpPr>
          <p:cNvPr id="76807" name="Text Box 7"/>
          <p:cNvSpPr txBox="1">
            <a:spLocks noChangeArrowheads="1"/>
          </p:cNvSpPr>
          <p:nvPr/>
        </p:nvSpPr>
        <p:spPr bwMode="auto">
          <a:xfrm>
            <a:off x="5562600" y="2438400"/>
            <a:ext cx="344488" cy="457200"/>
          </a:xfrm>
          <a:prstGeom prst="rect">
            <a:avLst/>
          </a:prstGeom>
          <a:noFill/>
          <a:ln w="9525">
            <a:noFill/>
            <a:miter lim="800000"/>
            <a:headEnd/>
            <a:tailEnd/>
          </a:ln>
          <a:effectLst/>
        </p:spPr>
        <p:txBody>
          <a:bodyPr wrap="none">
            <a:spAutoFit/>
          </a:bodyPr>
          <a:lstStyle/>
          <a:p>
            <a:r>
              <a:rPr lang="en-US"/>
              <a:t>e</a:t>
            </a:r>
          </a:p>
        </p:txBody>
      </p:sp>
      <p:sp>
        <p:nvSpPr>
          <p:cNvPr id="76808" name="Text Box 8"/>
          <p:cNvSpPr txBox="1">
            <a:spLocks noChangeArrowheads="1"/>
          </p:cNvSpPr>
          <p:nvPr/>
        </p:nvSpPr>
        <p:spPr bwMode="auto">
          <a:xfrm>
            <a:off x="6705600" y="2514600"/>
            <a:ext cx="344488" cy="457200"/>
          </a:xfrm>
          <a:prstGeom prst="rect">
            <a:avLst/>
          </a:prstGeom>
          <a:noFill/>
          <a:ln w="9525">
            <a:noFill/>
            <a:miter lim="800000"/>
            <a:headEnd/>
            <a:tailEnd/>
          </a:ln>
          <a:effectLst/>
        </p:spPr>
        <p:txBody>
          <a:bodyPr wrap="none">
            <a:spAutoFit/>
          </a:bodyPr>
          <a:lstStyle/>
          <a:p>
            <a:r>
              <a:rPr lang="en-US"/>
              <a:t>e</a:t>
            </a:r>
          </a:p>
        </p:txBody>
      </p:sp>
      <p:sp>
        <p:nvSpPr>
          <p:cNvPr id="76809" name="Text Box 9"/>
          <p:cNvSpPr txBox="1">
            <a:spLocks noChangeArrowheads="1"/>
          </p:cNvSpPr>
          <p:nvPr/>
        </p:nvSpPr>
        <p:spPr bwMode="auto">
          <a:xfrm>
            <a:off x="1981200" y="3886200"/>
            <a:ext cx="344488" cy="457200"/>
          </a:xfrm>
          <a:prstGeom prst="rect">
            <a:avLst/>
          </a:prstGeom>
          <a:noFill/>
          <a:ln w="9525">
            <a:noFill/>
            <a:miter lim="800000"/>
            <a:headEnd/>
            <a:tailEnd/>
          </a:ln>
          <a:effectLst/>
        </p:spPr>
        <p:txBody>
          <a:bodyPr wrap="none">
            <a:spAutoFit/>
          </a:bodyPr>
          <a:lstStyle/>
          <a:p>
            <a:r>
              <a:rPr lang="en-US"/>
              <a:t>e</a:t>
            </a:r>
          </a:p>
        </p:txBody>
      </p:sp>
      <p:sp>
        <p:nvSpPr>
          <p:cNvPr id="76810" name="Text Box 10"/>
          <p:cNvSpPr txBox="1">
            <a:spLocks noChangeArrowheads="1"/>
          </p:cNvSpPr>
          <p:nvPr/>
        </p:nvSpPr>
        <p:spPr bwMode="auto">
          <a:xfrm>
            <a:off x="2667000" y="3276600"/>
            <a:ext cx="344488" cy="457200"/>
          </a:xfrm>
          <a:prstGeom prst="rect">
            <a:avLst/>
          </a:prstGeom>
          <a:noFill/>
          <a:ln w="9525">
            <a:noFill/>
            <a:miter lim="800000"/>
            <a:headEnd/>
            <a:tailEnd/>
          </a:ln>
          <a:effectLst/>
        </p:spPr>
        <p:txBody>
          <a:bodyPr wrap="none">
            <a:spAutoFit/>
          </a:bodyPr>
          <a:lstStyle/>
          <a:p>
            <a:r>
              <a:rPr lang="en-US"/>
              <a:t>e</a:t>
            </a:r>
          </a:p>
        </p:txBody>
      </p:sp>
      <p:sp>
        <p:nvSpPr>
          <p:cNvPr id="76811" name="Text Box 11"/>
          <p:cNvSpPr txBox="1">
            <a:spLocks noChangeArrowheads="1"/>
          </p:cNvSpPr>
          <p:nvPr/>
        </p:nvSpPr>
        <p:spPr bwMode="auto">
          <a:xfrm>
            <a:off x="4114800" y="3352800"/>
            <a:ext cx="344488" cy="457200"/>
          </a:xfrm>
          <a:prstGeom prst="rect">
            <a:avLst/>
          </a:prstGeom>
          <a:noFill/>
          <a:ln w="9525">
            <a:noFill/>
            <a:miter lim="800000"/>
            <a:headEnd/>
            <a:tailEnd/>
          </a:ln>
          <a:effectLst/>
        </p:spPr>
        <p:txBody>
          <a:bodyPr wrap="none">
            <a:spAutoFit/>
          </a:bodyPr>
          <a:lstStyle/>
          <a:p>
            <a:r>
              <a:rPr lang="en-US"/>
              <a:t>e</a:t>
            </a:r>
          </a:p>
        </p:txBody>
      </p:sp>
      <p:sp>
        <p:nvSpPr>
          <p:cNvPr id="76812" name="Text Box 12"/>
          <p:cNvSpPr txBox="1">
            <a:spLocks noChangeArrowheads="1"/>
          </p:cNvSpPr>
          <p:nvPr/>
        </p:nvSpPr>
        <p:spPr bwMode="auto">
          <a:xfrm>
            <a:off x="6019800" y="2895600"/>
            <a:ext cx="344488" cy="457200"/>
          </a:xfrm>
          <a:prstGeom prst="rect">
            <a:avLst/>
          </a:prstGeom>
          <a:noFill/>
          <a:ln w="9525">
            <a:noFill/>
            <a:miter lim="800000"/>
            <a:headEnd/>
            <a:tailEnd/>
          </a:ln>
          <a:effectLst/>
        </p:spPr>
        <p:txBody>
          <a:bodyPr wrap="none">
            <a:spAutoFit/>
          </a:bodyPr>
          <a:lstStyle/>
          <a:p>
            <a:r>
              <a:rPr lang="en-US"/>
              <a:t>e</a:t>
            </a:r>
          </a:p>
        </p:txBody>
      </p:sp>
      <p:sp>
        <p:nvSpPr>
          <p:cNvPr id="76813" name="Text Box 13"/>
          <p:cNvSpPr txBox="1">
            <a:spLocks noChangeArrowheads="1"/>
          </p:cNvSpPr>
          <p:nvPr/>
        </p:nvSpPr>
        <p:spPr bwMode="auto">
          <a:xfrm>
            <a:off x="6629400" y="3352800"/>
            <a:ext cx="344488" cy="457200"/>
          </a:xfrm>
          <a:prstGeom prst="rect">
            <a:avLst/>
          </a:prstGeom>
          <a:noFill/>
          <a:ln w="9525">
            <a:noFill/>
            <a:miter lim="800000"/>
            <a:headEnd/>
            <a:tailEnd/>
          </a:ln>
          <a:effectLst/>
        </p:spPr>
        <p:txBody>
          <a:bodyPr wrap="none">
            <a:spAutoFit/>
          </a:bodyPr>
          <a:lstStyle/>
          <a:p>
            <a:r>
              <a:rPr lang="en-US"/>
              <a:t>e</a:t>
            </a:r>
          </a:p>
        </p:txBody>
      </p:sp>
      <p:sp>
        <p:nvSpPr>
          <p:cNvPr id="76814" name="Text Box 14"/>
          <p:cNvSpPr txBox="1">
            <a:spLocks noChangeArrowheads="1"/>
          </p:cNvSpPr>
          <p:nvPr/>
        </p:nvSpPr>
        <p:spPr bwMode="auto">
          <a:xfrm>
            <a:off x="1736725" y="4833938"/>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5" name="Text Box 15"/>
          <p:cNvSpPr txBox="1">
            <a:spLocks noChangeArrowheads="1"/>
          </p:cNvSpPr>
          <p:nvPr/>
        </p:nvSpPr>
        <p:spPr bwMode="auto">
          <a:xfrm>
            <a:off x="5181600" y="2895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6" name="Text Box 16"/>
          <p:cNvSpPr txBox="1">
            <a:spLocks noChangeArrowheads="1"/>
          </p:cNvSpPr>
          <p:nvPr/>
        </p:nvSpPr>
        <p:spPr bwMode="auto">
          <a:xfrm>
            <a:off x="5257800" y="4114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7" name="Text Box 17"/>
          <p:cNvSpPr txBox="1">
            <a:spLocks noChangeArrowheads="1"/>
          </p:cNvSpPr>
          <p:nvPr/>
        </p:nvSpPr>
        <p:spPr bwMode="auto">
          <a:xfrm>
            <a:off x="5791200" y="3276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8" name="Text Box 18"/>
          <p:cNvSpPr txBox="1">
            <a:spLocks noChangeArrowheads="1"/>
          </p:cNvSpPr>
          <p:nvPr/>
        </p:nvSpPr>
        <p:spPr bwMode="auto">
          <a:xfrm>
            <a:off x="6248400" y="2133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9" name="Text Box 19"/>
          <p:cNvSpPr txBox="1">
            <a:spLocks noChangeArrowheads="1"/>
          </p:cNvSpPr>
          <p:nvPr/>
        </p:nvSpPr>
        <p:spPr bwMode="auto">
          <a:xfrm>
            <a:off x="67818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0" name="Text Box 20"/>
          <p:cNvSpPr txBox="1">
            <a:spLocks noChangeArrowheads="1"/>
          </p:cNvSpPr>
          <p:nvPr/>
        </p:nvSpPr>
        <p:spPr bwMode="auto">
          <a:xfrm>
            <a:off x="32766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1" name="Text Box 21"/>
          <p:cNvSpPr txBox="1">
            <a:spLocks noChangeArrowheads="1"/>
          </p:cNvSpPr>
          <p:nvPr/>
        </p:nvSpPr>
        <p:spPr bwMode="auto">
          <a:xfrm>
            <a:off x="38100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2" name="Text Box 22"/>
          <p:cNvSpPr txBox="1">
            <a:spLocks noChangeArrowheads="1"/>
          </p:cNvSpPr>
          <p:nvPr/>
        </p:nvSpPr>
        <p:spPr bwMode="auto">
          <a:xfrm>
            <a:off x="4648200" y="3733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3" name="Text Box 23"/>
          <p:cNvSpPr txBox="1">
            <a:spLocks noChangeArrowheads="1"/>
          </p:cNvSpPr>
          <p:nvPr/>
        </p:nvSpPr>
        <p:spPr bwMode="auto">
          <a:xfrm>
            <a:off x="4572000" y="4343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4" name="Text Box 24"/>
          <p:cNvSpPr txBox="1">
            <a:spLocks noChangeArrowheads="1"/>
          </p:cNvSpPr>
          <p:nvPr/>
        </p:nvSpPr>
        <p:spPr bwMode="auto">
          <a:xfrm>
            <a:off x="59436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5" name="Text Box 25"/>
          <p:cNvSpPr txBox="1">
            <a:spLocks noChangeArrowheads="1"/>
          </p:cNvSpPr>
          <p:nvPr/>
        </p:nvSpPr>
        <p:spPr bwMode="auto">
          <a:xfrm>
            <a:off x="2209800" y="4800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6" name="Text Box 26"/>
          <p:cNvSpPr txBox="1">
            <a:spLocks noChangeArrowheads="1"/>
          </p:cNvSpPr>
          <p:nvPr/>
        </p:nvSpPr>
        <p:spPr bwMode="auto">
          <a:xfrm>
            <a:off x="2590800" y="4724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7" name="Text Box 27"/>
          <p:cNvSpPr txBox="1">
            <a:spLocks noChangeArrowheads="1"/>
          </p:cNvSpPr>
          <p:nvPr/>
        </p:nvSpPr>
        <p:spPr bwMode="auto">
          <a:xfrm>
            <a:off x="441325" y="3810000"/>
            <a:ext cx="973138" cy="457200"/>
          </a:xfrm>
          <a:prstGeom prst="rect">
            <a:avLst/>
          </a:prstGeom>
          <a:noFill/>
          <a:ln w="9525">
            <a:noFill/>
            <a:miter lim="800000"/>
            <a:headEnd/>
            <a:tailEnd/>
          </a:ln>
          <a:effectLst/>
        </p:spPr>
        <p:txBody>
          <a:bodyPr wrap="none">
            <a:spAutoFit/>
          </a:bodyPr>
          <a:lstStyle/>
          <a:p>
            <a:r>
              <a:rPr lang="en-US" dirty="0"/>
              <a:t>salary</a:t>
            </a:r>
          </a:p>
        </p:txBody>
      </p:sp>
      <p:sp>
        <p:nvSpPr>
          <p:cNvPr id="76828" name="Text Box 28"/>
          <p:cNvSpPr txBox="1">
            <a:spLocks noChangeArrowheads="1"/>
          </p:cNvSpPr>
          <p:nvPr/>
        </p:nvSpPr>
        <p:spPr bwMode="auto">
          <a:xfrm>
            <a:off x="3946525" y="5410200"/>
            <a:ext cx="673100" cy="457200"/>
          </a:xfrm>
          <a:prstGeom prst="rect">
            <a:avLst/>
          </a:prstGeom>
          <a:noFill/>
          <a:ln w="9525">
            <a:noFill/>
            <a:miter lim="800000"/>
            <a:headEnd/>
            <a:tailEnd/>
          </a:ln>
          <a:effectLst/>
        </p:spPr>
        <p:txBody>
          <a:bodyPr wrap="none">
            <a:spAutoFit/>
          </a:bodyPr>
          <a:lstStyle/>
          <a:p>
            <a:r>
              <a:rPr lang="en-US"/>
              <a:t>age</a:t>
            </a:r>
          </a:p>
        </p:txBody>
      </p:sp>
      <p:sp>
        <p:nvSpPr>
          <p:cNvPr id="76829" name="Line 29"/>
          <p:cNvSpPr>
            <a:spLocks noChangeShapeType="1"/>
          </p:cNvSpPr>
          <p:nvPr/>
        </p:nvSpPr>
        <p:spPr bwMode="auto">
          <a:xfrm>
            <a:off x="4648200" y="5605462"/>
            <a:ext cx="533400" cy="0"/>
          </a:xfrm>
          <a:prstGeom prst="line">
            <a:avLst/>
          </a:prstGeom>
          <a:noFill/>
          <a:ln w="9525">
            <a:solidFill>
              <a:schemeClr val="tx1"/>
            </a:solidFill>
            <a:round/>
            <a:headEnd/>
            <a:tailEnd type="triangle" w="med" len="med"/>
          </a:ln>
          <a:effectLst/>
        </p:spPr>
        <p:txBody>
          <a:bodyPr/>
          <a:lstStyle/>
          <a:p>
            <a:endParaRPr lang="en-US"/>
          </a:p>
        </p:txBody>
      </p:sp>
      <p:sp>
        <p:nvSpPr>
          <p:cNvPr id="76830" name="Line 30"/>
          <p:cNvSpPr>
            <a:spLocks noChangeShapeType="1"/>
          </p:cNvSpPr>
          <p:nvPr/>
        </p:nvSpPr>
        <p:spPr bwMode="auto">
          <a:xfrm flipV="1">
            <a:off x="838200" y="3471862"/>
            <a:ext cx="0" cy="304800"/>
          </a:xfrm>
          <a:prstGeom prst="line">
            <a:avLst/>
          </a:prstGeom>
          <a:noFill/>
          <a:ln w="9525">
            <a:solidFill>
              <a:schemeClr val="tx1"/>
            </a:solidFill>
            <a:round/>
            <a:headEnd/>
            <a:tailEnd type="triangle" w="med" len="med"/>
          </a:ln>
          <a:effectLst/>
        </p:spPr>
        <p:txBody>
          <a:bodyPr/>
          <a:lstStyle/>
          <a:p>
            <a:endParaRPr lang="en-US"/>
          </a:p>
        </p:txBody>
      </p:sp>
      <p:sp>
        <p:nvSpPr>
          <p:cNvPr id="76831" name="Freeform 31"/>
          <p:cNvSpPr>
            <a:spLocks/>
          </p:cNvSpPr>
          <p:nvPr/>
        </p:nvSpPr>
        <p:spPr bwMode="auto">
          <a:xfrm>
            <a:off x="1385888" y="2543175"/>
            <a:ext cx="6042025" cy="1728788"/>
          </a:xfrm>
          <a:custGeom>
            <a:avLst/>
            <a:gdLst/>
            <a:ahLst/>
            <a:cxnLst>
              <a:cxn ang="0">
                <a:pos x="126" y="558"/>
              </a:cxn>
              <a:cxn ang="0">
                <a:pos x="261" y="522"/>
              </a:cxn>
              <a:cxn ang="0">
                <a:pos x="396" y="468"/>
              </a:cxn>
              <a:cxn ang="0">
                <a:pos x="540" y="450"/>
              </a:cxn>
              <a:cxn ang="0">
                <a:pos x="738" y="378"/>
              </a:cxn>
              <a:cxn ang="0">
                <a:pos x="819" y="333"/>
              </a:cxn>
              <a:cxn ang="0">
                <a:pos x="1017" y="306"/>
              </a:cxn>
              <a:cxn ang="0">
                <a:pos x="1269" y="279"/>
              </a:cxn>
              <a:cxn ang="0">
                <a:pos x="1386" y="243"/>
              </a:cxn>
              <a:cxn ang="0">
                <a:pos x="2178" y="171"/>
              </a:cxn>
              <a:cxn ang="0">
                <a:pos x="2313" y="117"/>
              </a:cxn>
              <a:cxn ang="0">
                <a:pos x="2475" y="45"/>
              </a:cxn>
              <a:cxn ang="0">
                <a:pos x="2556" y="9"/>
              </a:cxn>
              <a:cxn ang="0">
                <a:pos x="2961" y="0"/>
              </a:cxn>
              <a:cxn ang="0">
                <a:pos x="3474" y="72"/>
              </a:cxn>
              <a:cxn ang="0">
                <a:pos x="3600" y="108"/>
              </a:cxn>
              <a:cxn ang="0">
                <a:pos x="3708" y="198"/>
              </a:cxn>
              <a:cxn ang="0">
                <a:pos x="3762" y="306"/>
              </a:cxn>
              <a:cxn ang="0">
                <a:pos x="3618" y="882"/>
              </a:cxn>
              <a:cxn ang="0">
                <a:pos x="3483" y="954"/>
              </a:cxn>
              <a:cxn ang="0">
                <a:pos x="3069" y="909"/>
              </a:cxn>
              <a:cxn ang="0">
                <a:pos x="2907" y="864"/>
              </a:cxn>
              <a:cxn ang="0">
                <a:pos x="2583" y="792"/>
              </a:cxn>
              <a:cxn ang="0">
                <a:pos x="2493" y="765"/>
              </a:cxn>
              <a:cxn ang="0">
                <a:pos x="2142" y="747"/>
              </a:cxn>
              <a:cxn ang="0">
                <a:pos x="1755" y="756"/>
              </a:cxn>
              <a:cxn ang="0">
                <a:pos x="1458" y="828"/>
              </a:cxn>
              <a:cxn ang="0">
                <a:pos x="1305" y="846"/>
              </a:cxn>
              <a:cxn ang="0">
                <a:pos x="900" y="963"/>
              </a:cxn>
              <a:cxn ang="0">
                <a:pos x="684" y="1017"/>
              </a:cxn>
              <a:cxn ang="0">
                <a:pos x="504" y="1089"/>
              </a:cxn>
              <a:cxn ang="0">
                <a:pos x="270" y="1062"/>
              </a:cxn>
              <a:cxn ang="0">
                <a:pos x="171" y="954"/>
              </a:cxn>
              <a:cxn ang="0">
                <a:pos x="117" y="918"/>
              </a:cxn>
              <a:cxn ang="0">
                <a:pos x="36" y="783"/>
              </a:cxn>
              <a:cxn ang="0">
                <a:pos x="9" y="702"/>
              </a:cxn>
              <a:cxn ang="0">
                <a:pos x="0" y="675"/>
              </a:cxn>
              <a:cxn ang="0">
                <a:pos x="90" y="594"/>
              </a:cxn>
              <a:cxn ang="0">
                <a:pos x="144" y="576"/>
              </a:cxn>
              <a:cxn ang="0">
                <a:pos x="126" y="558"/>
              </a:cxn>
            </a:cxnLst>
            <a:rect l="0" t="0" r="r" b="b"/>
            <a:pathLst>
              <a:path w="3806" h="1089">
                <a:moveTo>
                  <a:pt x="126" y="558"/>
                </a:moveTo>
                <a:cubicBezTo>
                  <a:pt x="171" y="547"/>
                  <a:pt x="216" y="533"/>
                  <a:pt x="261" y="522"/>
                </a:cubicBezTo>
                <a:cubicBezTo>
                  <a:pt x="302" y="495"/>
                  <a:pt x="349" y="484"/>
                  <a:pt x="396" y="468"/>
                </a:cubicBezTo>
                <a:cubicBezTo>
                  <a:pt x="442" y="453"/>
                  <a:pt x="540" y="450"/>
                  <a:pt x="540" y="450"/>
                </a:cubicBezTo>
                <a:cubicBezTo>
                  <a:pt x="607" y="428"/>
                  <a:pt x="670" y="401"/>
                  <a:pt x="738" y="378"/>
                </a:cubicBezTo>
                <a:cubicBezTo>
                  <a:pt x="765" y="369"/>
                  <a:pt x="792" y="344"/>
                  <a:pt x="819" y="333"/>
                </a:cubicBezTo>
                <a:cubicBezTo>
                  <a:pt x="876" y="308"/>
                  <a:pt x="958" y="313"/>
                  <a:pt x="1017" y="306"/>
                </a:cubicBezTo>
                <a:cubicBezTo>
                  <a:pt x="1101" y="296"/>
                  <a:pt x="1184" y="286"/>
                  <a:pt x="1269" y="279"/>
                </a:cubicBezTo>
                <a:cubicBezTo>
                  <a:pt x="1313" y="270"/>
                  <a:pt x="1341" y="248"/>
                  <a:pt x="1386" y="243"/>
                </a:cubicBezTo>
                <a:cubicBezTo>
                  <a:pt x="1650" y="215"/>
                  <a:pt x="1912" y="183"/>
                  <a:pt x="2178" y="171"/>
                </a:cubicBezTo>
                <a:cubicBezTo>
                  <a:pt x="2219" y="144"/>
                  <a:pt x="2266" y="133"/>
                  <a:pt x="2313" y="117"/>
                </a:cubicBezTo>
                <a:cubicBezTo>
                  <a:pt x="2369" y="98"/>
                  <a:pt x="2418" y="64"/>
                  <a:pt x="2475" y="45"/>
                </a:cubicBezTo>
                <a:cubicBezTo>
                  <a:pt x="2501" y="36"/>
                  <a:pt x="2529" y="10"/>
                  <a:pt x="2556" y="9"/>
                </a:cubicBezTo>
                <a:cubicBezTo>
                  <a:pt x="2691" y="3"/>
                  <a:pt x="2826" y="3"/>
                  <a:pt x="2961" y="0"/>
                </a:cubicBezTo>
                <a:cubicBezTo>
                  <a:pt x="3134" y="12"/>
                  <a:pt x="3302" y="51"/>
                  <a:pt x="3474" y="72"/>
                </a:cubicBezTo>
                <a:cubicBezTo>
                  <a:pt x="3514" y="85"/>
                  <a:pt x="3563" y="87"/>
                  <a:pt x="3600" y="108"/>
                </a:cubicBezTo>
                <a:cubicBezTo>
                  <a:pt x="3656" y="139"/>
                  <a:pt x="3661" y="151"/>
                  <a:pt x="3708" y="198"/>
                </a:cubicBezTo>
                <a:cubicBezTo>
                  <a:pt x="3737" y="227"/>
                  <a:pt x="3739" y="272"/>
                  <a:pt x="3762" y="306"/>
                </a:cubicBezTo>
                <a:cubicBezTo>
                  <a:pt x="3806" y="526"/>
                  <a:pt x="3745" y="713"/>
                  <a:pt x="3618" y="882"/>
                </a:cubicBezTo>
                <a:cubicBezTo>
                  <a:pt x="3595" y="950"/>
                  <a:pt x="3548" y="946"/>
                  <a:pt x="3483" y="954"/>
                </a:cubicBezTo>
                <a:cubicBezTo>
                  <a:pt x="3264" y="940"/>
                  <a:pt x="3237" y="943"/>
                  <a:pt x="3069" y="909"/>
                </a:cubicBezTo>
                <a:cubicBezTo>
                  <a:pt x="3014" y="898"/>
                  <a:pt x="2961" y="875"/>
                  <a:pt x="2907" y="864"/>
                </a:cubicBezTo>
                <a:cubicBezTo>
                  <a:pt x="2798" y="842"/>
                  <a:pt x="2691" y="816"/>
                  <a:pt x="2583" y="792"/>
                </a:cubicBezTo>
                <a:cubicBezTo>
                  <a:pt x="2552" y="785"/>
                  <a:pt x="2524" y="769"/>
                  <a:pt x="2493" y="765"/>
                </a:cubicBezTo>
                <a:cubicBezTo>
                  <a:pt x="2329" y="744"/>
                  <a:pt x="2445" y="757"/>
                  <a:pt x="2142" y="747"/>
                </a:cubicBezTo>
                <a:cubicBezTo>
                  <a:pt x="2013" y="750"/>
                  <a:pt x="1884" y="751"/>
                  <a:pt x="1755" y="756"/>
                </a:cubicBezTo>
                <a:cubicBezTo>
                  <a:pt x="1657" y="760"/>
                  <a:pt x="1551" y="797"/>
                  <a:pt x="1458" y="828"/>
                </a:cubicBezTo>
                <a:cubicBezTo>
                  <a:pt x="1441" y="834"/>
                  <a:pt x="1309" y="846"/>
                  <a:pt x="1305" y="846"/>
                </a:cubicBezTo>
                <a:cubicBezTo>
                  <a:pt x="1164" y="862"/>
                  <a:pt x="1042" y="954"/>
                  <a:pt x="900" y="963"/>
                </a:cubicBezTo>
                <a:cubicBezTo>
                  <a:pt x="804" y="979"/>
                  <a:pt x="776" y="986"/>
                  <a:pt x="684" y="1017"/>
                </a:cubicBezTo>
                <a:cubicBezTo>
                  <a:pt x="661" y="1025"/>
                  <a:pt x="527" y="1081"/>
                  <a:pt x="504" y="1089"/>
                </a:cubicBezTo>
                <a:cubicBezTo>
                  <a:pt x="408" y="1086"/>
                  <a:pt x="366" y="1067"/>
                  <a:pt x="270" y="1062"/>
                </a:cubicBezTo>
                <a:cubicBezTo>
                  <a:pt x="261" y="1062"/>
                  <a:pt x="184" y="961"/>
                  <a:pt x="171" y="954"/>
                </a:cubicBezTo>
                <a:cubicBezTo>
                  <a:pt x="152" y="943"/>
                  <a:pt x="117" y="918"/>
                  <a:pt x="117" y="918"/>
                </a:cubicBezTo>
                <a:cubicBezTo>
                  <a:pt x="88" y="874"/>
                  <a:pt x="57" y="831"/>
                  <a:pt x="36" y="783"/>
                </a:cubicBezTo>
                <a:cubicBezTo>
                  <a:pt x="24" y="757"/>
                  <a:pt x="18" y="729"/>
                  <a:pt x="9" y="702"/>
                </a:cubicBezTo>
                <a:cubicBezTo>
                  <a:pt x="6" y="693"/>
                  <a:pt x="0" y="675"/>
                  <a:pt x="0" y="675"/>
                </a:cubicBezTo>
                <a:cubicBezTo>
                  <a:pt x="25" y="599"/>
                  <a:pt x="11" y="615"/>
                  <a:pt x="90" y="594"/>
                </a:cubicBezTo>
                <a:cubicBezTo>
                  <a:pt x="108" y="589"/>
                  <a:pt x="157" y="589"/>
                  <a:pt x="144" y="576"/>
                </a:cubicBezTo>
                <a:cubicBezTo>
                  <a:pt x="138" y="570"/>
                  <a:pt x="132" y="564"/>
                  <a:pt x="126" y="558"/>
                </a:cubicBezTo>
                <a:close/>
              </a:path>
            </a:pathLst>
          </a:custGeom>
          <a:solidFill>
            <a:srgbClr val="FFFF99">
              <a:alpha val="50000"/>
            </a:srgbClr>
          </a:solidFill>
          <a:ln w="9525">
            <a:solidFill>
              <a:schemeClr val="tx1"/>
            </a:solidFill>
            <a:round/>
            <a:headEnd/>
            <a:tailEnd/>
          </a:ln>
          <a:effectLst/>
        </p:spPr>
        <p:txBody>
          <a:bodyPr/>
          <a:lstStyle/>
          <a:p>
            <a:endParaRPr lang="en-US"/>
          </a:p>
        </p:txBody>
      </p:sp>
      <p:sp>
        <p:nvSpPr>
          <p:cNvPr id="76832" name="Freeform 32"/>
          <p:cNvSpPr>
            <a:spLocks/>
          </p:cNvSpPr>
          <p:nvPr/>
        </p:nvSpPr>
        <p:spPr bwMode="auto">
          <a:xfrm>
            <a:off x="1614488" y="1443038"/>
            <a:ext cx="5557837" cy="3957637"/>
          </a:xfrm>
          <a:custGeom>
            <a:avLst/>
            <a:gdLst/>
            <a:ahLst/>
            <a:cxnLst>
              <a:cxn ang="0">
                <a:pos x="81" y="2367"/>
              </a:cxn>
              <a:cxn ang="0">
                <a:pos x="342" y="2493"/>
              </a:cxn>
              <a:cxn ang="0">
                <a:pos x="1017" y="2412"/>
              </a:cxn>
              <a:cxn ang="0">
                <a:pos x="1413" y="2322"/>
              </a:cxn>
              <a:cxn ang="0">
                <a:pos x="1710" y="2241"/>
              </a:cxn>
              <a:cxn ang="0">
                <a:pos x="1917" y="2160"/>
              </a:cxn>
              <a:cxn ang="0">
                <a:pos x="2088" y="2088"/>
              </a:cxn>
              <a:cxn ang="0">
                <a:pos x="2259" y="1998"/>
              </a:cxn>
              <a:cxn ang="0">
                <a:pos x="2529" y="1845"/>
              </a:cxn>
              <a:cxn ang="0">
                <a:pos x="2664" y="1764"/>
              </a:cxn>
              <a:cxn ang="0">
                <a:pos x="2862" y="1602"/>
              </a:cxn>
              <a:cxn ang="0">
                <a:pos x="2934" y="1494"/>
              </a:cxn>
              <a:cxn ang="0">
                <a:pos x="3042" y="1269"/>
              </a:cxn>
              <a:cxn ang="0">
                <a:pos x="3159" y="1026"/>
              </a:cxn>
              <a:cxn ang="0">
                <a:pos x="3213" y="945"/>
              </a:cxn>
              <a:cxn ang="0">
                <a:pos x="3312" y="720"/>
              </a:cxn>
              <a:cxn ang="0">
                <a:pos x="3384" y="576"/>
              </a:cxn>
              <a:cxn ang="0">
                <a:pos x="3420" y="495"/>
              </a:cxn>
              <a:cxn ang="0">
                <a:pos x="3492" y="333"/>
              </a:cxn>
              <a:cxn ang="0">
                <a:pos x="3483" y="171"/>
              </a:cxn>
              <a:cxn ang="0">
                <a:pos x="3087" y="27"/>
              </a:cxn>
              <a:cxn ang="0">
                <a:pos x="2790" y="9"/>
              </a:cxn>
              <a:cxn ang="0">
                <a:pos x="2637" y="117"/>
              </a:cxn>
              <a:cxn ang="0">
                <a:pos x="2583" y="198"/>
              </a:cxn>
              <a:cxn ang="0">
                <a:pos x="2475" y="414"/>
              </a:cxn>
              <a:cxn ang="0">
                <a:pos x="2313" y="603"/>
              </a:cxn>
              <a:cxn ang="0">
                <a:pos x="2250" y="711"/>
              </a:cxn>
              <a:cxn ang="0">
                <a:pos x="2178" y="846"/>
              </a:cxn>
              <a:cxn ang="0">
                <a:pos x="2088" y="1035"/>
              </a:cxn>
              <a:cxn ang="0">
                <a:pos x="2061" y="1035"/>
              </a:cxn>
              <a:cxn ang="0">
                <a:pos x="1917" y="1269"/>
              </a:cxn>
              <a:cxn ang="0">
                <a:pos x="1746" y="1557"/>
              </a:cxn>
              <a:cxn ang="0">
                <a:pos x="1647" y="1674"/>
              </a:cxn>
              <a:cxn ang="0">
                <a:pos x="1512" y="1782"/>
              </a:cxn>
              <a:cxn ang="0">
                <a:pos x="1332" y="1890"/>
              </a:cxn>
              <a:cxn ang="0">
                <a:pos x="1125" y="1926"/>
              </a:cxn>
              <a:cxn ang="0">
                <a:pos x="792" y="2034"/>
              </a:cxn>
              <a:cxn ang="0">
                <a:pos x="621" y="2079"/>
              </a:cxn>
              <a:cxn ang="0">
                <a:pos x="297" y="2115"/>
              </a:cxn>
              <a:cxn ang="0">
                <a:pos x="108" y="2160"/>
              </a:cxn>
              <a:cxn ang="0">
                <a:pos x="36" y="2232"/>
              </a:cxn>
              <a:cxn ang="0">
                <a:pos x="27" y="2349"/>
              </a:cxn>
              <a:cxn ang="0">
                <a:pos x="0" y="2313"/>
              </a:cxn>
            </a:cxnLst>
            <a:rect l="0" t="0" r="r" b="b"/>
            <a:pathLst>
              <a:path w="3501" h="2493">
                <a:moveTo>
                  <a:pt x="0" y="2313"/>
                </a:moveTo>
                <a:cubicBezTo>
                  <a:pt x="34" y="2324"/>
                  <a:pt x="58" y="2339"/>
                  <a:pt x="81" y="2367"/>
                </a:cubicBezTo>
                <a:cubicBezTo>
                  <a:pt x="104" y="2395"/>
                  <a:pt x="91" y="2387"/>
                  <a:pt x="99" y="2394"/>
                </a:cubicBezTo>
                <a:cubicBezTo>
                  <a:pt x="168" y="2455"/>
                  <a:pt x="254" y="2475"/>
                  <a:pt x="342" y="2493"/>
                </a:cubicBezTo>
                <a:cubicBezTo>
                  <a:pt x="525" y="2484"/>
                  <a:pt x="708" y="2469"/>
                  <a:pt x="891" y="2457"/>
                </a:cubicBezTo>
                <a:cubicBezTo>
                  <a:pt x="946" y="2446"/>
                  <a:pt x="969" y="2425"/>
                  <a:pt x="1017" y="2412"/>
                </a:cubicBezTo>
                <a:cubicBezTo>
                  <a:pt x="1092" y="2392"/>
                  <a:pt x="1167" y="2368"/>
                  <a:pt x="1242" y="2349"/>
                </a:cubicBezTo>
                <a:cubicBezTo>
                  <a:pt x="1298" y="2335"/>
                  <a:pt x="1357" y="2336"/>
                  <a:pt x="1413" y="2322"/>
                </a:cubicBezTo>
                <a:cubicBezTo>
                  <a:pt x="1545" y="2289"/>
                  <a:pt x="1384" y="2316"/>
                  <a:pt x="1530" y="2295"/>
                </a:cubicBezTo>
                <a:cubicBezTo>
                  <a:pt x="1589" y="2275"/>
                  <a:pt x="1650" y="2261"/>
                  <a:pt x="1710" y="2241"/>
                </a:cubicBezTo>
                <a:cubicBezTo>
                  <a:pt x="1731" y="2234"/>
                  <a:pt x="1746" y="2217"/>
                  <a:pt x="1764" y="2205"/>
                </a:cubicBezTo>
                <a:cubicBezTo>
                  <a:pt x="1810" y="2174"/>
                  <a:pt x="1862" y="2167"/>
                  <a:pt x="1917" y="2160"/>
                </a:cubicBezTo>
                <a:cubicBezTo>
                  <a:pt x="1955" y="2141"/>
                  <a:pt x="1998" y="2144"/>
                  <a:pt x="2034" y="2124"/>
                </a:cubicBezTo>
                <a:cubicBezTo>
                  <a:pt x="2053" y="2113"/>
                  <a:pt x="2067" y="2095"/>
                  <a:pt x="2088" y="2088"/>
                </a:cubicBezTo>
                <a:cubicBezTo>
                  <a:pt x="2128" y="2075"/>
                  <a:pt x="2169" y="2054"/>
                  <a:pt x="2205" y="2034"/>
                </a:cubicBezTo>
                <a:cubicBezTo>
                  <a:pt x="2224" y="2023"/>
                  <a:pt x="2238" y="2005"/>
                  <a:pt x="2259" y="1998"/>
                </a:cubicBezTo>
                <a:cubicBezTo>
                  <a:pt x="2286" y="1989"/>
                  <a:pt x="2315" y="1976"/>
                  <a:pt x="2340" y="1962"/>
                </a:cubicBezTo>
                <a:cubicBezTo>
                  <a:pt x="2404" y="1927"/>
                  <a:pt x="2469" y="1885"/>
                  <a:pt x="2529" y="1845"/>
                </a:cubicBezTo>
                <a:cubicBezTo>
                  <a:pt x="2552" y="1830"/>
                  <a:pt x="2585" y="1821"/>
                  <a:pt x="2610" y="1809"/>
                </a:cubicBezTo>
                <a:cubicBezTo>
                  <a:pt x="2642" y="1793"/>
                  <a:pt x="2636" y="1788"/>
                  <a:pt x="2664" y="1764"/>
                </a:cubicBezTo>
                <a:cubicBezTo>
                  <a:pt x="2715" y="1720"/>
                  <a:pt x="2756" y="1677"/>
                  <a:pt x="2817" y="1647"/>
                </a:cubicBezTo>
                <a:cubicBezTo>
                  <a:pt x="2838" y="1584"/>
                  <a:pt x="2806" y="1658"/>
                  <a:pt x="2862" y="1602"/>
                </a:cubicBezTo>
                <a:cubicBezTo>
                  <a:pt x="2876" y="1588"/>
                  <a:pt x="2876" y="1563"/>
                  <a:pt x="2889" y="1548"/>
                </a:cubicBezTo>
                <a:cubicBezTo>
                  <a:pt x="2914" y="1518"/>
                  <a:pt x="2917" y="1528"/>
                  <a:pt x="2934" y="1494"/>
                </a:cubicBezTo>
                <a:cubicBezTo>
                  <a:pt x="2971" y="1419"/>
                  <a:pt x="2909" y="1517"/>
                  <a:pt x="2961" y="1440"/>
                </a:cubicBezTo>
                <a:cubicBezTo>
                  <a:pt x="2975" y="1383"/>
                  <a:pt x="3009" y="1318"/>
                  <a:pt x="3042" y="1269"/>
                </a:cubicBezTo>
                <a:cubicBezTo>
                  <a:pt x="3056" y="1212"/>
                  <a:pt x="3044" y="1243"/>
                  <a:pt x="3087" y="1179"/>
                </a:cubicBezTo>
                <a:cubicBezTo>
                  <a:pt x="3114" y="1138"/>
                  <a:pt x="3143" y="1073"/>
                  <a:pt x="3159" y="1026"/>
                </a:cubicBezTo>
                <a:cubicBezTo>
                  <a:pt x="3166" y="1005"/>
                  <a:pt x="3183" y="990"/>
                  <a:pt x="3195" y="972"/>
                </a:cubicBezTo>
                <a:cubicBezTo>
                  <a:pt x="3201" y="963"/>
                  <a:pt x="3213" y="945"/>
                  <a:pt x="3213" y="945"/>
                </a:cubicBezTo>
                <a:cubicBezTo>
                  <a:pt x="3226" y="892"/>
                  <a:pt x="3255" y="846"/>
                  <a:pt x="3285" y="801"/>
                </a:cubicBezTo>
                <a:cubicBezTo>
                  <a:pt x="3301" y="777"/>
                  <a:pt x="3296" y="744"/>
                  <a:pt x="3312" y="720"/>
                </a:cubicBezTo>
                <a:cubicBezTo>
                  <a:pt x="3335" y="686"/>
                  <a:pt x="3350" y="649"/>
                  <a:pt x="3366" y="612"/>
                </a:cubicBezTo>
                <a:cubicBezTo>
                  <a:pt x="3371" y="600"/>
                  <a:pt x="3377" y="588"/>
                  <a:pt x="3384" y="576"/>
                </a:cubicBezTo>
                <a:cubicBezTo>
                  <a:pt x="3389" y="567"/>
                  <a:pt x="3398" y="559"/>
                  <a:pt x="3402" y="549"/>
                </a:cubicBezTo>
                <a:cubicBezTo>
                  <a:pt x="3410" y="532"/>
                  <a:pt x="3409" y="511"/>
                  <a:pt x="3420" y="495"/>
                </a:cubicBezTo>
                <a:cubicBezTo>
                  <a:pt x="3436" y="471"/>
                  <a:pt x="3453" y="441"/>
                  <a:pt x="3465" y="414"/>
                </a:cubicBezTo>
                <a:cubicBezTo>
                  <a:pt x="3465" y="414"/>
                  <a:pt x="3487" y="347"/>
                  <a:pt x="3492" y="333"/>
                </a:cubicBezTo>
                <a:cubicBezTo>
                  <a:pt x="3495" y="324"/>
                  <a:pt x="3501" y="306"/>
                  <a:pt x="3501" y="306"/>
                </a:cubicBezTo>
                <a:cubicBezTo>
                  <a:pt x="3499" y="282"/>
                  <a:pt x="3501" y="208"/>
                  <a:pt x="3483" y="171"/>
                </a:cubicBezTo>
                <a:cubicBezTo>
                  <a:pt x="3461" y="128"/>
                  <a:pt x="3422" y="118"/>
                  <a:pt x="3384" y="99"/>
                </a:cubicBezTo>
                <a:cubicBezTo>
                  <a:pt x="3288" y="51"/>
                  <a:pt x="3194" y="39"/>
                  <a:pt x="3087" y="27"/>
                </a:cubicBezTo>
                <a:cubicBezTo>
                  <a:pt x="3031" y="8"/>
                  <a:pt x="2974" y="6"/>
                  <a:pt x="2916" y="0"/>
                </a:cubicBezTo>
                <a:cubicBezTo>
                  <a:pt x="2874" y="3"/>
                  <a:pt x="2832" y="4"/>
                  <a:pt x="2790" y="9"/>
                </a:cubicBezTo>
                <a:cubicBezTo>
                  <a:pt x="2750" y="14"/>
                  <a:pt x="2721" y="50"/>
                  <a:pt x="2682" y="63"/>
                </a:cubicBezTo>
                <a:cubicBezTo>
                  <a:pt x="2679" y="68"/>
                  <a:pt x="2638" y="116"/>
                  <a:pt x="2637" y="117"/>
                </a:cubicBezTo>
                <a:cubicBezTo>
                  <a:pt x="2632" y="125"/>
                  <a:pt x="2633" y="136"/>
                  <a:pt x="2628" y="144"/>
                </a:cubicBezTo>
                <a:cubicBezTo>
                  <a:pt x="2588" y="204"/>
                  <a:pt x="2612" y="139"/>
                  <a:pt x="2583" y="198"/>
                </a:cubicBezTo>
                <a:cubicBezTo>
                  <a:pt x="2556" y="252"/>
                  <a:pt x="2527" y="309"/>
                  <a:pt x="2493" y="360"/>
                </a:cubicBezTo>
                <a:cubicBezTo>
                  <a:pt x="2482" y="376"/>
                  <a:pt x="2486" y="398"/>
                  <a:pt x="2475" y="414"/>
                </a:cubicBezTo>
                <a:cubicBezTo>
                  <a:pt x="2444" y="460"/>
                  <a:pt x="2404" y="540"/>
                  <a:pt x="2349" y="558"/>
                </a:cubicBezTo>
                <a:cubicBezTo>
                  <a:pt x="2316" y="656"/>
                  <a:pt x="2371" y="510"/>
                  <a:pt x="2313" y="603"/>
                </a:cubicBezTo>
                <a:cubicBezTo>
                  <a:pt x="2303" y="619"/>
                  <a:pt x="2301" y="639"/>
                  <a:pt x="2295" y="657"/>
                </a:cubicBezTo>
                <a:cubicBezTo>
                  <a:pt x="2289" y="676"/>
                  <a:pt x="2263" y="698"/>
                  <a:pt x="2250" y="711"/>
                </a:cubicBezTo>
                <a:cubicBezTo>
                  <a:pt x="2241" y="738"/>
                  <a:pt x="2228" y="767"/>
                  <a:pt x="2214" y="792"/>
                </a:cubicBezTo>
                <a:cubicBezTo>
                  <a:pt x="2203" y="811"/>
                  <a:pt x="2185" y="825"/>
                  <a:pt x="2178" y="846"/>
                </a:cubicBezTo>
                <a:cubicBezTo>
                  <a:pt x="2159" y="904"/>
                  <a:pt x="2171" y="971"/>
                  <a:pt x="2115" y="990"/>
                </a:cubicBezTo>
                <a:cubicBezTo>
                  <a:pt x="2109" y="999"/>
                  <a:pt x="2096" y="1027"/>
                  <a:pt x="2088" y="1035"/>
                </a:cubicBezTo>
                <a:cubicBezTo>
                  <a:pt x="2080" y="1043"/>
                  <a:pt x="2076" y="1035"/>
                  <a:pt x="2070" y="1044"/>
                </a:cubicBezTo>
                <a:cubicBezTo>
                  <a:pt x="2063" y="1053"/>
                  <a:pt x="2069" y="1025"/>
                  <a:pt x="2061" y="1035"/>
                </a:cubicBezTo>
                <a:cubicBezTo>
                  <a:pt x="2053" y="1045"/>
                  <a:pt x="2049" y="1068"/>
                  <a:pt x="2025" y="1107"/>
                </a:cubicBezTo>
                <a:cubicBezTo>
                  <a:pt x="1986" y="1165"/>
                  <a:pt x="1948" y="1207"/>
                  <a:pt x="1917" y="1269"/>
                </a:cubicBezTo>
                <a:cubicBezTo>
                  <a:pt x="1904" y="1295"/>
                  <a:pt x="1861" y="1357"/>
                  <a:pt x="1854" y="1377"/>
                </a:cubicBezTo>
                <a:cubicBezTo>
                  <a:pt x="1837" y="1429"/>
                  <a:pt x="1791" y="1527"/>
                  <a:pt x="1746" y="1557"/>
                </a:cubicBezTo>
                <a:cubicBezTo>
                  <a:pt x="1733" y="1576"/>
                  <a:pt x="1714" y="1592"/>
                  <a:pt x="1701" y="1611"/>
                </a:cubicBezTo>
                <a:cubicBezTo>
                  <a:pt x="1678" y="1646"/>
                  <a:pt x="1697" y="1657"/>
                  <a:pt x="1647" y="1674"/>
                </a:cubicBezTo>
                <a:cubicBezTo>
                  <a:pt x="1622" y="1699"/>
                  <a:pt x="1594" y="1725"/>
                  <a:pt x="1566" y="1746"/>
                </a:cubicBezTo>
                <a:cubicBezTo>
                  <a:pt x="1549" y="1759"/>
                  <a:pt x="1512" y="1782"/>
                  <a:pt x="1512" y="1782"/>
                </a:cubicBezTo>
                <a:cubicBezTo>
                  <a:pt x="1489" y="1817"/>
                  <a:pt x="1474" y="1817"/>
                  <a:pt x="1440" y="1836"/>
                </a:cubicBezTo>
                <a:cubicBezTo>
                  <a:pt x="1335" y="1894"/>
                  <a:pt x="1437" y="1855"/>
                  <a:pt x="1332" y="1890"/>
                </a:cubicBezTo>
                <a:cubicBezTo>
                  <a:pt x="1290" y="1904"/>
                  <a:pt x="1322" y="1913"/>
                  <a:pt x="1278" y="1917"/>
                </a:cubicBezTo>
                <a:cubicBezTo>
                  <a:pt x="1227" y="1922"/>
                  <a:pt x="1176" y="1923"/>
                  <a:pt x="1125" y="1926"/>
                </a:cubicBezTo>
                <a:cubicBezTo>
                  <a:pt x="1074" y="1936"/>
                  <a:pt x="946" y="1966"/>
                  <a:pt x="900" y="1989"/>
                </a:cubicBezTo>
                <a:cubicBezTo>
                  <a:pt x="865" y="2007"/>
                  <a:pt x="831" y="2024"/>
                  <a:pt x="792" y="2034"/>
                </a:cubicBezTo>
                <a:cubicBezTo>
                  <a:pt x="762" y="2041"/>
                  <a:pt x="732" y="2045"/>
                  <a:pt x="702" y="2052"/>
                </a:cubicBezTo>
                <a:cubicBezTo>
                  <a:pt x="674" y="2059"/>
                  <a:pt x="649" y="2076"/>
                  <a:pt x="621" y="2079"/>
                </a:cubicBezTo>
                <a:cubicBezTo>
                  <a:pt x="480" y="2093"/>
                  <a:pt x="561" y="2086"/>
                  <a:pt x="378" y="2097"/>
                </a:cubicBezTo>
                <a:cubicBezTo>
                  <a:pt x="357" y="2100"/>
                  <a:pt x="319" y="2104"/>
                  <a:pt x="297" y="2115"/>
                </a:cubicBezTo>
                <a:cubicBezTo>
                  <a:pt x="262" y="2133"/>
                  <a:pt x="281" y="2134"/>
                  <a:pt x="243" y="2142"/>
                </a:cubicBezTo>
                <a:cubicBezTo>
                  <a:pt x="222" y="2146"/>
                  <a:pt x="126" y="2158"/>
                  <a:pt x="108" y="2160"/>
                </a:cubicBezTo>
                <a:cubicBezTo>
                  <a:pt x="90" y="2166"/>
                  <a:pt x="72" y="2172"/>
                  <a:pt x="54" y="2178"/>
                </a:cubicBezTo>
                <a:cubicBezTo>
                  <a:pt x="36" y="2184"/>
                  <a:pt x="42" y="2214"/>
                  <a:pt x="36" y="2232"/>
                </a:cubicBezTo>
                <a:cubicBezTo>
                  <a:pt x="24" y="2269"/>
                  <a:pt x="32" y="2251"/>
                  <a:pt x="9" y="2286"/>
                </a:cubicBezTo>
                <a:cubicBezTo>
                  <a:pt x="9" y="2286"/>
                  <a:pt x="23" y="2345"/>
                  <a:pt x="27" y="2349"/>
                </a:cubicBezTo>
                <a:cubicBezTo>
                  <a:pt x="57" y="2379"/>
                  <a:pt x="54" y="2342"/>
                  <a:pt x="54" y="2367"/>
                </a:cubicBezTo>
                <a:lnTo>
                  <a:pt x="0" y="2313"/>
                </a:lnTo>
                <a:close/>
              </a:path>
            </a:pathLst>
          </a:custGeom>
          <a:solidFill>
            <a:srgbClr val="CC99FF">
              <a:alpha val="50000"/>
            </a:srgbClr>
          </a:solidFill>
          <a:ln w="9525">
            <a:solidFill>
              <a:schemeClr val="tx1"/>
            </a:solidFill>
            <a:round/>
            <a:headEnd/>
            <a:tailEnd/>
          </a:ln>
          <a:effectLst/>
        </p:spPr>
        <p:txBody>
          <a:bodyPr/>
          <a:lstStyle/>
          <a:p>
            <a:endParaRPr lang="en-US"/>
          </a:p>
        </p:txBody>
      </p:sp>
      <p:sp>
        <p:nvSpPr>
          <p:cNvPr id="36" name="Footer Placeholder 3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40221550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8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8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31" grpId="0" animBg="1"/>
      <p:bldP spid="7683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smtClean="0"/>
              <a:t>Starting CURE</a:t>
            </a:r>
            <a:endParaRPr lang="en-US"/>
          </a:p>
        </p:txBody>
      </p:sp>
      <p:sp>
        <p:nvSpPr>
          <p:cNvPr id="77827" name="Rectangle 3"/>
          <p:cNvSpPr>
            <a:spLocks noGrp="1" noChangeArrowheads="1"/>
          </p:cNvSpPr>
          <p:nvPr>
            <p:ph idx="1"/>
          </p:nvPr>
        </p:nvSpPr>
        <p:spPr>
          <a:xfrm>
            <a:off x="457200" y="1295400"/>
            <a:ext cx="8229600" cy="5486400"/>
          </a:xfrm>
        </p:spPr>
        <p:txBody>
          <a:bodyPr>
            <a:normAutofit/>
          </a:bodyPr>
          <a:lstStyle/>
          <a:p>
            <a:pPr marL="118872" indent="0">
              <a:buNone/>
            </a:pPr>
            <a:r>
              <a:rPr lang="en-US" b="1" u="sng" dirty="0" smtClean="0">
                <a:solidFill>
                  <a:srgbClr val="FF0066"/>
                </a:solidFill>
              </a:rPr>
              <a:t>2 Pass algorithm. Pass 1:</a:t>
            </a:r>
          </a:p>
          <a:p>
            <a:r>
              <a:rPr lang="en-US" b="1" dirty="0" smtClean="0"/>
              <a:t>0) Pick a random sample of points that fit in main memory</a:t>
            </a:r>
          </a:p>
          <a:p>
            <a:r>
              <a:rPr lang="en-US" b="1" dirty="0" smtClean="0">
                <a:solidFill>
                  <a:srgbClr val="D60093"/>
                </a:solidFill>
              </a:rPr>
              <a:t>1) Initial clusters: </a:t>
            </a:r>
          </a:p>
          <a:p>
            <a:pPr lvl="1"/>
            <a:r>
              <a:rPr lang="en-US" dirty="0" smtClean="0"/>
              <a:t>Cluster these points hierarchically – group </a:t>
            </a:r>
            <a:br>
              <a:rPr lang="en-US" dirty="0" smtClean="0"/>
            </a:br>
            <a:r>
              <a:rPr lang="en-US" dirty="0" smtClean="0"/>
              <a:t>nearest points/clusters</a:t>
            </a:r>
          </a:p>
          <a:p>
            <a:r>
              <a:rPr lang="en-US" b="1" dirty="0" smtClean="0">
                <a:solidFill>
                  <a:srgbClr val="0000FF"/>
                </a:solidFill>
              </a:rPr>
              <a:t>2) Pick representative points:</a:t>
            </a:r>
          </a:p>
          <a:p>
            <a:pPr lvl="1"/>
            <a:r>
              <a:rPr lang="en-US" dirty="0" smtClean="0"/>
              <a:t>For each cluster, pick a sample of points, as dispersed as possible</a:t>
            </a:r>
          </a:p>
          <a:p>
            <a:pPr lvl="1"/>
            <a:r>
              <a:rPr lang="en-US" dirty="0" smtClean="0"/>
              <a:t>From the sample, pick representatives by moving them (say) 20% toward the centroid of the cluster</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D5F54875-D4D4-48AC-B2D1-F6AA09775CCA}" type="slidenum">
              <a:rPr lang="en-US" smtClean="0"/>
              <a:pPr/>
              <a:t>50</a:t>
            </a:fld>
            <a:endParaRPr lang="en-US"/>
          </a:p>
        </p:txBody>
      </p:sp>
    </p:spTree>
    <p:extLst>
      <p:ext uri="{BB962C8B-B14F-4D97-AF65-F5344CB8AC3E}">
        <p14:creationId xmlns:p14="http://schemas.microsoft.com/office/powerpoint/2010/main" xmlns="" val="185608030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dirty="0"/>
              <a:t>Example: Initial Clusters</a:t>
            </a:r>
          </a:p>
        </p:txBody>
      </p:sp>
      <p:sp>
        <p:nvSpPr>
          <p:cNvPr id="34" name="Slide Number Placeholder 4"/>
          <p:cNvSpPr>
            <a:spLocks noGrp="1"/>
          </p:cNvSpPr>
          <p:nvPr>
            <p:ph type="sldNum" sz="quarter" idx="12"/>
          </p:nvPr>
        </p:nvSpPr>
        <p:spPr/>
        <p:txBody>
          <a:bodyPr/>
          <a:lstStyle/>
          <a:p>
            <a:fld id="{3F6E399A-B745-4CB0-B7BA-AC55B15E361E}" type="slidenum">
              <a:rPr lang="en-US"/>
              <a:pPr/>
              <a:t>51</a:t>
            </a:fld>
            <a:endParaRPr lang="en-US"/>
          </a:p>
        </p:txBody>
      </p:sp>
      <p:sp>
        <p:nvSpPr>
          <p:cNvPr id="78851" name="Text Box 3"/>
          <p:cNvSpPr txBox="1">
            <a:spLocks noChangeArrowheads="1"/>
          </p:cNvSpPr>
          <p:nvPr/>
        </p:nvSpPr>
        <p:spPr bwMode="auto">
          <a:xfrm>
            <a:off x="1660525" y="3386138"/>
            <a:ext cx="344488" cy="457200"/>
          </a:xfrm>
          <a:prstGeom prst="rect">
            <a:avLst/>
          </a:prstGeom>
          <a:noFill/>
          <a:ln w="9525">
            <a:noFill/>
            <a:miter lim="800000"/>
            <a:headEnd/>
            <a:tailEnd/>
          </a:ln>
          <a:effectLst/>
        </p:spPr>
        <p:txBody>
          <a:bodyPr wrap="none">
            <a:spAutoFit/>
          </a:bodyPr>
          <a:lstStyle/>
          <a:p>
            <a:r>
              <a:rPr lang="en-US"/>
              <a:t>e</a:t>
            </a:r>
          </a:p>
        </p:txBody>
      </p:sp>
      <p:sp>
        <p:nvSpPr>
          <p:cNvPr id="78852" name="Text Box 4"/>
          <p:cNvSpPr txBox="1">
            <a:spLocks noChangeArrowheads="1"/>
          </p:cNvSpPr>
          <p:nvPr/>
        </p:nvSpPr>
        <p:spPr bwMode="auto">
          <a:xfrm>
            <a:off x="3200400" y="3429000"/>
            <a:ext cx="344488" cy="457200"/>
          </a:xfrm>
          <a:prstGeom prst="rect">
            <a:avLst/>
          </a:prstGeom>
          <a:noFill/>
          <a:ln w="9525">
            <a:noFill/>
            <a:miter lim="800000"/>
            <a:headEnd/>
            <a:tailEnd/>
          </a:ln>
          <a:effectLst/>
        </p:spPr>
        <p:txBody>
          <a:bodyPr wrap="none">
            <a:spAutoFit/>
          </a:bodyPr>
          <a:lstStyle/>
          <a:p>
            <a:r>
              <a:rPr lang="en-US"/>
              <a:t>e</a:t>
            </a:r>
          </a:p>
        </p:txBody>
      </p:sp>
      <p:sp>
        <p:nvSpPr>
          <p:cNvPr id="78853" name="Text Box 5"/>
          <p:cNvSpPr txBox="1">
            <a:spLocks noChangeArrowheads="1"/>
          </p:cNvSpPr>
          <p:nvPr/>
        </p:nvSpPr>
        <p:spPr bwMode="auto">
          <a:xfrm>
            <a:off x="4114800" y="2743200"/>
            <a:ext cx="344488" cy="457200"/>
          </a:xfrm>
          <a:prstGeom prst="rect">
            <a:avLst/>
          </a:prstGeom>
          <a:noFill/>
          <a:ln w="9525">
            <a:noFill/>
            <a:miter lim="800000"/>
            <a:headEnd/>
            <a:tailEnd/>
          </a:ln>
          <a:effectLst/>
        </p:spPr>
        <p:txBody>
          <a:bodyPr wrap="none">
            <a:spAutoFit/>
          </a:bodyPr>
          <a:lstStyle/>
          <a:p>
            <a:r>
              <a:rPr lang="en-US"/>
              <a:t>e</a:t>
            </a:r>
          </a:p>
        </p:txBody>
      </p:sp>
      <p:sp>
        <p:nvSpPr>
          <p:cNvPr id="78854" name="Text Box 6"/>
          <p:cNvSpPr txBox="1">
            <a:spLocks noChangeArrowheads="1"/>
          </p:cNvSpPr>
          <p:nvPr/>
        </p:nvSpPr>
        <p:spPr bwMode="auto">
          <a:xfrm>
            <a:off x="5410200" y="3200400"/>
            <a:ext cx="344488" cy="457200"/>
          </a:xfrm>
          <a:prstGeom prst="rect">
            <a:avLst/>
          </a:prstGeom>
          <a:noFill/>
          <a:ln w="9525">
            <a:noFill/>
            <a:miter lim="800000"/>
            <a:headEnd/>
            <a:tailEnd/>
          </a:ln>
          <a:effectLst/>
        </p:spPr>
        <p:txBody>
          <a:bodyPr wrap="none">
            <a:spAutoFit/>
          </a:bodyPr>
          <a:lstStyle/>
          <a:p>
            <a:r>
              <a:rPr lang="en-US"/>
              <a:t>e</a:t>
            </a:r>
          </a:p>
        </p:txBody>
      </p:sp>
      <p:sp>
        <p:nvSpPr>
          <p:cNvPr id="78855" name="Text Box 7"/>
          <p:cNvSpPr txBox="1">
            <a:spLocks noChangeArrowheads="1"/>
          </p:cNvSpPr>
          <p:nvPr/>
        </p:nvSpPr>
        <p:spPr bwMode="auto">
          <a:xfrm>
            <a:off x="5562600" y="2438400"/>
            <a:ext cx="344488" cy="457200"/>
          </a:xfrm>
          <a:prstGeom prst="rect">
            <a:avLst/>
          </a:prstGeom>
          <a:noFill/>
          <a:ln w="9525">
            <a:noFill/>
            <a:miter lim="800000"/>
            <a:headEnd/>
            <a:tailEnd/>
          </a:ln>
          <a:effectLst/>
        </p:spPr>
        <p:txBody>
          <a:bodyPr wrap="none">
            <a:spAutoFit/>
          </a:bodyPr>
          <a:lstStyle/>
          <a:p>
            <a:r>
              <a:rPr lang="en-US"/>
              <a:t>e</a:t>
            </a:r>
          </a:p>
        </p:txBody>
      </p:sp>
      <p:sp>
        <p:nvSpPr>
          <p:cNvPr id="78856" name="Text Box 8"/>
          <p:cNvSpPr txBox="1">
            <a:spLocks noChangeArrowheads="1"/>
          </p:cNvSpPr>
          <p:nvPr/>
        </p:nvSpPr>
        <p:spPr bwMode="auto">
          <a:xfrm>
            <a:off x="6705600" y="2514600"/>
            <a:ext cx="344488" cy="457200"/>
          </a:xfrm>
          <a:prstGeom prst="rect">
            <a:avLst/>
          </a:prstGeom>
          <a:noFill/>
          <a:ln w="9525">
            <a:noFill/>
            <a:miter lim="800000"/>
            <a:headEnd/>
            <a:tailEnd/>
          </a:ln>
          <a:effectLst/>
        </p:spPr>
        <p:txBody>
          <a:bodyPr wrap="none">
            <a:spAutoFit/>
          </a:bodyPr>
          <a:lstStyle/>
          <a:p>
            <a:r>
              <a:rPr lang="en-US"/>
              <a:t>e</a:t>
            </a:r>
          </a:p>
        </p:txBody>
      </p:sp>
      <p:sp>
        <p:nvSpPr>
          <p:cNvPr id="78857" name="Text Box 9"/>
          <p:cNvSpPr txBox="1">
            <a:spLocks noChangeArrowheads="1"/>
          </p:cNvSpPr>
          <p:nvPr/>
        </p:nvSpPr>
        <p:spPr bwMode="auto">
          <a:xfrm>
            <a:off x="1981200" y="3886200"/>
            <a:ext cx="344488" cy="457200"/>
          </a:xfrm>
          <a:prstGeom prst="rect">
            <a:avLst/>
          </a:prstGeom>
          <a:noFill/>
          <a:ln w="9525">
            <a:noFill/>
            <a:miter lim="800000"/>
            <a:headEnd/>
            <a:tailEnd/>
          </a:ln>
          <a:effectLst/>
        </p:spPr>
        <p:txBody>
          <a:bodyPr wrap="none">
            <a:spAutoFit/>
          </a:bodyPr>
          <a:lstStyle/>
          <a:p>
            <a:r>
              <a:rPr lang="en-US"/>
              <a:t>e</a:t>
            </a:r>
          </a:p>
        </p:txBody>
      </p:sp>
      <p:sp>
        <p:nvSpPr>
          <p:cNvPr id="78858" name="Text Box 10"/>
          <p:cNvSpPr txBox="1">
            <a:spLocks noChangeArrowheads="1"/>
          </p:cNvSpPr>
          <p:nvPr/>
        </p:nvSpPr>
        <p:spPr bwMode="auto">
          <a:xfrm>
            <a:off x="2667000" y="3276600"/>
            <a:ext cx="344488" cy="457200"/>
          </a:xfrm>
          <a:prstGeom prst="rect">
            <a:avLst/>
          </a:prstGeom>
          <a:noFill/>
          <a:ln w="9525">
            <a:noFill/>
            <a:miter lim="800000"/>
            <a:headEnd/>
            <a:tailEnd/>
          </a:ln>
          <a:effectLst/>
        </p:spPr>
        <p:txBody>
          <a:bodyPr wrap="none">
            <a:spAutoFit/>
          </a:bodyPr>
          <a:lstStyle/>
          <a:p>
            <a:r>
              <a:rPr lang="en-US"/>
              <a:t>e</a:t>
            </a:r>
          </a:p>
        </p:txBody>
      </p:sp>
      <p:sp>
        <p:nvSpPr>
          <p:cNvPr id="78859" name="Text Box 11"/>
          <p:cNvSpPr txBox="1">
            <a:spLocks noChangeArrowheads="1"/>
          </p:cNvSpPr>
          <p:nvPr/>
        </p:nvSpPr>
        <p:spPr bwMode="auto">
          <a:xfrm>
            <a:off x="4114800" y="3352800"/>
            <a:ext cx="344488" cy="457200"/>
          </a:xfrm>
          <a:prstGeom prst="rect">
            <a:avLst/>
          </a:prstGeom>
          <a:noFill/>
          <a:ln w="9525">
            <a:noFill/>
            <a:miter lim="800000"/>
            <a:headEnd/>
            <a:tailEnd/>
          </a:ln>
          <a:effectLst/>
        </p:spPr>
        <p:txBody>
          <a:bodyPr wrap="none">
            <a:spAutoFit/>
          </a:bodyPr>
          <a:lstStyle/>
          <a:p>
            <a:r>
              <a:rPr lang="en-US"/>
              <a:t>e</a:t>
            </a:r>
          </a:p>
        </p:txBody>
      </p:sp>
      <p:sp>
        <p:nvSpPr>
          <p:cNvPr id="78860" name="Text Box 12"/>
          <p:cNvSpPr txBox="1">
            <a:spLocks noChangeArrowheads="1"/>
          </p:cNvSpPr>
          <p:nvPr/>
        </p:nvSpPr>
        <p:spPr bwMode="auto">
          <a:xfrm>
            <a:off x="6019800" y="2895600"/>
            <a:ext cx="344488" cy="457200"/>
          </a:xfrm>
          <a:prstGeom prst="rect">
            <a:avLst/>
          </a:prstGeom>
          <a:noFill/>
          <a:ln w="9525">
            <a:noFill/>
            <a:miter lim="800000"/>
            <a:headEnd/>
            <a:tailEnd/>
          </a:ln>
          <a:effectLst/>
        </p:spPr>
        <p:txBody>
          <a:bodyPr wrap="none">
            <a:spAutoFit/>
          </a:bodyPr>
          <a:lstStyle/>
          <a:p>
            <a:r>
              <a:rPr lang="en-US"/>
              <a:t>e</a:t>
            </a:r>
          </a:p>
        </p:txBody>
      </p:sp>
      <p:sp>
        <p:nvSpPr>
          <p:cNvPr id="78861" name="Text Box 13"/>
          <p:cNvSpPr txBox="1">
            <a:spLocks noChangeArrowheads="1"/>
          </p:cNvSpPr>
          <p:nvPr/>
        </p:nvSpPr>
        <p:spPr bwMode="auto">
          <a:xfrm>
            <a:off x="6629400" y="3352800"/>
            <a:ext cx="344488" cy="457200"/>
          </a:xfrm>
          <a:prstGeom prst="rect">
            <a:avLst/>
          </a:prstGeom>
          <a:noFill/>
          <a:ln w="9525">
            <a:noFill/>
            <a:miter lim="800000"/>
            <a:headEnd/>
            <a:tailEnd/>
          </a:ln>
          <a:effectLst/>
        </p:spPr>
        <p:txBody>
          <a:bodyPr wrap="none">
            <a:spAutoFit/>
          </a:bodyPr>
          <a:lstStyle/>
          <a:p>
            <a:r>
              <a:rPr lang="en-US"/>
              <a:t>e</a:t>
            </a:r>
          </a:p>
        </p:txBody>
      </p:sp>
      <p:sp>
        <p:nvSpPr>
          <p:cNvPr id="78862" name="Text Box 14"/>
          <p:cNvSpPr txBox="1">
            <a:spLocks noChangeArrowheads="1"/>
          </p:cNvSpPr>
          <p:nvPr/>
        </p:nvSpPr>
        <p:spPr bwMode="auto">
          <a:xfrm>
            <a:off x="1736725" y="4833938"/>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3" name="Text Box 15"/>
          <p:cNvSpPr txBox="1">
            <a:spLocks noChangeArrowheads="1"/>
          </p:cNvSpPr>
          <p:nvPr/>
        </p:nvSpPr>
        <p:spPr bwMode="auto">
          <a:xfrm>
            <a:off x="5181600" y="2895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4" name="Text Box 16"/>
          <p:cNvSpPr txBox="1">
            <a:spLocks noChangeArrowheads="1"/>
          </p:cNvSpPr>
          <p:nvPr/>
        </p:nvSpPr>
        <p:spPr bwMode="auto">
          <a:xfrm>
            <a:off x="5257800" y="4114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5" name="Text Box 17"/>
          <p:cNvSpPr txBox="1">
            <a:spLocks noChangeArrowheads="1"/>
          </p:cNvSpPr>
          <p:nvPr/>
        </p:nvSpPr>
        <p:spPr bwMode="auto">
          <a:xfrm>
            <a:off x="5791200" y="3276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6" name="Text Box 18"/>
          <p:cNvSpPr txBox="1">
            <a:spLocks noChangeArrowheads="1"/>
          </p:cNvSpPr>
          <p:nvPr/>
        </p:nvSpPr>
        <p:spPr bwMode="auto">
          <a:xfrm>
            <a:off x="6248400" y="2133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7" name="Text Box 19"/>
          <p:cNvSpPr txBox="1">
            <a:spLocks noChangeArrowheads="1"/>
          </p:cNvSpPr>
          <p:nvPr/>
        </p:nvSpPr>
        <p:spPr bwMode="auto">
          <a:xfrm>
            <a:off x="67818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8" name="Text Box 20"/>
          <p:cNvSpPr txBox="1">
            <a:spLocks noChangeArrowheads="1"/>
          </p:cNvSpPr>
          <p:nvPr/>
        </p:nvSpPr>
        <p:spPr bwMode="auto">
          <a:xfrm>
            <a:off x="32766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9" name="Text Box 21"/>
          <p:cNvSpPr txBox="1">
            <a:spLocks noChangeArrowheads="1"/>
          </p:cNvSpPr>
          <p:nvPr/>
        </p:nvSpPr>
        <p:spPr bwMode="auto">
          <a:xfrm>
            <a:off x="38100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0" name="Text Box 22"/>
          <p:cNvSpPr txBox="1">
            <a:spLocks noChangeArrowheads="1"/>
          </p:cNvSpPr>
          <p:nvPr/>
        </p:nvSpPr>
        <p:spPr bwMode="auto">
          <a:xfrm>
            <a:off x="4648200" y="3733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1" name="Text Box 23"/>
          <p:cNvSpPr txBox="1">
            <a:spLocks noChangeArrowheads="1"/>
          </p:cNvSpPr>
          <p:nvPr/>
        </p:nvSpPr>
        <p:spPr bwMode="auto">
          <a:xfrm>
            <a:off x="4572000" y="4343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2" name="Text Box 24"/>
          <p:cNvSpPr txBox="1">
            <a:spLocks noChangeArrowheads="1"/>
          </p:cNvSpPr>
          <p:nvPr/>
        </p:nvSpPr>
        <p:spPr bwMode="auto">
          <a:xfrm>
            <a:off x="59436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3" name="Text Box 25"/>
          <p:cNvSpPr txBox="1">
            <a:spLocks noChangeArrowheads="1"/>
          </p:cNvSpPr>
          <p:nvPr/>
        </p:nvSpPr>
        <p:spPr bwMode="auto">
          <a:xfrm>
            <a:off x="2209800" y="4800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4" name="Text Box 26"/>
          <p:cNvSpPr txBox="1">
            <a:spLocks noChangeArrowheads="1"/>
          </p:cNvSpPr>
          <p:nvPr/>
        </p:nvSpPr>
        <p:spPr bwMode="auto">
          <a:xfrm>
            <a:off x="2590800" y="4724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5" name="Text Box 27"/>
          <p:cNvSpPr txBox="1">
            <a:spLocks noChangeArrowheads="1"/>
          </p:cNvSpPr>
          <p:nvPr/>
        </p:nvSpPr>
        <p:spPr bwMode="auto">
          <a:xfrm>
            <a:off x="441325" y="3995738"/>
            <a:ext cx="973138" cy="457200"/>
          </a:xfrm>
          <a:prstGeom prst="rect">
            <a:avLst/>
          </a:prstGeom>
          <a:noFill/>
          <a:ln w="9525">
            <a:noFill/>
            <a:miter lim="800000"/>
            <a:headEnd/>
            <a:tailEnd/>
          </a:ln>
          <a:effectLst/>
        </p:spPr>
        <p:txBody>
          <a:bodyPr wrap="none">
            <a:spAutoFit/>
          </a:bodyPr>
          <a:lstStyle/>
          <a:p>
            <a:r>
              <a:rPr lang="en-US"/>
              <a:t>salary</a:t>
            </a:r>
          </a:p>
        </p:txBody>
      </p:sp>
      <p:sp>
        <p:nvSpPr>
          <p:cNvPr id="78876" name="Text Box 28"/>
          <p:cNvSpPr txBox="1">
            <a:spLocks noChangeArrowheads="1"/>
          </p:cNvSpPr>
          <p:nvPr/>
        </p:nvSpPr>
        <p:spPr bwMode="auto">
          <a:xfrm>
            <a:off x="3946525" y="5672138"/>
            <a:ext cx="673100" cy="457200"/>
          </a:xfrm>
          <a:prstGeom prst="rect">
            <a:avLst/>
          </a:prstGeom>
          <a:noFill/>
          <a:ln w="9525">
            <a:noFill/>
            <a:miter lim="800000"/>
            <a:headEnd/>
            <a:tailEnd/>
          </a:ln>
          <a:effectLst/>
        </p:spPr>
        <p:txBody>
          <a:bodyPr wrap="none">
            <a:spAutoFit/>
          </a:bodyPr>
          <a:lstStyle/>
          <a:p>
            <a:r>
              <a:rPr lang="en-US"/>
              <a:t>age</a:t>
            </a:r>
          </a:p>
        </p:txBody>
      </p:sp>
      <p:sp>
        <p:nvSpPr>
          <p:cNvPr id="78877" name="Line 29"/>
          <p:cNvSpPr>
            <a:spLocks noChangeShapeType="1"/>
          </p:cNvSpPr>
          <p:nvPr/>
        </p:nvSpPr>
        <p:spPr bwMode="auto">
          <a:xfrm>
            <a:off x="4648200" y="5943600"/>
            <a:ext cx="533400" cy="0"/>
          </a:xfrm>
          <a:prstGeom prst="line">
            <a:avLst/>
          </a:prstGeom>
          <a:noFill/>
          <a:ln w="9525">
            <a:solidFill>
              <a:schemeClr val="tx1"/>
            </a:solidFill>
            <a:round/>
            <a:headEnd/>
            <a:tailEnd type="triangle" w="med" len="med"/>
          </a:ln>
          <a:effectLst/>
        </p:spPr>
        <p:txBody>
          <a:bodyPr/>
          <a:lstStyle/>
          <a:p>
            <a:endParaRPr lang="en-US"/>
          </a:p>
        </p:txBody>
      </p:sp>
      <p:sp>
        <p:nvSpPr>
          <p:cNvPr id="78878" name="Line 30"/>
          <p:cNvSpPr>
            <a:spLocks noChangeShapeType="1"/>
          </p:cNvSpPr>
          <p:nvPr/>
        </p:nvSpPr>
        <p:spPr bwMode="auto">
          <a:xfrm flipV="1">
            <a:off x="838200" y="3657600"/>
            <a:ext cx="0" cy="304800"/>
          </a:xfrm>
          <a:prstGeom prst="line">
            <a:avLst/>
          </a:prstGeom>
          <a:noFill/>
          <a:ln w="9525">
            <a:solidFill>
              <a:schemeClr val="tx1"/>
            </a:solidFill>
            <a:round/>
            <a:headEnd/>
            <a:tailEnd type="triangle" w="med" len="med"/>
          </a:ln>
          <a:effectLst/>
        </p:spPr>
        <p:txBody>
          <a:bodyPr/>
          <a:lstStyle/>
          <a:p>
            <a:endParaRPr lang="en-US"/>
          </a:p>
        </p:txBody>
      </p:sp>
      <p:sp>
        <p:nvSpPr>
          <p:cNvPr id="78879" name="Oval 31"/>
          <p:cNvSpPr>
            <a:spLocks noChangeArrowheads="1"/>
          </p:cNvSpPr>
          <p:nvPr/>
        </p:nvSpPr>
        <p:spPr bwMode="auto">
          <a:xfrm rot="-765715">
            <a:off x="1524000" y="2971800"/>
            <a:ext cx="3200400" cy="1219200"/>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78880" name="Oval 32"/>
          <p:cNvSpPr>
            <a:spLocks noChangeArrowheads="1"/>
          </p:cNvSpPr>
          <p:nvPr/>
        </p:nvSpPr>
        <p:spPr bwMode="auto">
          <a:xfrm>
            <a:off x="5105400" y="1524000"/>
            <a:ext cx="2438400" cy="2438400"/>
          </a:xfrm>
          <a:prstGeom prst="ellipse">
            <a:avLst/>
          </a:prstGeom>
          <a:solidFill>
            <a:srgbClr val="FFCC99">
              <a:alpha val="50000"/>
            </a:srgbClr>
          </a:solidFill>
          <a:ln w="9525">
            <a:solidFill>
              <a:schemeClr val="tx1"/>
            </a:solidFill>
            <a:round/>
            <a:headEnd/>
            <a:tailEnd/>
          </a:ln>
          <a:effectLst/>
        </p:spPr>
        <p:txBody>
          <a:bodyPr wrap="none" anchor="ctr"/>
          <a:lstStyle/>
          <a:p>
            <a:endParaRPr lang="en-US"/>
          </a:p>
        </p:txBody>
      </p:sp>
      <p:sp>
        <p:nvSpPr>
          <p:cNvPr id="78881" name="Oval 33"/>
          <p:cNvSpPr>
            <a:spLocks noChangeArrowheads="1"/>
          </p:cNvSpPr>
          <p:nvPr/>
        </p:nvSpPr>
        <p:spPr bwMode="auto">
          <a:xfrm rot="-867123">
            <a:off x="1524000" y="4114800"/>
            <a:ext cx="4419600" cy="1066800"/>
          </a:xfrm>
          <a:prstGeom prst="ellipse">
            <a:avLst/>
          </a:prstGeom>
          <a:solidFill>
            <a:srgbClr val="CC99FF">
              <a:alpha val="50000"/>
            </a:srgbClr>
          </a:solidFill>
          <a:ln w="9525">
            <a:solidFill>
              <a:schemeClr val="tx1"/>
            </a:solidFill>
            <a:round/>
            <a:headEnd/>
            <a:tailEnd/>
          </a:ln>
          <a:effectLst/>
        </p:spPr>
        <p:txBody>
          <a:bodyPr wrap="none" anchor="ctr"/>
          <a:lstStyle/>
          <a:p>
            <a:endParaRPr lang="en-US"/>
          </a:p>
        </p:txBody>
      </p:sp>
      <p:sp>
        <p:nvSpPr>
          <p:cNvPr id="37" name="Footer Placeholder 3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185897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8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8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8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79" grpId="0" animBg="1"/>
      <p:bldP spid="78880" grpId="0" animBg="1"/>
      <p:bldP spid="7888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dirty="0"/>
              <a:t>Example: Pick Dispersed Points</a:t>
            </a:r>
          </a:p>
        </p:txBody>
      </p:sp>
      <p:sp>
        <p:nvSpPr>
          <p:cNvPr id="39" name="Slide Number Placeholder 4"/>
          <p:cNvSpPr>
            <a:spLocks noGrp="1"/>
          </p:cNvSpPr>
          <p:nvPr>
            <p:ph type="sldNum" sz="quarter" idx="12"/>
          </p:nvPr>
        </p:nvSpPr>
        <p:spPr/>
        <p:txBody>
          <a:bodyPr/>
          <a:lstStyle/>
          <a:p>
            <a:fld id="{4373106D-5E90-4DCD-AC13-0F5F01FA7579}" type="slidenum">
              <a:rPr lang="en-US"/>
              <a:pPr/>
              <a:t>52</a:t>
            </a:fld>
            <a:endParaRPr lang="en-US"/>
          </a:p>
        </p:txBody>
      </p:sp>
      <p:sp>
        <p:nvSpPr>
          <p:cNvPr id="79875" name="Text Box 3"/>
          <p:cNvSpPr txBox="1">
            <a:spLocks noChangeArrowheads="1"/>
          </p:cNvSpPr>
          <p:nvPr/>
        </p:nvSpPr>
        <p:spPr bwMode="auto">
          <a:xfrm>
            <a:off x="1660525" y="3386138"/>
            <a:ext cx="344488" cy="457200"/>
          </a:xfrm>
          <a:prstGeom prst="rect">
            <a:avLst/>
          </a:prstGeom>
          <a:noFill/>
          <a:ln w="9525">
            <a:noFill/>
            <a:miter lim="800000"/>
            <a:headEnd/>
            <a:tailEnd/>
          </a:ln>
          <a:effectLst/>
        </p:spPr>
        <p:txBody>
          <a:bodyPr wrap="none">
            <a:spAutoFit/>
          </a:bodyPr>
          <a:lstStyle/>
          <a:p>
            <a:r>
              <a:rPr lang="en-US"/>
              <a:t>e</a:t>
            </a:r>
          </a:p>
        </p:txBody>
      </p:sp>
      <p:sp>
        <p:nvSpPr>
          <p:cNvPr id="79876" name="Text Box 4"/>
          <p:cNvSpPr txBox="1">
            <a:spLocks noChangeArrowheads="1"/>
          </p:cNvSpPr>
          <p:nvPr/>
        </p:nvSpPr>
        <p:spPr bwMode="auto">
          <a:xfrm>
            <a:off x="3200400" y="3429000"/>
            <a:ext cx="344488" cy="457200"/>
          </a:xfrm>
          <a:prstGeom prst="rect">
            <a:avLst/>
          </a:prstGeom>
          <a:noFill/>
          <a:ln w="9525">
            <a:noFill/>
            <a:miter lim="800000"/>
            <a:headEnd/>
            <a:tailEnd/>
          </a:ln>
          <a:effectLst/>
        </p:spPr>
        <p:txBody>
          <a:bodyPr wrap="none">
            <a:spAutoFit/>
          </a:bodyPr>
          <a:lstStyle/>
          <a:p>
            <a:r>
              <a:rPr lang="en-US"/>
              <a:t>e</a:t>
            </a:r>
          </a:p>
        </p:txBody>
      </p:sp>
      <p:sp>
        <p:nvSpPr>
          <p:cNvPr id="79877" name="Text Box 5"/>
          <p:cNvSpPr txBox="1">
            <a:spLocks noChangeArrowheads="1"/>
          </p:cNvSpPr>
          <p:nvPr/>
        </p:nvSpPr>
        <p:spPr bwMode="auto">
          <a:xfrm>
            <a:off x="4114800" y="2743200"/>
            <a:ext cx="344488" cy="457200"/>
          </a:xfrm>
          <a:prstGeom prst="rect">
            <a:avLst/>
          </a:prstGeom>
          <a:noFill/>
          <a:ln w="9525">
            <a:noFill/>
            <a:miter lim="800000"/>
            <a:headEnd/>
            <a:tailEnd/>
          </a:ln>
          <a:effectLst/>
        </p:spPr>
        <p:txBody>
          <a:bodyPr wrap="none">
            <a:spAutoFit/>
          </a:bodyPr>
          <a:lstStyle/>
          <a:p>
            <a:r>
              <a:rPr lang="en-US"/>
              <a:t>e</a:t>
            </a:r>
          </a:p>
        </p:txBody>
      </p:sp>
      <p:sp>
        <p:nvSpPr>
          <p:cNvPr id="79878" name="Text Box 6"/>
          <p:cNvSpPr txBox="1">
            <a:spLocks noChangeArrowheads="1"/>
          </p:cNvSpPr>
          <p:nvPr/>
        </p:nvSpPr>
        <p:spPr bwMode="auto">
          <a:xfrm>
            <a:off x="5410200" y="3200400"/>
            <a:ext cx="344488" cy="457200"/>
          </a:xfrm>
          <a:prstGeom prst="rect">
            <a:avLst/>
          </a:prstGeom>
          <a:noFill/>
          <a:ln w="9525">
            <a:noFill/>
            <a:miter lim="800000"/>
            <a:headEnd/>
            <a:tailEnd/>
          </a:ln>
          <a:effectLst/>
        </p:spPr>
        <p:txBody>
          <a:bodyPr wrap="none">
            <a:spAutoFit/>
          </a:bodyPr>
          <a:lstStyle/>
          <a:p>
            <a:r>
              <a:rPr lang="en-US"/>
              <a:t>e</a:t>
            </a:r>
          </a:p>
        </p:txBody>
      </p:sp>
      <p:sp>
        <p:nvSpPr>
          <p:cNvPr id="79879" name="Text Box 7"/>
          <p:cNvSpPr txBox="1">
            <a:spLocks noChangeArrowheads="1"/>
          </p:cNvSpPr>
          <p:nvPr/>
        </p:nvSpPr>
        <p:spPr bwMode="auto">
          <a:xfrm>
            <a:off x="5562600" y="2438400"/>
            <a:ext cx="344488" cy="457200"/>
          </a:xfrm>
          <a:prstGeom prst="rect">
            <a:avLst/>
          </a:prstGeom>
          <a:noFill/>
          <a:ln w="9525">
            <a:noFill/>
            <a:miter lim="800000"/>
            <a:headEnd/>
            <a:tailEnd/>
          </a:ln>
          <a:effectLst/>
        </p:spPr>
        <p:txBody>
          <a:bodyPr wrap="none">
            <a:spAutoFit/>
          </a:bodyPr>
          <a:lstStyle/>
          <a:p>
            <a:r>
              <a:rPr lang="en-US"/>
              <a:t>e</a:t>
            </a:r>
          </a:p>
        </p:txBody>
      </p:sp>
      <p:sp>
        <p:nvSpPr>
          <p:cNvPr id="79880" name="Text Box 8"/>
          <p:cNvSpPr txBox="1">
            <a:spLocks noChangeArrowheads="1"/>
          </p:cNvSpPr>
          <p:nvPr/>
        </p:nvSpPr>
        <p:spPr bwMode="auto">
          <a:xfrm>
            <a:off x="6705600" y="2514600"/>
            <a:ext cx="344488" cy="457200"/>
          </a:xfrm>
          <a:prstGeom prst="rect">
            <a:avLst/>
          </a:prstGeom>
          <a:noFill/>
          <a:ln w="9525">
            <a:noFill/>
            <a:miter lim="800000"/>
            <a:headEnd/>
            <a:tailEnd/>
          </a:ln>
          <a:effectLst/>
        </p:spPr>
        <p:txBody>
          <a:bodyPr wrap="none">
            <a:spAutoFit/>
          </a:bodyPr>
          <a:lstStyle/>
          <a:p>
            <a:r>
              <a:rPr lang="en-US"/>
              <a:t>e</a:t>
            </a:r>
          </a:p>
        </p:txBody>
      </p:sp>
      <p:sp>
        <p:nvSpPr>
          <p:cNvPr id="79881" name="Text Box 9"/>
          <p:cNvSpPr txBox="1">
            <a:spLocks noChangeArrowheads="1"/>
          </p:cNvSpPr>
          <p:nvPr/>
        </p:nvSpPr>
        <p:spPr bwMode="auto">
          <a:xfrm>
            <a:off x="1981200" y="3886200"/>
            <a:ext cx="344488" cy="457200"/>
          </a:xfrm>
          <a:prstGeom prst="rect">
            <a:avLst/>
          </a:prstGeom>
          <a:noFill/>
          <a:ln w="9525">
            <a:noFill/>
            <a:miter lim="800000"/>
            <a:headEnd/>
            <a:tailEnd/>
          </a:ln>
          <a:effectLst/>
        </p:spPr>
        <p:txBody>
          <a:bodyPr wrap="none">
            <a:spAutoFit/>
          </a:bodyPr>
          <a:lstStyle/>
          <a:p>
            <a:r>
              <a:rPr lang="en-US"/>
              <a:t>e</a:t>
            </a:r>
          </a:p>
        </p:txBody>
      </p:sp>
      <p:sp>
        <p:nvSpPr>
          <p:cNvPr id="79882" name="Text Box 10"/>
          <p:cNvSpPr txBox="1">
            <a:spLocks noChangeArrowheads="1"/>
          </p:cNvSpPr>
          <p:nvPr/>
        </p:nvSpPr>
        <p:spPr bwMode="auto">
          <a:xfrm>
            <a:off x="2667000" y="3276600"/>
            <a:ext cx="344488" cy="457200"/>
          </a:xfrm>
          <a:prstGeom prst="rect">
            <a:avLst/>
          </a:prstGeom>
          <a:noFill/>
          <a:ln w="9525">
            <a:noFill/>
            <a:miter lim="800000"/>
            <a:headEnd/>
            <a:tailEnd/>
          </a:ln>
          <a:effectLst/>
        </p:spPr>
        <p:txBody>
          <a:bodyPr wrap="none">
            <a:spAutoFit/>
          </a:bodyPr>
          <a:lstStyle/>
          <a:p>
            <a:r>
              <a:rPr lang="en-US"/>
              <a:t>e</a:t>
            </a:r>
          </a:p>
        </p:txBody>
      </p:sp>
      <p:sp>
        <p:nvSpPr>
          <p:cNvPr id="79883" name="Text Box 11"/>
          <p:cNvSpPr txBox="1">
            <a:spLocks noChangeArrowheads="1"/>
          </p:cNvSpPr>
          <p:nvPr/>
        </p:nvSpPr>
        <p:spPr bwMode="auto">
          <a:xfrm>
            <a:off x="4114800" y="3352800"/>
            <a:ext cx="344488" cy="457200"/>
          </a:xfrm>
          <a:prstGeom prst="rect">
            <a:avLst/>
          </a:prstGeom>
          <a:noFill/>
          <a:ln w="9525">
            <a:noFill/>
            <a:miter lim="800000"/>
            <a:headEnd/>
            <a:tailEnd/>
          </a:ln>
          <a:effectLst/>
        </p:spPr>
        <p:txBody>
          <a:bodyPr wrap="none">
            <a:spAutoFit/>
          </a:bodyPr>
          <a:lstStyle/>
          <a:p>
            <a:r>
              <a:rPr lang="en-US"/>
              <a:t>e</a:t>
            </a:r>
          </a:p>
        </p:txBody>
      </p:sp>
      <p:sp>
        <p:nvSpPr>
          <p:cNvPr id="79884" name="Text Box 12"/>
          <p:cNvSpPr txBox="1">
            <a:spLocks noChangeArrowheads="1"/>
          </p:cNvSpPr>
          <p:nvPr/>
        </p:nvSpPr>
        <p:spPr bwMode="auto">
          <a:xfrm>
            <a:off x="6019800" y="2895600"/>
            <a:ext cx="344488" cy="457200"/>
          </a:xfrm>
          <a:prstGeom prst="rect">
            <a:avLst/>
          </a:prstGeom>
          <a:noFill/>
          <a:ln w="9525">
            <a:noFill/>
            <a:miter lim="800000"/>
            <a:headEnd/>
            <a:tailEnd/>
          </a:ln>
          <a:effectLst/>
        </p:spPr>
        <p:txBody>
          <a:bodyPr wrap="none">
            <a:spAutoFit/>
          </a:bodyPr>
          <a:lstStyle/>
          <a:p>
            <a:r>
              <a:rPr lang="en-US"/>
              <a:t>e</a:t>
            </a:r>
          </a:p>
        </p:txBody>
      </p:sp>
      <p:sp>
        <p:nvSpPr>
          <p:cNvPr id="79885" name="Text Box 13"/>
          <p:cNvSpPr txBox="1">
            <a:spLocks noChangeArrowheads="1"/>
          </p:cNvSpPr>
          <p:nvPr/>
        </p:nvSpPr>
        <p:spPr bwMode="auto">
          <a:xfrm>
            <a:off x="6629400" y="3352800"/>
            <a:ext cx="344488" cy="457200"/>
          </a:xfrm>
          <a:prstGeom prst="rect">
            <a:avLst/>
          </a:prstGeom>
          <a:noFill/>
          <a:ln w="9525">
            <a:noFill/>
            <a:miter lim="800000"/>
            <a:headEnd/>
            <a:tailEnd/>
          </a:ln>
          <a:effectLst/>
        </p:spPr>
        <p:txBody>
          <a:bodyPr wrap="none">
            <a:spAutoFit/>
          </a:bodyPr>
          <a:lstStyle/>
          <a:p>
            <a:r>
              <a:rPr lang="en-US"/>
              <a:t>e</a:t>
            </a:r>
          </a:p>
        </p:txBody>
      </p:sp>
      <p:sp>
        <p:nvSpPr>
          <p:cNvPr id="79886" name="Text Box 14"/>
          <p:cNvSpPr txBox="1">
            <a:spLocks noChangeArrowheads="1"/>
          </p:cNvSpPr>
          <p:nvPr/>
        </p:nvSpPr>
        <p:spPr bwMode="auto">
          <a:xfrm>
            <a:off x="1736725" y="4833938"/>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87" name="Text Box 15"/>
          <p:cNvSpPr txBox="1">
            <a:spLocks noChangeArrowheads="1"/>
          </p:cNvSpPr>
          <p:nvPr/>
        </p:nvSpPr>
        <p:spPr bwMode="auto">
          <a:xfrm>
            <a:off x="5181600" y="2895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88" name="Text Box 16"/>
          <p:cNvSpPr txBox="1">
            <a:spLocks noChangeArrowheads="1"/>
          </p:cNvSpPr>
          <p:nvPr/>
        </p:nvSpPr>
        <p:spPr bwMode="auto">
          <a:xfrm>
            <a:off x="5257800" y="4114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89" name="Text Box 17"/>
          <p:cNvSpPr txBox="1">
            <a:spLocks noChangeArrowheads="1"/>
          </p:cNvSpPr>
          <p:nvPr/>
        </p:nvSpPr>
        <p:spPr bwMode="auto">
          <a:xfrm>
            <a:off x="5791200" y="3276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0" name="Text Box 18"/>
          <p:cNvSpPr txBox="1">
            <a:spLocks noChangeArrowheads="1"/>
          </p:cNvSpPr>
          <p:nvPr/>
        </p:nvSpPr>
        <p:spPr bwMode="auto">
          <a:xfrm>
            <a:off x="6248400" y="2133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1" name="Text Box 19"/>
          <p:cNvSpPr txBox="1">
            <a:spLocks noChangeArrowheads="1"/>
          </p:cNvSpPr>
          <p:nvPr/>
        </p:nvSpPr>
        <p:spPr bwMode="auto">
          <a:xfrm>
            <a:off x="67818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2" name="Text Box 20"/>
          <p:cNvSpPr txBox="1">
            <a:spLocks noChangeArrowheads="1"/>
          </p:cNvSpPr>
          <p:nvPr/>
        </p:nvSpPr>
        <p:spPr bwMode="auto">
          <a:xfrm>
            <a:off x="32766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3" name="Text Box 21"/>
          <p:cNvSpPr txBox="1">
            <a:spLocks noChangeArrowheads="1"/>
          </p:cNvSpPr>
          <p:nvPr/>
        </p:nvSpPr>
        <p:spPr bwMode="auto">
          <a:xfrm>
            <a:off x="38100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4" name="Text Box 22"/>
          <p:cNvSpPr txBox="1">
            <a:spLocks noChangeArrowheads="1"/>
          </p:cNvSpPr>
          <p:nvPr/>
        </p:nvSpPr>
        <p:spPr bwMode="auto">
          <a:xfrm>
            <a:off x="4648200" y="3733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5" name="Text Box 23"/>
          <p:cNvSpPr txBox="1">
            <a:spLocks noChangeArrowheads="1"/>
          </p:cNvSpPr>
          <p:nvPr/>
        </p:nvSpPr>
        <p:spPr bwMode="auto">
          <a:xfrm>
            <a:off x="4572000" y="4343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6" name="Text Box 24"/>
          <p:cNvSpPr txBox="1">
            <a:spLocks noChangeArrowheads="1"/>
          </p:cNvSpPr>
          <p:nvPr/>
        </p:nvSpPr>
        <p:spPr bwMode="auto">
          <a:xfrm>
            <a:off x="59436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7" name="Text Box 25"/>
          <p:cNvSpPr txBox="1">
            <a:spLocks noChangeArrowheads="1"/>
          </p:cNvSpPr>
          <p:nvPr/>
        </p:nvSpPr>
        <p:spPr bwMode="auto">
          <a:xfrm>
            <a:off x="2209800" y="4800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8" name="Text Box 26"/>
          <p:cNvSpPr txBox="1">
            <a:spLocks noChangeArrowheads="1"/>
          </p:cNvSpPr>
          <p:nvPr/>
        </p:nvSpPr>
        <p:spPr bwMode="auto">
          <a:xfrm>
            <a:off x="2590800" y="4724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9" name="Text Box 27"/>
          <p:cNvSpPr txBox="1">
            <a:spLocks noChangeArrowheads="1"/>
          </p:cNvSpPr>
          <p:nvPr/>
        </p:nvSpPr>
        <p:spPr bwMode="auto">
          <a:xfrm>
            <a:off x="441325" y="3995738"/>
            <a:ext cx="973138" cy="457200"/>
          </a:xfrm>
          <a:prstGeom prst="rect">
            <a:avLst/>
          </a:prstGeom>
          <a:noFill/>
          <a:ln w="9525">
            <a:noFill/>
            <a:miter lim="800000"/>
            <a:headEnd/>
            <a:tailEnd/>
          </a:ln>
          <a:effectLst/>
        </p:spPr>
        <p:txBody>
          <a:bodyPr wrap="none">
            <a:spAutoFit/>
          </a:bodyPr>
          <a:lstStyle/>
          <a:p>
            <a:r>
              <a:rPr lang="en-US"/>
              <a:t>salary</a:t>
            </a:r>
          </a:p>
        </p:txBody>
      </p:sp>
      <p:sp>
        <p:nvSpPr>
          <p:cNvPr id="79900" name="Text Box 28"/>
          <p:cNvSpPr txBox="1">
            <a:spLocks noChangeArrowheads="1"/>
          </p:cNvSpPr>
          <p:nvPr/>
        </p:nvSpPr>
        <p:spPr bwMode="auto">
          <a:xfrm>
            <a:off x="3946525" y="5672138"/>
            <a:ext cx="673100" cy="457200"/>
          </a:xfrm>
          <a:prstGeom prst="rect">
            <a:avLst/>
          </a:prstGeom>
          <a:noFill/>
          <a:ln w="9525">
            <a:noFill/>
            <a:miter lim="800000"/>
            <a:headEnd/>
            <a:tailEnd/>
          </a:ln>
          <a:effectLst/>
        </p:spPr>
        <p:txBody>
          <a:bodyPr wrap="none">
            <a:spAutoFit/>
          </a:bodyPr>
          <a:lstStyle/>
          <a:p>
            <a:r>
              <a:rPr lang="en-US"/>
              <a:t>age</a:t>
            </a:r>
          </a:p>
        </p:txBody>
      </p:sp>
      <p:sp>
        <p:nvSpPr>
          <p:cNvPr id="79901" name="Line 29"/>
          <p:cNvSpPr>
            <a:spLocks noChangeShapeType="1"/>
          </p:cNvSpPr>
          <p:nvPr/>
        </p:nvSpPr>
        <p:spPr bwMode="auto">
          <a:xfrm>
            <a:off x="4648200" y="5943600"/>
            <a:ext cx="533400" cy="0"/>
          </a:xfrm>
          <a:prstGeom prst="line">
            <a:avLst/>
          </a:prstGeom>
          <a:noFill/>
          <a:ln w="9525">
            <a:solidFill>
              <a:schemeClr val="tx1"/>
            </a:solidFill>
            <a:round/>
            <a:headEnd/>
            <a:tailEnd type="triangle" w="med" len="med"/>
          </a:ln>
          <a:effectLst/>
        </p:spPr>
        <p:txBody>
          <a:bodyPr/>
          <a:lstStyle/>
          <a:p>
            <a:endParaRPr lang="en-US"/>
          </a:p>
        </p:txBody>
      </p:sp>
      <p:sp>
        <p:nvSpPr>
          <p:cNvPr id="79902" name="Line 30"/>
          <p:cNvSpPr>
            <a:spLocks noChangeShapeType="1"/>
          </p:cNvSpPr>
          <p:nvPr/>
        </p:nvSpPr>
        <p:spPr bwMode="auto">
          <a:xfrm flipV="1">
            <a:off x="838200" y="3657600"/>
            <a:ext cx="0" cy="304800"/>
          </a:xfrm>
          <a:prstGeom prst="line">
            <a:avLst/>
          </a:prstGeom>
          <a:noFill/>
          <a:ln w="9525">
            <a:solidFill>
              <a:schemeClr val="tx1"/>
            </a:solidFill>
            <a:round/>
            <a:headEnd/>
            <a:tailEnd type="triangle" w="med" len="med"/>
          </a:ln>
          <a:effectLst/>
        </p:spPr>
        <p:txBody>
          <a:bodyPr/>
          <a:lstStyle/>
          <a:p>
            <a:endParaRPr lang="en-US"/>
          </a:p>
        </p:txBody>
      </p:sp>
      <p:sp>
        <p:nvSpPr>
          <p:cNvPr id="79903" name="Oval 31"/>
          <p:cNvSpPr>
            <a:spLocks noChangeArrowheads="1"/>
          </p:cNvSpPr>
          <p:nvPr/>
        </p:nvSpPr>
        <p:spPr bwMode="auto">
          <a:xfrm rot="-765715">
            <a:off x="1524000" y="2971800"/>
            <a:ext cx="3200400" cy="1219200"/>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79904" name="Oval 32"/>
          <p:cNvSpPr>
            <a:spLocks noChangeArrowheads="1"/>
          </p:cNvSpPr>
          <p:nvPr/>
        </p:nvSpPr>
        <p:spPr bwMode="auto">
          <a:xfrm>
            <a:off x="5105400" y="1524000"/>
            <a:ext cx="2438400" cy="2438400"/>
          </a:xfrm>
          <a:prstGeom prst="ellipse">
            <a:avLst/>
          </a:prstGeom>
          <a:solidFill>
            <a:srgbClr val="FFCC99">
              <a:alpha val="50000"/>
            </a:srgbClr>
          </a:solidFill>
          <a:ln w="9525">
            <a:solidFill>
              <a:schemeClr val="tx1"/>
            </a:solidFill>
            <a:round/>
            <a:headEnd/>
            <a:tailEnd/>
          </a:ln>
          <a:effectLst/>
        </p:spPr>
        <p:txBody>
          <a:bodyPr wrap="none" anchor="ctr"/>
          <a:lstStyle/>
          <a:p>
            <a:endParaRPr lang="en-US"/>
          </a:p>
        </p:txBody>
      </p:sp>
      <p:sp>
        <p:nvSpPr>
          <p:cNvPr id="79905" name="Oval 33"/>
          <p:cNvSpPr>
            <a:spLocks noChangeArrowheads="1"/>
          </p:cNvSpPr>
          <p:nvPr/>
        </p:nvSpPr>
        <p:spPr bwMode="auto">
          <a:xfrm rot="-867123">
            <a:off x="1524000" y="4114800"/>
            <a:ext cx="4419600" cy="1066800"/>
          </a:xfrm>
          <a:prstGeom prst="ellipse">
            <a:avLst/>
          </a:prstGeom>
          <a:solidFill>
            <a:srgbClr val="CC99FF">
              <a:alpha val="50000"/>
            </a:srgbClr>
          </a:solidFill>
          <a:ln w="9525">
            <a:solidFill>
              <a:schemeClr val="tx1"/>
            </a:solidFill>
            <a:round/>
            <a:headEnd/>
            <a:tailEnd/>
          </a:ln>
          <a:effectLst/>
        </p:spPr>
        <p:txBody>
          <a:bodyPr wrap="none" anchor="ctr"/>
          <a:lstStyle/>
          <a:p>
            <a:endParaRPr lang="en-US"/>
          </a:p>
        </p:txBody>
      </p:sp>
      <p:sp>
        <p:nvSpPr>
          <p:cNvPr id="79906" name="Oval 34"/>
          <p:cNvSpPr>
            <a:spLocks noChangeArrowheads="1"/>
          </p:cNvSpPr>
          <p:nvPr/>
        </p:nvSpPr>
        <p:spPr bwMode="auto">
          <a:xfrm>
            <a:off x="5867400" y="15240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79907" name="Oval 35"/>
          <p:cNvSpPr>
            <a:spLocks noChangeArrowheads="1"/>
          </p:cNvSpPr>
          <p:nvPr/>
        </p:nvSpPr>
        <p:spPr bwMode="auto">
          <a:xfrm>
            <a:off x="6705600" y="15240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79908" name="Oval 36"/>
          <p:cNvSpPr>
            <a:spLocks noChangeArrowheads="1"/>
          </p:cNvSpPr>
          <p:nvPr/>
        </p:nvSpPr>
        <p:spPr bwMode="auto">
          <a:xfrm>
            <a:off x="5105400" y="28956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79909" name="Oval 37"/>
          <p:cNvSpPr>
            <a:spLocks noChangeArrowheads="1"/>
          </p:cNvSpPr>
          <p:nvPr/>
        </p:nvSpPr>
        <p:spPr bwMode="auto">
          <a:xfrm>
            <a:off x="6553200" y="33528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79910" name="Text Box 38"/>
          <p:cNvSpPr txBox="1">
            <a:spLocks noChangeArrowheads="1"/>
          </p:cNvSpPr>
          <p:nvPr/>
        </p:nvSpPr>
        <p:spPr bwMode="auto">
          <a:xfrm>
            <a:off x="6994525" y="3995738"/>
            <a:ext cx="1582484" cy="1200329"/>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Pick (say) 4</a:t>
            </a:r>
          </a:p>
          <a:p>
            <a:r>
              <a:rPr lang="en-US" dirty="0">
                <a:solidFill>
                  <a:srgbClr val="008000"/>
                </a:solidFill>
                <a:latin typeface="Arial" pitchFamily="34" charset="0"/>
                <a:cs typeface="Arial" pitchFamily="34" charset="0"/>
              </a:rPr>
              <a:t>remote points</a:t>
            </a:r>
          </a:p>
          <a:p>
            <a:r>
              <a:rPr lang="en-US" dirty="0">
                <a:solidFill>
                  <a:srgbClr val="008000"/>
                </a:solidFill>
                <a:latin typeface="Arial" pitchFamily="34" charset="0"/>
                <a:cs typeface="Arial" pitchFamily="34" charset="0"/>
              </a:rPr>
              <a:t>for each</a:t>
            </a:r>
          </a:p>
          <a:p>
            <a:r>
              <a:rPr lang="en-US" dirty="0">
                <a:solidFill>
                  <a:srgbClr val="008000"/>
                </a:solidFill>
                <a:latin typeface="Arial" pitchFamily="34" charset="0"/>
                <a:cs typeface="Arial" pitchFamily="34" charset="0"/>
              </a:rPr>
              <a:t>cluster.</a:t>
            </a:r>
          </a:p>
        </p:txBody>
      </p:sp>
      <p:sp>
        <p:nvSpPr>
          <p:cNvPr id="42" name="Footer Placeholder 41"/>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260774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9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9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9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9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06" grpId="0" animBg="1"/>
      <p:bldP spid="79907" grpId="0" animBg="1"/>
      <p:bldP spid="79908" grpId="0" animBg="1"/>
      <p:bldP spid="7990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a:t>Example: Pick Dispersed Points</a:t>
            </a:r>
          </a:p>
        </p:txBody>
      </p:sp>
      <p:sp>
        <p:nvSpPr>
          <p:cNvPr id="39" name="Slide Number Placeholder 4"/>
          <p:cNvSpPr>
            <a:spLocks noGrp="1"/>
          </p:cNvSpPr>
          <p:nvPr>
            <p:ph type="sldNum" sz="quarter" idx="12"/>
          </p:nvPr>
        </p:nvSpPr>
        <p:spPr/>
        <p:txBody>
          <a:bodyPr/>
          <a:lstStyle/>
          <a:p>
            <a:fld id="{25FD5CFC-30CD-456F-B51E-5D50734BBD80}" type="slidenum">
              <a:rPr lang="en-US"/>
              <a:pPr/>
              <a:t>53</a:t>
            </a:fld>
            <a:endParaRPr lang="en-US"/>
          </a:p>
        </p:txBody>
      </p:sp>
      <p:sp>
        <p:nvSpPr>
          <p:cNvPr id="80899" name="Text Box 3"/>
          <p:cNvSpPr txBox="1">
            <a:spLocks noChangeArrowheads="1"/>
          </p:cNvSpPr>
          <p:nvPr/>
        </p:nvSpPr>
        <p:spPr bwMode="auto">
          <a:xfrm>
            <a:off x="1660525" y="3386138"/>
            <a:ext cx="344488" cy="457200"/>
          </a:xfrm>
          <a:prstGeom prst="rect">
            <a:avLst/>
          </a:prstGeom>
          <a:noFill/>
          <a:ln w="9525">
            <a:noFill/>
            <a:miter lim="800000"/>
            <a:headEnd/>
            <a:tailEnd/>
          </a:ln>
          <a:effectLst/>
        </p:spPr>
        <p:txBody>
          <a:bodyPr wrap="none">
            <a:spAutoFit/>
          </a:bodyPr>
          <a:lstStyle/>
          <a:p>
            <a:r>
              <a:rPr lang="en-US"/>
              <a:t>e</a:t>
            </a:r>
          </a:p>
        </p:txBody>
      </p:sp>
      <p:sp>
        <p:nvSpPr>
          <p:cNvPr id="80900" name="Text Box 4"/>
          <p:cNvSpPr txBox="1">
            <a:spLocks noChangeArrowheads="1"/>
          </p:cNvSpPr>
          <p:nvPr/>
        </p:nvSpPr>
        <p:spPr bwMode="auto">
          <a:xfrm>
            <a:off x="3200400" y="3429000"/>
            <a:ext cx="344488" cy="457200"/>
          </a:xfrm>
          <a:prstGeom prst="rect">
            <a:avLst/>
          </a:prstGeom>
          <a:noFill/>
          <a:ln w="9525">
            <a:noFill/>
            <a:miter lim="800000"/>
            <a:headEnd/>
            <a:tailEnd/>
          </a:ln>
          <a:effectLst/>
        </p:spPr>
        <p:txBody>
          <a:bodyPr wrap="none">
            <a:spAutoFit/>
          </a:bodyPr>
          <a:lstStyle/>
          <a:p>
            <a:r>
              <a:rPr lang="en-US"/>
              <a:t>e</a:t>
            </a:r>
          </a:p>
        </p:txBody>
      </p:sp>
      <p:sp>
        <p:nvSpPr>
          <p:cNvPr id="80901" name="Text Box 5"/>
          <p:cNvSpPr txBox="1">
            <a:spLocks noChangeArrowheads="1"/>
          </p:cNvSpPr>
          <p:nvPr/>
        </p:nvSpPr>
        <p:spPr bwMode="auto">
          <a:xfrm>
            <a:off x="4114800" y="2743200"/>
            <a:ext cx="344488" cy="457200"/>
          </a:xfrm>
          <a:prstGeom prst="rect">
            <a:avLst/>
          </a:prstGeom>
          <a:noFill/>
          <a:ln w="9525">
            <a:noFill/>
            <a:miter lim="800000"/>
            <a:headEnd/>
            <a:tailEnd/>
          </a:ln>
          <a:effectLst/>
        </p:spPr>
        <p:txBody>
          <a:bodyPr wrap="none">
            <a:spAutoFit/>
          </a:bodyPr>
          <a:lstStyle/>
          <a:p>
            <a:r>
              <a:rPr lang="en-US"/>
              <a:t>e</a:t>
            </a:r>
          </a:p>
        </p:txBody>
      </p:sp>
      <p:sp>
        <p:nvSpPr>
          <p:cNvPr id="80902" name="Text Box 6"/>
          <p:cNvSpPr txBox="1">
            <a:spLocks noChangeArrowheads="1"/>
          </p:cNvSpPr>
          <p:nvPr/>
        </p:nvSpPr>
        <p:spPr bwMode="auto">
          <a:xfrm>
            <a:off x="5410200" y="3200400"/>
            <a:ext cx="344488" cy="457200"/>
          </a:xfrm>
          <a:prstGeom prst="rect">
            <a:avLst/>
          </a:prstGeom>
          <a:noFill/>
          <a:ln w="9525">
            <a:noFill/>
            <a:miter lim="800000"/>
            <a:headEnd/>
            <a:tailEnd/>
          </a:ln>
          <a:effectLst/>
        </p:spPr>
        <p:txBody>
          <a:bodyPr wrap="none">
            <a:spAutoFit/>
          </a:bodyPr>
          <a:lstStyle/>
          <a:p>
            <a:r>
              <a:rPr lang="en-US"/>
              <a:t>e</a:t>
            </a:r>
          </a:p>
        </p:txBody>
      </p:sp>
      <p:sp>
        <p:nvSpPr>
          <p:cNvPr id="80903" name="Text Box 7"/>
          <p:cNvSpPr txBox="1">
            <a:spLocks noChangeArrowheads="1"/>
          </p:cNvSpPr>
          <p:nvPr/>
        </p:nvSpPr>
        <p:spPr bwMode="auto">
          <a:xfrm>
            <a:off x="5562600" y="2438400"/>
            <a:ext cx="344488" cy="457200"/>
          </a:xfrm>
          <a:prstGeom prst="rect">
            <a:avLst/>
          </a:prstGeom>
          <a:noFill/>
          <a:ln w="9525">
            <a:noFill/>
            <a:miter lim="800000"/>
            <a:headEnd/>
            <a:tailEnd/>
          </a:ln>
          <a:effectLst/>
        </p:spPr>
        <p:txBody>
          <a:bodyPr wrap="none">
            <a:spAutoFit/>
          </a:bodyPr>
          <a:lstStyle/>
          <a:p>
            <a:r>
              <a:rPr lang="en-US"/>
              <a:t>e</a:t>
            </a:r>
          </a:p>
        </p:txBody>
      </p:sp>
      <p:sp>
        <p:nvSpPr>
          <p:cNvPr id="80904" name="Text Box 8"/>
          <p:cNvSpPr txBox="1">
            <a:spLocks noChangeArrowheads="1"/>
          </p:cNvSpPr>
          <p:nvPr/>
        </p:nvSpPr>
        <p:spPr bwMode="auto">
          <a:xfrm>
            <a:off x="6705600" y="2514600"/>
            <a:ext cx="344488" cy="457200"/>
          </a:xfrm>
          <a:prstGeom prst="rect">
            <a:avLst/>
          </a:prstGeom>
          <a:noFill/>
          <a:ln w="9525">
            <a:noFill/>
            <a:miter lim="800000"/>
            <a:headEnd/>
            <a:tailEnd/>
          </a:ln>
          <a:effectLst/>
        </p:spPr>
        <p:txBody>
          <a:bodyPr wrap="none">
            <a:spAutoFit/>
          </a:bodyPr>
          <a:lstStyle/>
          <a:p>
            <a:r>
              <a:rPr lang="en-US"/>
              <a:t>e</a:t>
            </a:r>
          </a:p>
        </p:txBody>
      </p:sp>
      <p:sp>
        <p:nvSpPr>
          <p:cNvPr id="80905" name="Text Box 9"/>
          <p:cNvSpPr txBox="1">
            <a:spLocks noChangeArrowheads="1"/>
          </p:cNvSpPr>
          <p:nvPr/>
        </p:nvSpPr>
        <p:spPr bwMode="auto">
          <a:xfrm>
            <a:off x="1981200" y="3886200"/>
            <a:ext cx="344488" cy="457200"/>
          </a:xfrm>
          <a:prstGeom prst="rect">
            <a:avLst/>
          </a:prstGeom>
          <a:noFill/>
          <a:ln w="9525">
            <a:noFill/>
            <a:miter lim="800000"/>
            <a:headEnd/>
            <a:tailEnd/>
          </a:ln>
          <a:effectLst/>
        </p:spPr>
        <p:txBody>
          <a:bodyPr wrap="none">
            <a:spAutoFit/>
          </a:bodyPr>
          <a:lstStyle/>
          <a:p>
            <a:r>
              <a:rPr lang="en-US"/>
              <a:t>e</a:t>
            </a:r>
          </a:p>
        </p:txBody>
      </p:sp>
      <p:sp>
        <p:nvSpPr>
          <p:cNvPr id="80906" name="Text Box 10"/>
          <p:cNvSpPr txBox="1">
            <a:spLocks noChangeArrowheads="1"/>
          </p:cNvSpPr>
          <p:nvPr/>
        </p:nvSpPr>
        <p:spPr bwMode="auto">
          <a:xfrm>
            <a:off x="2667000" y="3276600"/>
            <a:ext cx="344488" cy="457200"/>
          </a:xfrm>
          <a:prstGeom prst="rect">
            <a:avLst/>
          </a:prstGeom>
          <a:noFill/>
          <a:ln w="9525">
            <a:noFill/>
            <a:miter lim="800000"/>
            <a:headEnd/>
            <a:tailEnd/>
          </a:ln>
          <a:effectLst/>
        </p:spPr>
        <p:txBody>
          <a:bodyPr wrap="none">
            <a:spAutoFit/>
          </a:bodyPr>
          <a:lstStyle/>
          <a:p>
            <a:r>
              <a:rPr lang="en-US"/>
              <a:t>e</a:t>
            </a:r>
          </a:p>
        </p:txBody>
      </p:sp>
      <p:sp>
        <p:nvSpPr>
          <p:cNvPr id="80907" name="Text Box 11"/>
          <p:cNvSpPr txBox="1">
            <a:spLocks noChangeArrowheads="1"/>
          </p:cNvSpPr>
          <p:nvPr/>
        </p:nvSpPr>
        <p:spPr bwMode="auto">
          <a:xfrm>
            <a:off x="4114800" y="3352800"/>
            <a:ext cx="344488" cy="457200"/>
          </a:xfrm>
          <a:prstGeom prst="rect">
            <a:avLst/>
          </a:prstGeom>
          <a:noFill/>
          <a:ln w="9525">
            <a:noFill/>
            <a:miter lim="800000"/>
            <a:headEnd/>
            <a:tailEnd/>
          </a:ln>
          <a:effectLst/>
        </p:spPr>
        <p:txBody>
          <a:bodyPr wrap="none">
            <a:spAutoFit/>
          </a:bodyPr>
          <a:lstStyle/>
          <a:p>
            <a:r>
              <a:rPr lang="en-US"/>
              <a:t>e</a:t>
            </a:r>
          </a:p>
        </p:txBody>
      </p:sp>
      <p:sp>
        <p:nvSpPr>
          <p:cNvPr id="80908" name="Text Box 12"/>
          <p:cNvSpPr txBox="1">
            <a:spLocks noChangeArrowheads="1"/>
          </p:cNvSpPr>
          <p:nvPr/>
        </p:nvSpPr>
        <p:spPr bwMode="auto">
          <a:xfrm>
            <a:off x="6019800" y="2895600"/>
            <a:ext cx="344488" cy="457200"/>
          </a:xfrm>
          <a:prstGeom prst="rect">
            <a:avLst/>
          </a:prstGeom>
          <a:noFill/>
          <a:ln w="9525">
            <a:noFill/>
            <a:miter lim="800000"/>
            <a:headEnd/>
            <a:tailEnd/>
          </a:ln>
          <a:effectLst/>
        </p:spPr>
        <p:txBody>
          <a:bodyPr wrap="none">
            <a:spAutoFit/>
          </a:bodyPr>
          <a:lstStyle/>
          <a:p>
            <a:r>
              <a:rPr lang="en-US"/>
              <a:t>e</a:t>
            </a:r>
          </a:p>
        </p:txBody>
      </p:sp>
      <p:sp>
        <p:nvSpPr>
          <p:cNvPr id="80909" name="Text Box 13"/>
          <p:cNvSpPr txBox="1">
            <a:spLocks noChangeArrowheads="1"/>
          </p:cNvSpPr>
          <p:nvPr/>
        </p:nvSpPr>
        <p:spPr bwMode="auto">
          <a:xfrm>
            <a:off x="6629400" y="3352800"/>
            <a:ext cx="344488" cy="457200"/>
          </a:xfrm>
          <a:prstGeom prst="rect">
            <a:avLst/>
          </a:prstGeom>
          <a:noFill/>
          <a:ln w="9525">
            <a:noFill/>
            <a:miter lim="800000"/>
            <a:headEnd/>
            <a:tailEnd/>
          </a:ln>
          <a:effectLst/>
        </p:spPr>
        <p:txBody>
          <a:bodyPr wrap="none">
            <a:spAutoFit/>
          </a:bodyPr>
          <a:lstStyle/>
          <a:p>
            <a:r>
              <a:rPr lang="en-US"/>
              <a:t>e</a:t>
            </a:r>
          </a:p>
        </p:txBody>
      </p:sp>
      <p:sp>
        <p:nvSpPr>
          <p:cNvPr id="80910" name="Text Box 14"/>
          <p:cNvSpPr txBox="1">
            <a:spLocks noChangeArrowheads="1"/>
          </p:cNvSpPr>
          <p:nvPr/>
        </p:nvSpPr>
        <p:spPr bwMode="auto">
          <a:xfrm>
            <a:off x="1736725" y="4833938"/>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1" name="Text Box 15"/>
          <p:cNvSpPr txBox="1">
            <a:spLocks noChangeArrowheads="1"/>
          </p:cNvSpPr>
          <p:nvPr/>
        </p:nvSpPr>
        <p:spPr bwMode="auto">
          <a:xfrm>
            <a:off x="5181600" y="2895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2" name="Text Box 16"/>
          <p:cNvSpPr txBox="1">
            <a:spLocks noChangeArrowheads="1"/>
          </p:cNvSpPr>
          <p:nvPr/>
        </p:nvSpPr>
        <p:spPr bwMode="auto">
          <a:xfrm>
            <a:off x="5257800" y="4114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3" name="Text Box 17"/>
          <p:cNvSpPr txBox="1">
            <a:spLocks noChangeArrowheads="1"/>
          </p:cNvSpPr>
          <p:nvPr/>
        </p:nvSpPr>
        <p:spPr bwMode="auto">
          <a:xfrm>
            <a:off x="5791200" y="3276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4" name="Text Box 18"/>
          <p:cNvSpPr txBox="1">
            <a:spLocks noChangeArrowheads="1"/>
          </p:cNvSpPr>
          <p:nvPr/>
        </p:nvSpPr>
        <p:spPr bwMode="auto">
          <a:xfrm>
            <a:off x="6248400" y="2133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5" name="Text Box 19"/>
          <p:cNvSpPr txBox="1">
            <a:spLocks noChangeArrowheads="1"/>
          </p:cNvSpPr>
          <p:nvPr/>
        </p:nvSpPr>
        <p:spPr bwMode="auto">
          <a:xfrm>
            <a:off x="67818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6" name="Text Box 20"/>
          <p:cNvSpPr txBox="1">
            <a:spLocks noChangeArrowheads="1"/>
          </p:cNvSpPr>
          <p:nvPr/>
        </p:nvSpPr>
        <p:spPr bwMode="auto">
          <a:xfrm>
            <a:off x="32766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7" name="Text Box 21"/>
          <p:cNvSpPr txBox="1">
            <a:spLocks noChangeArrowheads="1"/>
          </p:cNvSpPr>
          <p:nvPr/>
        </p:nvSpPr>
        <p:spPr bwMode="auto">
          <a:xfrm>
            <a:off x="38100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8" name="Text Box 22"/>
          <p:cNvSpPr txBox="1">
            <a:spLocks noChangeArrowheads="1"/>
          </p:cNvSpPr>
          <p:nvPr/>
        </p:nvSpPr>
        <p:spPr bwMode="auto">
          <a:xfrm>
            <a:off x="4648200" y="3733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9" name="Text Box 23"/>
          <p:cNvSpPr txBox="1">
            <a:spLocks noChangeArrowheads="1"/>
          </p:cNvSpPr>
          <p:nvPr/>
        </p:nvSpPr>
        <p:spPr bwMode="auto">
          <a:xfrm>
            <a:off x="4572000" y="4343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20" name="Text Box 24"/>
          <p:cNvSpPr txBox="1">
            <a:spLocks noChangeArrowheads="1"/>
          </p:cNvSpPr>
          <p:nvPr/>
        </p:nvSpPr>
        <p:spPr bwMode="auto">
          <a:xfrm>
            <a:off x="59436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21" name="Text Box 25"/>
          <p:cNvSpPr txBox="1">
            <a:spLocks noChangeArrowheads="1"/>
          </p:cNvSpPr>
          <p:nvPr/>
        </p:nvSpPr>
        <p:spPr bwMode="auto">
          <a:xfrm>
            <a:off x="2209800" y="4800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22" name="Text Box 26"/>
          <p:cNvSpPr txBox="1">
            <a:spLocks noChangeArrowheads="1"/>
          </p:cNvSpPr>
          <p:nvPr/>
        </p:nvSpPr>
        <p:spPr bwMode="auto">
          <a:xfrm>
            <a:off x="2590800" y="4724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23" name="Text Box 27"/>
          <p:cNvSpPr txBox="1">
            <a:spLocks noChangeArrowheads="1"/>
          </p:cNvSpPr>
          <p:nvPr/>
        </p:nvSpPr>
        <p:spPr bwMode="auto">
          <a:xfrm>
            <a:off x="441325" y="3995738"/>
            <a:ext cx="973138" cy="457200"/>
          </a:xfrm>
          <a:prstGeom prst="rect">
            <a:avLst/>
          </a:prstGeom>
          <a:noFill/>
          <a:ln w="9525">
            <a:noFill/>
            <a:miter lim="800000"/>
            <a:headEnd/>
            <a:tailEnd/>
          </a:ln>
          <a:effectLst/>
        </p:spPr>
        <p:txBody>
          <a:bodyPr wrap="none">
            <a:spAutoFit/>
          </a:bodyPr>
          <a:lstStyle/>
          <a:p>
            <a:r>
              <a:rPr lang="en-US"/>
              <a:t>salary</a:t>
            </a:r>
          </a:p>
        </p:txBody>
      </p:sp>
      <p:sp>
        <p:nvSpPr>
          <p:cNvPr id="80924" name="Text Box 28"/>
          <p:cNvSpPr txBox="1">
            <a:spLocks noChangeArrowheads="1"/>
          </p:cNvSpPr>
          <p:nvPr/>
        </p:nvSpPr>
        <p:spPr bwMode="auto">
          <a:xfrm>
            <a:off x="3946525" y="5672138"/>
            <a:ext cx="673100" cy="457200"/>
          </a:xfrm>
          <a:prstGeom prst="rect">
            <a:avLst/>
          </a:prstGeom>
          <a:noFill/>
          <a:ln w="9525">
            <a:noFill/>
            <a:miter lim="800000"/>
            <a:headEnd/>
            <a:tailEnd/>
          </a:ln>
          <a:effectLst/>
        </p:spPr>
        <p:txBody>
          <a:bodyPr wrap="none">
            <a:spAutoFit/>
          </a:bodyPr>
          <a:lstStyle/>
          <a:p>
            <a:r>
              <a:rPr lang="en-US"/>
              <a:t>age</a:t>
            </a:r>
          </a:p>
        </p:txBody>
      </p:sp>
      <p:sp>
        <p:nvSpPr>
          <p:cNvPr id="80925" name="Line 29"/>
          <p:cNvSpPr>
            <a:spLocks noChangeShapeType="1"/>
          </p:cNvSpPr>
          <p:nvPr/>
        </p:nvSpPr>
        <p:spPr bwMode="auto">
          <a:xfrm>
            <a:off x="4648200" y="5943600"/>
            <a:ext cx="533400" cy="0"/>
          </a:xfrm>
          <a:prstGeom prst="line">
            <a:avLst/>
          </a:prstGeom>
          <a:noFill/>
          <a:ln w="9525">
            <a:solidFill>
              <a:schemeClr val="tx1"/>
            </a:solidFill>
            <a:round/>
            <a:headEnd/>
            <a:tailEnd type="triangle" w="med" len="med"/>
          </a:ln>
          <a:effectLst/>
        </p:spPr>
        <p:txBody>
          <a:bodyPr/>
          <a:lstStyle/>
          <a:p>
            <a:endParaRPr lang="en-US"/>
          </a:p>
        </p:txBody>
      </p:sp>
      <p:sp>
        <p:nvSpPr>
          <p:cNvPr id="80926" name="Line 30"/>
          <p:cNvSpPr>
            <a:spLocks noChangeShapeType="1"/>
          </p:cNvSpPr>
          <p:nvPr/>
        </p:nvSpPr>
        <p:spPr bwMode="auto">
          <a:xfrm flipV="1">
            <a:off x="838200" y="3657600"/>
            <a:ext cx="0" cy="304800"/>
          </a:xfrm>
          <a:prstGeom prst="line">
            <a:avLst/>
          </a:prstGeom>
          <a:noFill/>
          <a:ln w="9525">
            <a:solidFill>
              <a:schemeClr val="tx1"/>
            </a:solidFill>
            <a:round/>
            <a:headEnd/>
            <a:tailEnd type="triangle" w="med" len="med"/>
          </a:ln>
          <a:effectLst/>
        </p:spPr>
        <p:txBody>
          <a:bodyPr/>
          <a:lstStyle/>
          <a:p>
            <a:endParaRPr lang="en-US"/>
          </a:p>
        </p:txBody>
      </p:sp>
      <p:sp>
        <p:nvSpPr>
          <p:cNvPr id="80927" name="Oval 31"/>
          <p:cNvSpPr>
            <a:spLocks noChangeArrowheads="1"/>
          </p:cNvSpPr>
          <p:nvPr/>
        </p:nvSpPr>
        <p:spPr bwMode="auto">
          <a:xfrm rot="-765715">
            <a:off x="1524000" y="2971800"/>
            <a:ext cx="3200400" cy="1219200"/>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80928" name="Oval 32"/>
          <p:cNvSpPr>
            <a:spLocks noChangeArrowheads="1"/>
          </p:cNvSpPr>
          <p:nvPr/>
        </p:nvSpPr>
        <p:spPr bwMode="auto">
          <a:xfrm>
            <a:off x="5105400" y="1524000"/>
            <a:ext cx="2438400" cy="2438400"/>
          </a:xfrm>
          <a:prstGeom prst="ellipse">
            <a:avLst/>
          </a:prstGeom>
          <a:solidFill>
            <a:srgbClr val="FFCC99">
              <a:alpha val="50000"/>
            </a:srgbClr>
          </a:solidFill>
          <a:ln w="9525">
            <a:solidFill>
              <a:schemeClr val="tx1"/>
            </a:solidFill>
            <a:round/>
            <a:headEnd/>
            <a:tailEnd/>
          </a:ln>
          <a:effectLst/>
        </p:spPr>
        <p:txBody>
          <a:bodyPr wrap="none" anchor="ctr"/>
          <a:lstStyle/>
          <a:p>
            <a:endParaRPr lang="en-US"/>
          </a:p>
        </p:txBody>
      </p:sp>
      <p:sp>
        <p:nvSpPr>
          <p:cNvPr id="80929" name="Oval 33"/>
          <p:cNvSpPr>
            <a:spLocks noChangeArrowheads="1"/>
          </p:cNvSpPr>
          <p:nvPr/>
        </p:nvSpPr>
        <p:spPr bwMode="auto">
          <a:xfrm rot="-867123">
            <a:off x="1524000" y="4114800"/>
            <a:ext cx="4419600" cy="1066800"/>
          </a:xfrm>
          <a:prstGeom prst="ellipse">
            <a:avLst/>
          </a:prstGeom>
          <a:solidFill>
            <a:srgbClr val="CC99FF">
              <a:alpha val="50000"/>
            </a:srgbClr>
          </a:solidFill>
          <a:ln w="9525">
            <a:solidFill>
              <a:schemeClr val="tx1"/>
            </a:solidFill>
            <a:round/>
            <a:headEnd/>
            <a:tailEnd/>
          </a:ln>
          <a:effectLst/>
        </p:spPr>
        <p:txBody>
          <a:bodyPr wrap="none" anchor="ctr"/>
          <a:lstStyle/>
          <a:p>
            <a:endParaRPr lang="en-US"/>
          </a:p>
        </p:txBody>
      </p:sp>
      <p:sp>
        <p:nvSpPr>
          <p:cNvPr id="80930" name="Oval 34"/>
          <p:cNvSpPr>
            <a:spLocks noChangeArrowheads="1"/>
          </p:cNvSpPr>
          <p:nvPr/>
        </p:nvSpPr>
        <p:spPr bwMode="auto">
          <a:xfrm>
            <a:off x="5943600" y="18288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80931" name="Oval 35"/>
          <p:cNvSpPr>
            <a:spLocks noChangeArrowheads="1"/>
          </p:cNvSpPr>
          <p:nvPr/>
        </p:nvSpPr>
        <p:spPr bwMode="auto">
          <a:xfrm>
            <a:off x="6553200" y="18288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80932" name="Oval 36"/>
          <p:cNvSpPr>
            <a:spLocks noChangeArrowheads="1"/>
          </p:cNvSpPr>
          <p:nvPr/>
        </p:nvSpPr>
        <p:spPr bwMode="auto">
          <a:xfrm>
            <a:off x="5410200" y="28194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80933" name="Oval 37"/>
          <p:cNvSpPr>
            <a:spLocks noChangeArrowheads="1"/>
          </p:cNvSpPr>
          <p:nvPr/>
        </p:nvSpPr>
        <p:spPr bwMode="auto">
          <a:xfrm>
            <a:off x="6400800" y="30480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80934" name="Text Box 38"/>
          <p:cNvSpPr txBox="1">
            <a:spLocks noChangeArrowheads="1"/>
          </p:cNvSpPr>
          <p:nvPr/>
        </p:nvSpPr>
        <p:spPr bwMode="auto">
          <a:xfrm>
            <a:off x="6994525" y="3995738"/>
            <a:ext cx="1428596" cy="1200329"/>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Move points</a:t>
            </a:r>
          </a:p>
          <a:p>
            <a:r>
              <a:rPr lang="en-US" dirty="0">
                <a:solidFill>
                  <a:srgbClr val="008000"/>
                </a:solidFill>
                <a:latin typeface="Arial" pitchFamily="34" charset="0"/>
                <a:cs typeface="Arial" pitchFamily="34" charset="0"/>
              </a:rPr>
              <a:t>(say) 20%</a:t>
            </a:r>
          </a:p>
          <a:p>
            <a:r>
              <a:rPr lang="en-US" dirty="0">
                <a:solidFill>
                  <a:srgbClr val="008000"/>
                </a:solidFill>
                <a:latin typeface="Arial" pitchFamily="34" charset="0"/>
                <a:cs typeface="Arial" pitchFamily="34" charset="0"/>
              </a:rPr>
              <a:t>toward the</a:t>
            </a:r>
          </a:p>
          <a:p>
            <a:r>
              <a:rPr lang="en-US" dirty="0">
                <a:solidFill>
                  <a:srgbClr val="008000"/>
                </a:solidFill>
                <a:latin typeface="Arial" pitchFamily="34" charset="0"/>
                <a:cs typeface="Arial" pitchFamily="34" charset="0"/>
              </a:rPr>
              <a:t>centroid.</a:t>
            </a:r>
          </a:p>
        </p:txBody>
      </p:sp>
      <p:sp>
        <p:nvSpPr>
          <p:cNvPr id="42" name="Footer Placeholder 41"/>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xmlns="" val="21075237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Finishing CURE</a:t>
            </a:r>
          </a:p>
        </p:txBody>
      </p:sp>
      <p:sp>
        <p:nvSpPr>
          <p:cNvPr id="81923" name="Rectangle 3"/>
          <p:cNvSpPr>
            <a:spLocks noGrp="1" noChangeArrowheads="1"/>
          </p:cNvSpPr>
          <p:nvPr>
            <p:ph idx="1"/>
          </p:nvPr>
        </p:nvSpPr>
        <p:spPr/>
        <p:txBody>
          <a:bodyPr/>
          <a:lstStyle/>
          <a:p>
            <a:pPr marL="118872" indent="0">
              <a:buNone/>
            </a:pPr>
            <a:r>
              <a:rPr lang="en-US" b="1" u="sng" dirty="0">
                <a:solidFill>
                  <a:srgbClr val="FF0066"/>
                </a:solidFill>
              </a:rPr>
              <a:t>Pass </a:t>
            </a:r>
            <a:r>
              <a:rPr lang="en-US" b="1" u="sng" dirty="0" smtClean="0">
                <a:solidFill>
                  <a:srgbClr val="FF0066"/>
                </a:solidFill>
              </a:rPr>
              <a:t>2:</a:t>
            </a:r>
            <a:endParaRPr lang="en-US" b="1" u="sng" dirty="0">
              <a:solidFill>
                <a:srgbClr val="FF0066"/>
              </a:solidFill>
            </a:endParaRPr>
          </a:p>
          <a:p>
            <a:r>
              <a:rPr lang="en-US" dirty="0" smtClean="0"/>
              <a:t>Now</a:t>
            </a:r>
            <a:r>
              <a:rPr lang="en-US" dirty="0"/>
              <a:t>, </a:t>
            </a:r>
            <a:r>
              <a:rPr lang="en-US" dirty="0" smtClean="0"/>
              <a:t>rescan the whole dataset and </a:t>
            </a:r>
            <a:br>
              <a:rPr lang="en-US" dirty="0" smtClean="0"/>
            </a:br>
            <a:r>
              <a:rPr lang="en-US" dirty="0" smtClean="0"/>
              <a:t>visit </a:t>
            </a:r>
            <a:r>
              <a:rPr lang="en-US" dirty="0"/>
              <a:t>each point </a:t>
            </a:r>
            <a:r>
              <a:rPr lang="en-US" b="1" i="1" dirty="0"/>
              <a:t>p</a:t>
            </a:r>
            <a:r>
              <a:rPr lang="en-US" dirty="0"/>
              <a:t> </a:t>
            </a:r>
            <a:r>
              <a:rPr lang="en-US" dirty="0" smtClean="0"/>
              <a:t>in </a:t>
            </a:r>
            <a:r>
              <a:rPr lang="en-US" dirty="0"/>
              <a:t>the data </a:t>
            </a:r>
            <a:r>
              <a:rPr lang="en-US" dirty="0" smtClean="0"/>
              <a:t>set</a:t>
            </a:r>
          </a:p>
          <a:p>
            <a:pPr lvl="8"/>
            <a:endParaRPr lang="en-US" dirty="0"/>
          </a:p>
          <a:p>
            <a:r>
              <a:rPr lang="en-US" b="1" dirty="0"/>
              <a:t>Place it in the “</a:t>
            </a:r>
            <a:r>
              <a:rPr lang="en-US" b="1" dirty="0">
                <a:solidFill>
                  <a:srgbClr val="D60093"/>
                </a:solidFill>
              </a:rPr>
              <a:t>closest </a:t>
            </a:r>
            <a:r>
              <a:rPr lang="en-US" b="1" dirty="0" smtClean="0">
                <a:solidFill>
                  <a:srgbClr val="D60093"/>
                </a:solidFill>
              </a:rPr>
              <a:t>cluster</a:t>
            </a:r>
            <a:r>
              <a:rPr lang="en-US" b="1" dirty="0" smtClean="0"/>
              <a:t>”</a:t>
            </a:r>
            <a:endParaRPr lang="en-US" b="1" dirty="0"/>
          </a:p>
          <a:p>
            <a:pPr lvl="1"/>
            <a:r>
              <a:rPr lang="en-US" dirty="0"/>
              <a:t>Normal definition of “</a:t>
            </a:r>
            <a:r>
              <a:rPr lang="en-US" dirty="0">
                <a:solidFill>
                  <a:srgbClr val="D60093"/>
                </a:solidFill>
              </a:rPr>
              <a:t>closest</a:t>
            </a:r>
            <a:r>
              <a:rPr lang="en-US" dirty="0"/>
              <a:t>”: </a:t>
            </a:r>
            <a:r>
              <a:rPr lang="en-US" dirty="0" smtClean="0"/>
              <a:t/>
            </a:r>
            <a:br>
              <a:rPr lang="en-US" dirty="0" smtClean="0"/>
            </a:br>
            <a:r>
              <a:rPr lang="en-US" dirty="0" smtClean="0"/>
              <a:t>Find the closest representative to </a:t>
            </a:r>
            <a:r>
              <a:rPr lang="en-US" b="1" i="1" dirty="0" smtClean="0"/>
              <a:t>p</a:t>
            </a:r>
            <a:r>
              <a:rPr lang="en-US" dirty="0" smtClean="0"/>
              <a:t> and </a:t>
            </a:r>
            <a:br>
              <a:rPr lang="en-US" dirty="0" smtClean="0"/>
            </a:br>
            <a:r>
              <a:rPr lang="en-US" dirty="0" smtClean="0"/>
              <a:t>assign it to representative’s cluster</a:t>
            </a:r>
          </a:p>
        </p:txBody>
      </p:sp>
      <p:sp>
        <p:nvSpPr>
          <p:cNvPr id="4" name="Slide Number Placeholder 5"/>
          <p:cNvSpPr>
            <a:spLocks noGrp="1"/>
          </p:cNvSpPr>
          <p:nvPr>
            <p:ph type="sldNum" sz="quarter" idx="12"/>
          </p:nvPr>
        </p:nvSpPr>
        <p:spPr/>
        <p:txBody>
          <a:bodyPr/>
          <a:lstStyle/>
          <a:p>
            <a:fld id="{FFD5B2CA-64C4-4A60-8190-5DD76C438E84}" type="slidenum">
              <a:rPr lang="en-US"/>
              <a:pPr/>
              <a:t>54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1" name="Oval 32"/>
          <p:cNvSpPr>
            <a:spLocks noChangeArrowheads="1"/>
          </p:cNvSpPr>
          <p:nvPr/>
        </p:nvSpPr>
        <p:spPr bwMode="auto">
          <a:xfrm>
            <a:off x="7162800" y="1295400"/>
            <a:ext cx="1905000" cy="1828800"/>
          </a:xfrm>
          <a:prstGeom prst="ellipse">
            <a:avLst/>
          </a:prstGeom>
          <a:solidFill>
            <a:srgbClr val="FFCC99">
              <a:alpha val="50000"/>
            </a:srgbClr>
          </a:solidFill>
          <a:ln w="9525">
            <a:solidFill>
              <a:schemeClr val="tx1"/>
            </a:solidFill>
            <a:round/>
            <a:headEnd/>
            <a:tailEnd/>
          </a:ln>
          <a:effectLst/>
        </p:spPr>
        <p:txBody>
          <a:bodyPr wrap="none" anchor="ctr"/>
          <a:lstStyle/>
          <a:p>
            <a:endParaRPr lang="en-US"/>
          </a:p>
        </p:txBody>
      </p:sp>
      <p:sp>
        <p:nvSpPr>
          <p:cNvPr id="12" name="Oval 34"/>
          <p:cNvSpPr>
            <a:spLocks noChangeArrowheads="1"/>
          </p:cNvSpPr>
          <p:nvPr/>
        </p:nvSpPr>
        <p:spPr bwMode="auto">
          <a:xfrm>
            <a:off x="7405956" y="1783511"/>
            <a:ext cx="357188" cy="3429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13" name="Oval 35"/>
          <p:cNvSpPr>
            <a:spLocks noChangeArrowheads="1"/>
          </p:cNvSpPr>
          <p:nvPr/>
        </p:nvSpPr>
        <p:spPr bwMode="auto">
          <a:xfrm>
            <a:off x="8177212" y="1600200"/>
            <a:ext cx="357188" cy="3429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14" name="Oval 36"/>
          <p:cNvSpPr>
            <a:spLocks noChangeArrowheads="1"/>
          </p:cNvSpPr>
          <p:nvPr/>
        </p:nvSpPr>
        <p:spPr bwMode="auto">
          <a:xfrm>
            <a:off x="7567612" y="2531134"/>
            <a:ext cx="357188" cy="3429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15" name="Oval 37"/>
          <p:cNvSpPr>
            <a:spLocks noChangeArrowheads="1"/>
          </p:cNvSpPr>
          <p:nvPr/>
        </p:nvSpPr>
        <p:spPr bwMode="auto">
          <a:xfrm>
            <a:off x="8494143" y="2419350"/>
            <a:ext cx="357188" cy="3429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2" name="TextBox 1"/>
          <p:cNvSpPr txBox="1"/>
          <p:nvPr/>
        </p:nvSpPr>
        <p:spPr>
          <a:xfrm>
            <a:off x="8697699" y="3364468"/>
            <a:ext cx="325730" cy="369332"/>
          </a:xfrm>
          <a:prstGeom prst="rect">
            <a:avLst/>
          </a:prstGeom>
          <a:noFill/>
        </p:spPr>
        <p:txBody>
          <a:bodyPr wrap="none" rtlCol="0">
            <a:spAutoFit/>
          </a:bodyPr>
          <a:lstStyle/>
          <a:p>
            <a:r>
              <a:rPr lang="en-US" b="1" dirty="0" smtClean="0">
                <a:latin typeface="Arial" pitchFamily="34" charset="0"/>
                <a:cs typeface="Arial" pitchFamily="34" charset="0"/>
              </a:rPr>
              <a:t>p</a:t>
            </a:r>
          </a:p>
        </p:txBody>
      </p:sp>
    </p:spTree>
    <p:extLst>
      <p:ext uri="{BB962C8B-B14F-4D97-AF65-F5344CB8AC3E}">
        <p14:creationId xmlns:p14="http://schemas.microsoft.com/office/powerpoint/2010/main" xmlns="" val="176584364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295400"/>
            <a:ext cx="8534400" cy="5257801"/>
          </a:xfrm>
        </p:spPr>
        <p:txBody>
          <a:bodyPr/>
          <a:lstStyle/>
          <a:p>
            <a:r>
              <a:rPr lang="en-US" b="1" dirty="0" smtClean="0">
                <a:solidFill>
                  <a:srgbClr val="0000FF"/>
                </a:solidFill>
              </a:rPr>
              <a:t>Clustering:</a:t>
            </a:r>
            <a:r>
              <a:rPr lang="en-US" b="1" dirty="0" smtClean="0"/>
              <a:t> </a:t>
            </a:r>
            <a:r>
              <a:rPr lang="en-US" dirty="0" smtClean="0"/>
              <a:t>Given </a:t>
            </a:r>
            <a:r>
              <a:rPr lang="en-US" dirty="0"/>
              <a:t>a </a:t>
            </a:r>
            <a:r>
              <a:rPr lang="en-US" b="1" dirty="0"/>
              <a:t>set of points</a:t>
            </a:r>
            <a:r>
              <a:rPr lang="en-US" dirty="0"/>
              <a:t>, with a notion of </a:t>
            </a:r>
            <a:r>
              <a:rPr lang="en-US" b="1" dirty="0"/>
              <a:t>distance</a:t>
            </a:r>
            <a:r>
              <a:rPr lang="en-US" dirty="0"/>
              <a:t> between points, </a:t>
            </a:r>
            <a:r>
              <a:rPr lang="en-US" b="1" dirty="0"/>
              <a:t>group the points</a:t>
            </a:r>
            <a:r>
              <a:rPr lang="en-US" dirty="0"/>
              <a:t> into some number of </a:t>
            </a:r>
            <a:r>
              <a:rPr lang="en-US" b="1" i="1" dirty="0" smtClean="0">
                <a:solidFill>
                  <a:srgbClr val="FF0066"/>
                </a:solidFill>
              </a:rPr>
              <a:t>clusters</a:t>
            </a:r>
            <a:endParaRPr lang="en-US" dirty="0"/>
          </a:p>
          <a:p>
            <a:r>
              <a:rPr lang="en-US" b="1" dirty="0" smtClean="0">
                <a:solidFill>
                  <a:srgbClr val="008000"/>
                </a:solidFill>
              </a:rPr>
              <a:t>Algorithms:</a:t>
            </a:r>
          </a:p>
          <a:p>
            <a:pPr lvl="1"/>
            <a:r>
              <a:rPr lang="en-US" dirty="0" smtClean="0"/>
              <a:t>Agglomerative </a:t>
            </a:r>
            <a:r>
              <a:rPr lang="en-US" b="1" dirty="0" smtClean="0"/>
              <a:t>hierarchical clustering</a:t>
            </a:r>
            <a:r>
              <a:rPr lang="en-US" dirty="0" smtClean="0"/>
              <a:t>: </a:t>
            </a:r>
          </a:p>
          <a:p>
            <a:pPr lvl="2"/>
            <a:r>
              <a:rPr lang="en-US" dirty="0" smtClean="0"/>
              <a:t>Centroid and </a:t>
            </a:r>
            <a:r>
              <a:rPr lang="en-US" dirty="0" err="1" smtClean="0"/>
              <a:t>clustroid</a:t>
            </a:r>
            <a:endParaRPr lang="en-US" dirty="0" smtClean="0"/>
          </a:p>
          <a:p>
            <a:pPr lvl="1"/>
            <a:r>
              <a:rPr lang="en-US" b="1" i="1" dirty="0" smtClean="0"/>
              <a:t>k</a:t>
            </a:r>
            <a:r>
              <a:rPr lang="en-US" b="1" dirty="0" smtClean="0"/>
              <a:t>-means: </a:t>
            </a:r>
          </a:p>
          <a:p>
            <a:pPr lvl="2"/>
            <a:r>
              <a:rPr lang="en-US" dirty="0" smtClean="0"/>
              <a:t>Initialization, picking </a:t>
            </a:r>
            <a:r>
              <a:rPr lang="en-US" i="1" dirty="0" smtClean="0"/>
              <a:t>k</a:t>
            </a:r>
          </a:p>
          <a:p>
            <a:pPr lvl="1"/>
            <a:r>
              <a:rPr lang="en-US" b="1" dirty="0" smtClean="0"/>
              <a:t>BFR</a:t>
            </a:r>
          </a:p>
          <a:p>
            <a:pPr lvl="1"/>
            <a:r>
              <a:rPr lang="en-US" b="1" dirty="0" smtClean="0"/>
              <a:t>CURE</a:t>
            </a:r>
            <a:endParaRPr lang="en-US"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55</a:t>
            </a:fld>
            <a:endParaRPr lang="en-US"/>
          </a:p>
        </p:txBody>
      </p:sp>
    </p:spTree>
    <p:extLst>
      <p:ext uri="{BB962C8B-B14F-4D97-AF65-F5344CB8AC3E}">
        <p14:creationId xmlns:p14="http://schemas.microsoft.com/office/powerpoint/2010/main" xmlns="" val="5580525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28384</TotalTime>
  <Words>3371</Words>
  <Application>Microsoft Office PowerPoint</Application>
  <PresentationFormat>Pokaz na ekranie (4:3)</PresentationFormat>
  <Paragraphs>683</Paragraphs>
  <Slides>55</Slides>
  <Notes>1</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55</vt:i4>
      </vt:variant>
    </vt:vector>
  </HeadingPairs>
  <TitlesOfParts>
    <vt:vector size="57" baseType="lpstr">
      <vt:lpstr>Module</vt:lpstr>
      <vt:lpstr>Equation</vt:lpstr>
      <vt:lpstr>Clustering</vt:lpstr>
      <vt:lpstr>High Dimensional Data</vt:lpstr>
      <vt:lpstr>The Problem of Clustering</vt:lpstr>
      <vt:lpstr>Example: Clusters &amp; Outliers</vt:lpstr>
      <vt:lpstr>Clustering is a hard problem!</vt:lpstr>
      <vt:lpstr>Why is it hard?</vt:lpstr>
      <vt:lpstr>Clustering Problem: Galaxies</vt:lpstr>
      <vt:lpstr>Clustering Problem: Music CDs</vt:lpstr>
      <vt:lpstr>Clustering Problem: Music CDs</vt:lpstr>
      <vt:lpstr>Clustering Problem: Documents</vt:lpstr>
      <vt:lpstr>Cosine, Jaccard, and Euclidean</vt:lpstr>
      <vt:lpstr>Overview: Methods of Clustering</vt:lpstr>
      <vt:lpstr>Hierarchical Clustering</vt:lpstr>
      <vt:lpstr>Hierarchical Clustering</vt:lpstr>
      <vt:lpstr>Example: Hierarchical clustering</vt:lpstr>
      <vt:lpstr>And in the Non-Euclidean Case?</vt:lpstr>
      <vt:lpstr>“Closest” Point?</vt:lpstr>
      <vt:lpstr>Defining “Nearness” of Clusters</vt:lpstr>
      <vt:lpstr>Cohesion</vt:lpstr>
      <vt:lpstr>Implementation</vt:lpstr>
      <vt:lpstr> k-means clustering</vt:lpstr>
      <vt:lpstr>k–means Algorithm(s)</vt:lpstr>
      <vt:lpstr>Populating Clusters</vt:lpstr>
      <vt:lpstr>Example: Assigning Clusters</vt:lpstr>
      <vt:lpstr>Example: Assigning Clusters</vt:lpstr>
      <vt:lpstr>Example: Assigning Clusters</vt:lpstr>
      <vt:lpstr>Getting the k right</vt:lpstr>
      <vt:lpstr>Example: Picking k</vt:lpstr>
      <vt:lpstr>Example: Picking k</vt:lpstr>
      <vt:lpstr>Example: Picking k</vt:lpstr>
      <vt:lpstr> The BFR Algorithm</vt:lpstr>
      <vt:lpstr>BFR Algorithm</vt:lpstr>
      <vt:lpstr>BFR Algorithm</vt:lpstr>
      <vt:lpstr>Three Classes of Points</vt:lpstr>
      <vt:lpstr>BFR: “Galaxies” Picture</vt:lpstr>
      <vt:lpstr>Summarizing Sets of Points</vt:lpstr>
      <vt:lpstr>Summarizing Points: Comments</vt:lpstr>
      <vt:lpstr>The “Memory-Load” of Points</vt:lpstr>
      <vt:lpstr>The “Memory-Load” of Points</vt:lpstr>
      <vt:lpstr>BFR: “Galaxies” Picture</vt:lpstr>
      <vt:lpstr>A Few Details…</vt:lpstr>
      <vt:lpstr>How Close is Close Enough?</vt:lpstr>
      <vt:lpstr>Mahalanobis Distance</vt:lpstr>
      <vt:lpstr>Mahalanobis Distance</vt:lpstr>
      <vt:lpstr>Picture: Equal M.D. Regions</vt:lpstr>
      <vt:lpstr>Should 2 CS clusters be combined?</vt:lpstr>
      <vt:lpstr> The CURE Algorithm</vt:lpstr>
      <vt:lpstr>The CURE Algorithm</vt:lpstr>
      <vt:lpstr>Example: Stanford Salaries</vt:lpstr>
      <vt:lpstr>Starting CURE</vt:lpstr>
      <vt:lpstr>Example: Initial Clusters</vt:lpstr>
      <vt:lpstr>Example: Pick Dispersed Points</vt:lpstr>
      <vt:lpstr>Example: Pick Dispersed Points</vt:lpstr>
      <vt:lpstr>Finishing CURE</vt:lpstr>
      <vt:lpstr>Summary</vt:lpstr>
    </vt:vector>
  </TitlesOfParts>
  <Company>Carnegie Mellon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Marcin</cp:lastModifiedBy>
  <cp:revision>1465</cp:revision>
  <cp:lastPrinted>2012-01-25T16:54:23Z</cp:lastPrinted>
  <dcterms:created xsi:type="dcterms:W3CDTF">2009-06-12T17:14:38Z</dcterms:created>
  <dcterms:modified xsi:type="dcterms:W3CDTF">2019-12-17T23:37:42Z</dcterms:modified>
</cp:coreProperties>
</file>