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60000" y="225720"/>
            <a:ext cx="9359640" cy="71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360000" y="1485000"/>
            <a:ext cx="9359640" cy="377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60000" y="225720"/>
            <a:ext cx="9359640" cy="71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360000" y="1485000"/>
            <a:ext cx="9359640" cy="377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60000" y="225720"/>
            <a:ext cx="9359640" cy="71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360000" y="1485000"/>
            <a:ext cx="4567320" cy="377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5920" y="1485000"/>
            <a:ext cx="4567320" cy="377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60000" y="225720"/>
            <a:ext cx="9359640" cy="71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360000" y="225720"/>
            <a:ext cx="9359640" cy="333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360000" y="225720"/>
            <a:ext cx="9359640" cy="71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360000" y="148500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5920" y="1485000"/>
            <a:ext cx="4567320" cy="377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360000" y="345960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360000" y="225720"/>
            <a:ext cx="9359640" cy="71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360000" y="1485000"/>
            <a:ext cx="4567320" cy="377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5920" y="148500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5920" y="345960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360000" y="225720"/>
            <a:ext cx="9359640" cy="71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360000" y="148500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5920" y="148500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360000" y="3459600"/>
            <a:ext cx="935964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60000" y="225720"/>
            <a:ext cx="9359640" cy="71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60000" y="1485000"/>
            <a:ext cx="935964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360000" y="3459600"/>
            <a:ext cx="935964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360000" y="225720"/>
            <a:ext cx="9359640" cy="71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360000" y="148500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5920" y="148500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360000" y="345960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5920" y="345960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360000" y="225720"/>
            <a:ext cx="9359640" cy="71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360000" y="1485000"/>
            <a:ext cx="301356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24760" y="1485000"/>
            <a:ext cx="301356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89160" y="1485000"/>
            <a:ext cx="301356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360000" y="3459600"/>
            <a:ext cx="301356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24760" y="3459600"/>
            <a:ext cx="301356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89160" y="3459600"/>
            <a:ext cx="301356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360000" y="225720"/>
            <a:ext cx="9359640" cy="71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360000" y="1485000"/>
            <a:ext cx="9359640" cy="377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360000" y="225720"/>
            <a:ext cx="9359640" cy="71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360000" y="1485000"/>
            <a:ext cx="9359640" cy="377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360000" y="225720"/>
            <a:ext cx="9359640" cy="71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360000" y="1485000"/>
            <a:ext cx="4567320" cy="377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5920" y="1485000"/>
            <a:ext cx="4567320" cy="377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360000" y="225720"/>
            <a:ext cx="9359640" cy="71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360000" y="225720"/>
            <a:ext cx="9359640" cy="333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360000" y="225720"/>
            <a:ext cx="9359640" cy="71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360000" y="148500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5920" y="1485000"/>
            <a:ext cx="4567320" cy="377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360000" y="345960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360000" y="225720"/>
            <a:ext cx="9359640" cy="71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360000" y="1485000"/>
            <a:ext cx="4567320" cy="377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5920" y="148500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5920" y="345960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360000" y="225720"/>
            <a:ext cx="9359640" cy="71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360000" y="148500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5920" y="148500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360000" y="3459600"/>
            <a:ext cx="935964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360000" y="225720"/>
            <a:ext cx="9359640" cy="71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360000" y="1485000"/>
            <a:ext cx="935964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360000" y="3459600"/>
            <a:ext cx="935964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360000" y="225720"/>
            <a:ext cx="9359640" cy="71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360000" y="148500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5920" y="148500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360000" y="345960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5920" y="345960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360000" y="225720"/>
            <a:ext cx="9359640" cy="71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360000" y="1485000"/>
            <a:ext cx="301356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24760" y="1485000"/>
            <a:ext cx="301356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89160" y="1485000"/>
            <a:ext cx="301356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360000" y="3459600"/>
            <a:ext cx="301356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24760" y="3459600"/>
            <a:ext cx="301356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89160" y="3459600"/>
            <a:ext cx="301356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5400000"/>
            <a:ext cx="10079640" cy="26964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" name="CustomShape 2"/>
          <p:cNvSpPr/>
          <p:nvPr/>
        </p:nvSpPr>
        <p:spPr>
          <a:xfrm>
            <a:off x="0" y="0"/>
            <a:ext cx="10079640" cy="121464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CustomShape 7"/>
          <p:cNvSpPr/>
          <p:nvPr/>
        </p:nvSpPr>
        <p:spPr>
          <a:xfrm>
            <a:off x="9270000" y="5170320"/>
            <a:ext cx="539640" cy="40464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60000" y="225720"/>
            <a:ext cx="9359640" cy="71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0" y="5400000"/>
            <a:ext cx="10079640" cy="26964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2" name="CustomShape 2"/>
          <p:cNvSpPr/>
          <p:nvPr/>
        </p:nvSpPr>
        <p:spPr>
          <a:xfrm>
            <a:off x="0" y="0"/>
            <a:ext cx="10079640" cy="121464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3" name="CustomShape 7"/>
          <p:cNvSpPr/>
          <p:nvPr/>
        </p:nvSpPr>
        <p:spPr>
          <a:xfrm>
            <a:off x="9270000" y="5170320"/>
            <a:ext cx="539640" cy="40464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360000" y="225720"/>
            <a:ext cx="9359640" cy="71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360000" y="1485000"/>
            <a:ext cx="9359640" cy="377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hyperlink" Target="https://www.cs.put.poznan.pl/agodzinski/project_2021.html" TargetMode="External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hyperlink" Target="https://www.cs.put.poznan.pl/agodzinski/sk2information.html" TargetMode="External"/><Relationship Id="rId2" Type="http://schemas.openxmlformats.org/officeDocument/2006/relationships/hyperlink" Target="http://www.cs.put.poznan.pl/mboron/sk2.html" TargetMode="External"/><Relationship Id="rId3" Type="http://schemas.openxmlformats.org/officeDocument/2006/relationships/hyperlink" Target="https://www.cs.put.poznan.pl/jkonczak/sk2" TargetMode="External"/><Relationship Id="rId4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/>
          <p:nvPr/>
        </p:nvSpPr>
        <p:spPr>
          <a:xfrm>
            <a:off x="360000" y="1485000"/>
            <a:ext cx="9359640" cy="377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pl-PL" sz="6000" spc="-1" strike="noStrike">
                <a:solidFill>
                  <a:srgbClr val="2c3e50"/>
                </a:solidFill>
                <a:latin typeface="Source Sans Pro"/>
              </a:rPr>
              <a:t>Sieci Komputerowe 2</a:t>
            </a:r>
            <a:endParaRPr b="0" lang="pl-PL" sz="6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pl-PL" sz="3200" spc="-1" strike="noStrike">
                <a:solidFill>
                  <a:srgbClr val="2c3e50"/>
                </a:solidFill>
                <a:latin typeface="Source Sans Pro"/>
              </a:rPr>
              <a:t>Mgr. Inż. Adam Godziński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Shape 1"/>
          <p:cNvSpPr/>
          <p:nvPr/>
        </p:nvSpPr>
        <p:spPr>
          <a:xfrm>
            <a:off x="360000" y="225720"/>
            <a:ext cx="9359640" cy="7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2540" spc="-1" strike="noStrike">
                <a:solidFill>
                  <a:srgbClr val="ffffff"/>
                </a:solidFill>
                <a:latin typeface="Source Sans Pro Black"/>
              </a:rPr>
              <a:t>Tematyka Zajęć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TextShape 2"/>
          <p:cNvSpPr/>
          <p:nvPr/>
        </p:nvSpPr>
        <p:spPr>
          <a:xfrm>
            <a:off x="360000" y="1485000"/>
            <a:ext cx="9359640" cy="377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800" spc="-1" strike="noStrike">
                <a:solidFill>
                  <a:srgbClr val="2c3e50"/>
                </a:solidFill>
                <a:latin typeface="Source Sans Pro Semibold"/>
              </a:rPr>
              <a:t>Programowanie Sieciowe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2400" spc="-1" strike="noStrike">
                <a:solidFill>
                  <a:srgbClr val="2c3e50"/>
                </a:solidFill>
                <a:latin typeface="Source Sans Pro Semibold"/>
              </a:rPr>
              <a:t>Tworzenie aplikacji sieciowych w C i Pythonie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2400" spc="-1" strike="noStrike">
                <a:solidFill>
                  <a:srgbClr val="2c3e50"/>
                </a:solidFill>
                <a:latin typeface="Source Sans Pro Semibold"/>
              </a:rPr>
              <a:t>TCP i UDP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800" spc="-1" strike="noStrike">
                <a:solidFill>
                  <a:srgbClr val="2c3e50"/>
                </a:solidFill>
                <a:latin typeface="Source Sans Pro Semibold"/>
              </a:rPr>
              <a:t>Zajęcia</a:t>
            </a:r>
            <a:r>
              <a:rPr b="1" lang="en-US" sz="2800" spc="-1" strike="noStrike">
                <a:solidFill>
                  <a:srgbClr val="2c3e50"/>
                </a:solidFill>
                <a:latin typeface="Source Sans Pro Semibold"/>
              </a:rPr>
              <a:t> </a:t>
            </a:r>
            <a:r>
              <a:rPr b="1" lang="pl-PL" sz="2800" spc="-1" strike="noStrike">
                <a:solidFill>
                  <a:srgbClr val="2c3e50"/>
                </a:solidFill>
                <a:latin typeface="Source Sans Pro Semibold"/>
              </a:rPr>
              <a:t>konfiguracyjne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2400" spc="-1" strike="noStrike">
                <a:solidFill>
                  <a:srgbClr val="2c3e50"/>
                </a:solidFill>
                <a:latin typeface="Source Sans Pro Semibold"/>
              </a:rPr>
              <a:t>Sieci bezprzewodowe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2400" spc="-1" strike="noStrike">
                <a:solidFill>
                  <a:srgbClr val="2c3e50"/>
                </a:solidFill>
                <a:latin typeface="Source Sans Pro Semibold"/>
              </a:rPr>
              <a:t>Email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2400" spc="-1" strike="noStrike">
                <a:solidFill>
                  <a:srgbClr val="2c3e50"/>
                </a:solidFill>
                <a:latin typeface="Source Sans Pro Semibold"/>
              </a:rPr>
              <a:t>DNS, HTTP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/>
          <p:nvPr/>
        </p:nvSpPr>
        <p:spPr>
          <a:xfrm>
            <a:off x="360000" y="225720"/>
            <a:ext cx="9359640" cy="7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2540" spc="-1" strike="noStrike">
                <a:solidFill>
                  <a:srgbClr val="ffffff"/>
                </a:solidFill>
                <a:latin typeface="Source Sans Pro Black"/>
              </a:rPr>
              <a:t>Zaliczenie Kolokwium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TextShape 2"/>
          <p:cNvSpPr/>
          <p:nvPr/>
        </p:nvSpPr>
        <p:spPr>
          <a:xfrm>
            <a:off x="360000" y="1485000"/>
            <a:ext cx="9359640" cy="377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2400" spc="-1" strike="noStrike">
                <a:solidFill>
                  <a:srgbClr val="2c3e50"/>
                </a:solidFill>
                <a:latin typeface="Source Sans Pro Semibold"/>
              </a:rPr>
              <a:t>Kolokwium z programowania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2400" spc="-1" strike="noStrike">
                <a:solidFill>
                  <a:srgbClr val="2c3e50"/>
                </a:solidFill>
                <a:latin typeface="Source Sans Pro Semibold"/>
              </a:rPr>
              <a:t>-Po zakończeniu bloku programowania około 9 zajęcia (w grudniu)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2400" spc="-1" strike="noStrike">
                <a:solidFill>
                  <a:srgbClr val="2c3e50"/>
                </a:solidFill>
                <a:latin typeface="Source Sans Pro Semibold"/>
              </a:rPr>
              <a:t>Kolokwium z teorii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</a:rPr>
              <a:t>-Ostatnie lub przedostatnie zajęcia ( W styczniu potwierdzimy termin)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/>
          <p:nvPr/>
        </p:nvSpPr>
        <p:spPr>
          <a:xfrm>
            <a:off x="360000" y="225720"/>
            <a:ext cx="9359640" cy="7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2540" spc="-1" strike="noStrike">
                <a:solidFill>
                  <a:srgbClr val="ffffff"/>
                </a:solidFill>
                <a:latin typeface="Source Sans Pro Black"/>
              </a:rPr>
              <a:t>Zaliczenie Projekt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TextShape 2"/>
          <p:cNvSpPr/>
          <p:nvPr/>
        </p:nvSpPr>
        <p:spPr>
          <a:xfrm>
            <a:off x="360360" y="1260360"/>
            <a:ext cx="9359640" cy="377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2400" spc="-1" strike="noStrike">
                <a:solidFill>
                  <a:srgbClr val="2c3e50"/>
                </a:solidFill>
                <a:latin typeface="Source Sans Pro Semibold"/>
              </a:rPr>
              <a:t>Jedno lub dwuosobowy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2400" spc="-1" strike="noStrike">
                <a:solidFill>
                  <a:srgbClr val="2c3e50"/>
                </a:solidFill>
                <a:latin typeface="Source Sans Pro Semibold"/>
              </a:rPr>
              <a:t>Wykorzystanie wiedzy z bloku zajęć zwiazanych z programowaniem sieciowym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2400" spc="-1" strike="noStrike">
                <a:solidFill>
                  <a:srgbClr val="2c3e50"/>
                </a:solidFill>
                <a:latin typeface="Source Sans Pro Semibold"/>
              </a:rPr>
              <a:t>Lista tematów: </a:t>
            </a:r>
            <a:r>
              <a:rPr b="1" lang="en-US" sz="2400" spc="-1" strike="noStrike" u="sng">
                <a:solidFill>
                  <a:srgbClr val="0000ff"/>
                </a:solidFill>
                <a:uFillTx/>
                <a:latin typeface="Source Sans Pro Semibold"/>
                <a:hlinkClick r:id="rId1"/>
              </a:rPr>
              <a:t>https://www.cs.put.poznan.pl/agodzinski/project_2021.html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2400" spc="-1" strike="noStrike">
                <a:solidFill>
                  <a:srgbClr val="2c3e50"/>
                </a:solidFill>
                <a:latin typeface="Source Sans Pro Semibold"/>
              </a:rPr>
              <a:t>(możliwość dopisania nowych tematów)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2400" spc="-1" strike="noStrike">
                <a:solidFill>
                  <a:srgbClr val="2c3e50"/>
                </a:solidFill>
                <a:latin typeface="Source Sans Pro Semibold"/>
              </a:rPr>
              <a:t>Można zgłaszać własne tematy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</a:rPr>
              <a:t>Ostatnie lub przedostatnie zajęcia.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Shape 1"/>
          <p:cNvSpPr/>
          <p:nvPr/>
        </p:nvSpPr>
        <p:spPr>
          <a:xfrm>
            <a:off x="360000" y="225720"/>
            <a:ext cx="9359640" cy="7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2540" spc="-1" strike="noStrike">
                <a:solidFill>
                  <a:srgbClr val="ffffff"/>
                </a:solidFill>
                <a:latin typeface="Source Sans Pro Black"/>
              </a:rPr>
              <a:t>Zaliczenie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TextShape 2"/>
          <p:cNvSpPr/>
          <p:nvPr/>
        </p:nvSpPr>
        <p:spPr>
          <a:xfrm>
            <a:off x="360000" y="1485000"/>
            <a:ext cx="9359640" cy="377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2400" spc="-1" strike="noStrike">
                <a:solidFill>
                  <a:srgbClr val="2c3e50"/>
                </a:solidFill>
                <a:latin typeface="Source Sans Pro Semibold"/>
              </a:rPr>
              <a:t>Aby zaliczyć przedmiot wymagane jest zaliczenie kolokwium I oddanie projektu.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ocena = (kolokwium prog. + </a:t>
            </a:r>
            <a:r>
              <a:rPr b="1" lang="en-US" sz="2400" spc="-1" strike="noStrike">
                <a:solidFill>
                  <a:srgbClr val="2c3e50"/>
                </a:solidFill>
                <a:latin typeface="Source Sans Pro Semibold"/>
              </a:rPr>
              <a:t>kolokwium t. + projekt*2) / 4 (zaokrąglana w dół)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2400" spc="-1" strike="noStrike">
                <a:solidFill>
                  <a:srgbClr val="2c3e50"/>
                </a:solidFill>
                <a:latin typeface="Source Sans Pro Semibold"/>
              </a:rPr>
              <a:t>Sprawdzana jest obecność na zajęciach, w przypadku bycia obecnym na wszystkich listach można podwyższyć końcową ocenę o 0.5/ zaokrąglić w górę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/>
          <p:nvPr/>
        </p:nvSpPr>
        <p:spPr>
          <a:xfrm>
            <a:off x="360000" y="225720"/>
            <a:ext cx="9359640" cy="7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2540" spc="-1" strike="noStrike">
                <a:solidFill>
                  <a:srgbClr val="ffffff"/>
                </a:solidFill>
                <a:latin typeface="Source Sans Pro Black"/>
              </a:rPr>
              <a:t>Przydatne linki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TextShape 2"/>
          <p:cNvSpPr/>
          <p:nvPr/>
        </p:nvSpPr>
        <p:spPr>
          <a:xfrm>
            <a:off x="360000" y="1485000"/>
            <a:ext cx="9359640" cy="377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2400" spc="-1" strike="noStrike">
                <a:solidFill>
                  <a:srgbClr val="2c3e50"/>
                </a:solidFill>
                <a:latin typeface="Source Sans Pro Semibold"/>
              </a:rPr>
              <a:t>Moja strona internetowa przedmiotu: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2400" spc="-1" strike="noStrike" u="sng">
                <a:solidFill>
                  <a:srgbClr val="0000ff"/>
                </a:solidFill>
                <a:uFillTx/>
                <a:latin typeface="Source Sans Pro Semibold"/>
                <a:hlinkClick r:id="rId1"/>
              </a:rPr>
              <a:t>https://www.cs.put.poznan.pl/agodzinski/sk2information.html</a:t>
            </a:r>
            <a:r>
              <a:rPr b="1" lang="en-US" sz="2400" spc="-1" strike="noStrike">
                <a:solidFill>
                  <a:srgbClr val="2c3e50"/>
                </a:solidFill>
                <a:latin typeface="Source Sans Pro Semibold"/>
              </a:rPr>
              <a:t>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2400" spc="-1" strike="noStrike">
                <a:solidFill>
                  <a:srgbClr val="2c3e50"/>
                </a:solidFill>
                <a:latin typeface="Source Sans Pro Semibold"/>
              </a:rPr>
              <a:t>Strony innych prowadzących: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2400" spc="-1" strike="noStrike" u="sng">
                <a:solidFill>
                  <a:srgbClr val="0000ff"/>
                </a:solidFill>
                <a:uFillTx/>
                <a:latin typeface="Source Sans Pro Semibold"/>
                <a:hlinkClick r:id="rId2"/>
              </a:rPr>
              <a:t>http://www.cs.put.poznan.pl/mboron/sk2.html</a:t>
            </a:r>
            <a:r>
              <a:rPr b="1" lang="en-US" sz="2400" spc="-1" strike="noStrike">
                <a:solidFill>
                  <a:srgbClr val="2c3e50"/>
                </a:solidFill>
                <a:latin typeface="Source Sans Pro Semibold"/>
              </a:rPr>
              <a:t>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2400" spc="-1" strike="noStrike" u="sng">
                <a:solidFill>
                  <a:srgbClr val="0000ff"/>
                </a:solidFill>
                <a:uFillTx/>
                <a:latin typeface="Source Sans Pro Semibold"/>
                <a:hlinkClick r:id="rId3"/>
              </a:rPr>
              <a:t>https://www.cs.put.poznan.pl/jkonczak/sk2</a:t>
            </a:r>
            <a:r>
              <a:rPr b="1" lang="en-US" sz="2400" spc="-1" strike="noStrike">
                <a:solidFill>
                  <a:srgbClr val="2c3e50"/>
                </a:solidFill>
                <a:latin typeface="Source Sans Pro Semibold"/>
              </a:rPr>
              <a:t>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Application>LibreOffice/7.6.2.1$Windows_X86_64 LibreOffice_project/56f7684011345957bbf33a7ee678afaf4d2ba333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2017-10-20T23:41:18Z</dcterms:created>
  <dc:creator/>
  <dc:description/>
  <dc:language>en-US</dc:language>
  <cp:lastModifiedBy/>
  <dcterms:modified xsi:type="dcterms:W3CDTF">2024-10-07T11:25:59Z</dcterms:modified>
  <cp:revision>2</cp:revision>
  <dc:subject/>
  <dc:title/>
</cp:coreProperties>
</file>