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media/image1.png" ContentType="image/png"/>
  <Override PartName="/ppt/media/image2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9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400000"/>
            <a:ext cx="10077840" cy="267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0077840" cy="1212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" name="CustomShape 7"/>
          <p:cNvSpPr/>
          <p:nvPr/>
        </p:nvSpPr>
        <p:spPr>
          <a:xfrm>
            <a:off x="9270000" y="5170320"/>
            <a:ext cx="537840" cy="40284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5400000"/>
            <a:ext cx="10077840" cy="267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0" y="0"/>
            <a:ext cx="10077840" cy="1212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3" name="CustomShape 7"/>
          <p:cNvSpPr/>
          <p:nvPr/>
        </p:nvSpPr>
        <p:spPr>
          <a:xfrm>
            <a:off x="9270000" y="5170320"/>
            <a:ext cx="537840" cy="40284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5400000"/>
            <a:ext cx="10077840" cy="267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0"/>
            <a:ext cx="10077840" cy="1212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4" name="CustomShape 7"/>
          <p:cNvSpPr/>
          <p:nvPr/>
        </p:nvSpPr>
        <p:spPr>
          <a:xfrm>
            <a:off x="9270000" y="5170320"/>
            <a:ext cx="537840" cy="40284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0" y="5400000"/>
            <a:ext cx="10077840" cy="267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0" y="0"/>
            <a:ext cx="10077840" cy="1212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5" name="CustomShape 7"/>
          <p:cNvSpPr/>
          <p:nvPr/>
        </p:nvSpPr>
        <p:spPr>
          <a:xfrm>
            <a:off x="9270000" y="5170320"/>
            <a:ext cx="537840" cy="40284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0" y="5400000"/>
            <a:ext cx="10077840" cy="267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0" y="0"/>
            <a:ext cx="10077840" cy="1212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6" name="CustomShape 7"/>
          <p:cNvSpPr/>
          <p:nvPr/>
        </p:nvSpPr>
        <p:spPr>
          <a:xfrm>
            <a:off x="9270000" y="5170320"/>
            <a:ext cx="537840" cy="40284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0" y="5400000"/>
            <a:ext cx="10077840" cy="267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06" name="CustomShape 2"/>
          <p:cNvSpPr/>
          <p:nvPr/>
        </p:nvSpPr>
        <p:spPr>
          <a:xfrm>
            <a:off x="0" y="0"/>
            <a:ext cx="10077840" cy="1212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07" name="CustomShape 7"/>
          <p:cNvSpPr/>
          <p:nvPr/>
        </p:nvSpPr>
        <p:spPr>
          <a:xfrm>
            <a:off x="9270000" y="5170320"/>
            <a:ext cx="537840" cy="40284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0" y="5400000"/>
            <a:ext cx="10077840" cy="267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47" name="CustomShape 2"/>
          <p:cNvSpPr/>
          <p:nvPr/>
        </p:nvSpPr>
        <p:spPr>
          <a:xfrm>
            <a:off x="0" y="0"/>
            <a:ext cx="10077840" cy="1212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48" name="CustomShape 7"/>
          <p:cNvSpPr/>
          <p:nvPr/>
        </p:nvSpPr>
        <p:spPr>
          <a:xfrm>
            <a:off x="9270000" y="5170320"/>
            <a:ext cx="537840" cy="40284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CustomShape 1"/>
          <p:cNvSpPr/>
          <p:nvPr/>
        </p:nvSpPr>
        <p:spPr>
          <a:xfrm>
            <a:off x="0" y="5400000"/>
            <a:ext cx="10077840" cy="267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88" name="CustomShape 2"/>
          <p:cNvSpPr/>
          <p:nvPr/>
        </p:nvSpPr>
        <p:spPr>
          <a:xfrm>
            <a:off x="0" y="0"/>
            <a:ext cx="10077840" cy="12128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89" name="CustomShape 7"/>
          <p:cNvSpPr/>
          <p:nvPr/>
        </p:nvSpPr>
        <p:spPr>
          <a:xfrm>
            <a:off x="9270000" y="5170320"/>
            <a:ext cx="537840" cy="40284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hyperlink" Target="https://www.example.com/" TargetMode="External"/><Relationship Id="rId2" Type="http://schemas.openxmlformats.org/officeDocument/2006/relationships/hyperlink" Target="https://perfectsite.neocities.org/" TargetMode="External"/><Relationship Id="rId3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hyperlink" Target="https://www.cs.put.poznan.pl/agodzinski/webserver.py" TargetMode="External"/><Relationship Id="rId2" Type="http://schemas.openxmlformats.org/officeDocument/2006/relationships/slideLayout" Target="../slideLayouts/slideLayout8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https://gist.github.com/subfuzion/08c5d85437d5d4f00e58" TargetMode="External"/><Relationship Id="rId2" Type="http://schemas.openxmlformats.org/officeDocument/2006/relationships/slideLayout" Target="../slideLayouts/slideLayout7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hyperlink" Target="https://www.cs.put.poznan.pl/mkalewski/edu/" TargetMode="External"/><Relationship Id="rId2" Type="http://schemas.openxmlformats.org/officeDocument/2006/relationships/hyperlink" Target="https://pl.wikipedia.org/wiki/Uniform_Resource_Identifier" TargetMode="External"/><Relationship Id="rId3" Type="http://schemas.openxmlformats.org/officeDocument/2006/relationships/hyperlink" Target="https://pl.wikipedia.org/wiki/Serwer_WWW" TargetMode="External"/><Relationship Id="rId4" Type="http://schemas.openxmlformats.org/officeDocument/2006/relationships/slideLayout" Target="../slideLayouts/slideLayout8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extShape 4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Sieci Komputerowe 2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TextShape 5"/>
          <p:cNvSpPr/>
          <p:nvPr/>
        </p:nvSpPr>
        <p:spPr>
          <a:xfrm>
            <a:off x="360000" y="126036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Hypertext Transfer Protocol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extShape 1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WWW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TextShape 2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HTML (HyperText Markup Language)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HTTP (Hypertext Transfer Protocol)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18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URI (Uniform Resource Identifier)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TextShape 1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Hypertext Transfer Protocol 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TextShape 3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Protokół internetowy warstwy aplikacji stworzony w 1989 na potrzeby sieci www.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Protokół http działa w architekturze klient–serwer z wiadomościami typu żądanie/odpowiedź i jest protokołem bezstanowym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Standardowym numerem portu dla http jest 80, a dla https 443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TextShape 1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URI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TextShape 2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Standard określający sposób identyfikacji zasobów w sieci.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URI jest najczęściej łańcuchem znaków składającym się z  URL(Uniform Resource Locator) i URN (Uniform Resource Name)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6" name="" descr=""/>
          <p:cNvPicPr/>
          <p:nvPr/>
        </p:nvPicPr>
        <p:blipFill>
          <a:blip r:embed="rId1"/>
          <a:stretch/>
        </p:blipFill>
        <p:spPr>
          <a:xfrm>
            <a:off x="1440000" y="3523680"/>
            <a:ext cx="7198920" cy="1739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extShape 6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Żądania HTTP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TextShape 7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68333" lnSpcReduction="1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Żądanie http składa się z: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Linii żądania (ang. request line),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Parametrów,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Nagłówka (ang. header lines),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Danych.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METODA ZASÓB WERSJA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GET /images/pic.png HTTP/1.1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PARAMETR WARTOŚĆ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Accept-Language: en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…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DANE (opcjonalne)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Hello world!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xtShape 14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Metody żądań HTTP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TextShape 15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62222" lnSpcReduction="1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GET Pobranie wskazanego zasobu.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HEAD Pobranie nagłówka odpowiedzi bez samego zasobu (np. w celu sprawdzania dostępności wskazanego zasobu).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PUT Przesłanie zasobu do serwera (utworzenie nowego lub zastąpienie istniejącego).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POST Przesłanie danych do serwera (np. zawartości formularza).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DELETE Usunięcie wskazanego zasobu.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OPTIONS Pobranie informacji o udostępnianych przez serwer metodach.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TRACE Pobranie echa żądania w celach diagnostycznych.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CONNECT Zestawienie połączenia poprzez serwer pośredniczący (ang. proxy).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PATCH Aktualizacja części danych wskazanego zasobu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TextShape 8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Parametry żądań HTTP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TextShape 9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5000" lnSpcReduction="1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Host: Określa nazwę domenową (i opcjonalnie numer portu), której  dotyczy zasób.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Accept: Określa akceptowane przez klienta formaty danych np.: text/html,application/xml.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Accept-Language: Określa język naturalny preferowany przez klienta.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Content-Length: Określa długość, w bajtach, przesyłanych danych.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Content-Type: Określa format i stronę kodową zasobu przesyłanego w danych, np.: text/html; charset=utf-8.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Date: Data i czas kiedy powstało żądanie.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extShape 1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Wykonywanie żądań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TextShape 2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Aby wykonać żądanie http w systemach można użyc programu curl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Sprawdź przykłady na konsoli oraz wyszukaj podane strony w przeglądarce: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curl </a:t>
            </a:r>
            <a:r>
              <a:rPr b="1" lang="pl-PL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https://www.example.com/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curl </a:t>
            </a:r>
            <a:r>
              <a:rPr b="1" lang="pl-PL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2"/>
              </a:rPr>
              <a:t>https://perfectsite.neocities.org/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 otrzymałeś jako wynik działania ?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Shape 24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Wykonywanie żądań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TextShape 25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Postaw serwer http z użyciem netcat: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nc -l 8080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Użyj curl aby się połączyć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nc curl http://localhost:8080/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Shape 26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Wykonywanie żądań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TextShape 27"/>
          <p:cNvSpPr/>
          <p:nvPr/>
        </p:nvSpPr>
        <p:spPr>
          <a:xfrm>
            <a:off x="180000" y="1485000"/>
            <a:ext cx="9718920" cy="337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7222" lnSpcReduction="1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Curl domyślnie wykonuje żądanie GET.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Aby sprecyzować metodę można użyć opcji -X lub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--request.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Opcja -d dodawana specjalnie dla metody POST pozwala sprecyzować jakie dane zostaną wysłane w treści żądania.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Przetestuj: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curl -d "param1=value1" -X POST http://localhost:8080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TextShape 10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Odpowiedzi protokołu HTTP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TextShape 11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1666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Odpowiedź http składa się z: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Linii statusu (ang. status line),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Parametrów, nagłówka (ang. header lines)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Wartości,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Danych.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LINIA STATUSU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HTTP/1.1 200 OK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PARAMETR WARTOŚĆ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Content-Type: text/html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…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DANE (opcjonalne)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Hello world!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extShape 1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Kody odpowiedzi HTTP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TextShape 2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62222" lnSpcReduction="1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Kod odpowiedzi składa się z części numerycznej i słownej, informuje jaki jest wynik zapytania.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Kody są podzielone na odgórne typy, można je rozpoznać na podstawie pierwszej cyfry kodu.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1xx: informacyjne:  przekazują informację o odebranym żądaniu;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2xx: powodzenia: informują o poprawnym przetworzeniu odebranego żądania;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3xx: przekierowania: informują o konieczności podjęcia działań dodatkowych przez klienta;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4xx: błędów klienta: informują o problemach z odebranym żądaniem;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5xx: błędów serwera: informują o problemach serwera, które uniemożliwiają realizację żądania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TextShape 1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Przykładowe kody odpowiedzi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TextShape 2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5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ff5429"/>
                </a:solidFill>
                <a:latin typeface="Source Sans Pro Semibold"/>
                <a:ea typeface="DejaVu Sans"/>
              </a:rPr>
              <a:t>200 OK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, Kod powodzenia: żądanie zostało przetworzone pomyślnie  i serwer przesyła odpowiedź.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ff5429"/>
                </a:solidFill>
                <a:latin typeface="Source Sans Pro Semibold"/>
                <a:ea typeface="DejaVu Sans"/>
              </a:rPr>
              <a:t>201 Created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, Kod powodzenia: utworzono nowy zasób.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ff5429"/>
                </a:solidFill>
                <a:latin typeface="Source Sans Pro Semibold"/>
                <a:ea typeface="DejaVu Sans"/>
              </a:rPr>
              <a:t>202 Accepted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, Kod powodzenia: zapytanie zostało przyjęte do obsłużenia, lecz jego zrealizowanie jeszcze się nie skończyło.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ff8000"/>
                </a:solidFill>
                <a:latin typeface="Source Sans Pro Semibold"/>
                <a:ea typeface="DejaVu Sans"/>
              </a:rPr>
              <a:t>301 Moved Permanently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, Kod przekierowania: żądany zasób zmienił swój URI i w przyszłości zasób powinien być szukany pod wskazanym nowym adresem.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ff972f"/>
                </a:solidFill>
                <a:latin typeface="Source Sans Pro Semibold"/>
                <a:ea typeface="DejaVu Sans"/>
              </a:rPr>
              <a:t>400 Bad Request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, Kod błędu: żądanie nie może być obsłużone przez serwer z powodu nieprawidłowości postrzeganej jako błąd użytkownika.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ff972f"/>
                </a:solidFill>
                <a:latin typeface="Source Sans Pro Semibold"/>
                <a:ea typeface="DejaVu Sans"/>
              </a:rPr>
              <a:t>403 Forbidden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, Kod błędu: dostęp do wskazanego zasobu jest zabroniony.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ff972f"/>
                </a:solidFill>
                <a:latin typeface="Source Sans Pro Semibold"/>
                <a:ea typeface="DejaVu Sans"/>
              </a:rPr>
              <a:t>404 Not Found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, Kod błędu: nie znaleziono wskazanego zasobu.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ff860d"/>
                </a:solidFill>
                <a:latin typeface="Source Sans Pro Semibold"/>
                <a:ea typeface="DejaVu Sans"/>
              </a:rPr>
              <a:t>500 Internal Server Error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, Kod błędu: serwer napotkał niespodziewane trudności, które uniemożliwiły zrealizowanie żądania.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ff860d"/>
                </a:solidFill>
                <a:latin typeface="Source Sans Pro Semibold"/>
                <a:ea typeface="DejaVu Sans"/>
              </a:rPr>
              <a:t>503 Service Unavailable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, Kod błędu: serwer jest tymczasowo niedostępny.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extShape 16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Serwery WWW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TextShape 17"/>
          <p:cNvSpPr/>
          <p:nvPr/>
        </p:nvSpPr>
        <p:spPr>
          <a:xfrm>
            <a:off x="180000" y="1485000"/>
            <a:ext cx="7738920" cy="319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5000" lnSpcReduction="2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Programy obsługujące żądania HTTP w ramach sieci WWW.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Serwery obsługujące HTTP standardowo nasłuchują na TCP, porcie numer 80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Istnieją gotowe implementacje dla serwerów webowych szczególnie przystosowane do serwowania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stałej zawartości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Najpopularniejsze implementacje to nginx oraz apache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Istnieje też wiele bibliotek dla różnych języków pozwalających napisać własne serwery od zera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7" name="" descr=""/>
          <p:cNvPicPr/>
          <p:nvPr/>
        </p:nvPicPr>
        <p:blipFill>
          <a:blip r:embed="rId1"/>
          <a:stretch/>
        </p:blipFill>
        <p:spPr>
          <a:xfrm>
            <a:off x="7020000" y="4320000"/>
            <a:ext cx="2190240" cy="1078920"/>
          </a:xfrm>
          <a:prstGeom prst="rect">
            <a:avLst/>
          </a:prstGeom>
          <a:ln w="0">
            <a:noFill/>
          </a:ln>
        </p:spPr>
      </p:pic>
      <p:sp>
        <p:nvSpPr>
          <p:cNvPr id="358" name=""/>
          <p:cNvSpPr/>
          <p:nvPr/>
        </p:nvSpPr>
        <p:spPr>
          <a:xfrm>
            <a:off x="7020000" y="3953880"/>
            <a:ext cx="2158920" cy="54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l-PL" sz="800" spc="-1" strike="noStrike">
                <a:solidFill>
                  <a:srgbClr val="000000"/>
                </a:solidFill>
                <a:latin typeface="Arial"/>
                <a:ea typeface="DejaVu Sans"/>
              </a:rPr>
              <a:t>Statystyki wykorzystania serwerów WWW w kwietniu 2023 według firmy Netcraft: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TextShape 20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Serwer Apache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TextShape 21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62222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Instalacja: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zypper install apache2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Uruchomienie: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systemctl start apache2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Sprawdzenie stanu: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systemctl status apache2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Apache2 po poprawny uruchomieniu będzie działać jako serwer webowy oraz będzie obsługiwać żądania na adresie komputera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 ustawieniu spróbuj odpytać serwer używając: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Przeglądarki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Curl, zapytanie GET oraz POST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TextShape 28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Python biblioteka Tornado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TextShape 29"/>
          <p:cNvSpPr/>
          <p:nvPr/>
        </p:nvSpPr>
        <p:spPr>
          <a:xfrm>
            <a:off x="360000" y="1261080"/>
            <a:ext cx="953892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7222" lnSpcReduction="2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Torando to biblioteka zawierająca metody do asynchronicznego programowania sieciowego,  pozwala na tworzenie serwerów webowych 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Pobranie biblioteki do pythona: pip3 install tornado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Kod dostępny: </a:t>
            </a:r>
            <a:r>
              <a:rPr b="1" lang="pl-PL" sz="2400" spc="-1" strike="noStrike" u="sng">
                <a:solidFill>
                  <a:srgbClr val="0000ee"/>
                </a:solidFill>
                <a:uFillTx/>
                <a:latin typeface="Source Sans Pro Semibold"/>
                <a:ea typeface="DejaVu Sans"/>
                <a:hlinkClick r:id="rId1"/>
              </a:rPr>
              <a:t>https://www.cs.put.poznan.pl/agodzinski/webserver.py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Przetestuj aplikację używając curl dla żądania GET oraz POST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Dla funkcji obsługującej GET odpowiedz “dokumentem” html i odpytaj serwer przez przeglądarkę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TextShape 22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TextShape 23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Wywołaj minimum 5 różnych kodów odpowiedzi http.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Każdy sposób jest dozwolony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Opcje dla curl: </a:t>
            </a:r>
            <a:r>
              <a:rPr b="1" lang="pl-PL" sz="2400" spc="-1" strike="noStrike" u="sng">
                <a:solidFill>
                  <a:srgbClr val="0000ee"/>
                </a:solidFill>
                <a:uFillTx/>
                <a:latin typeface="Source Sans Pro Semibold"/>
                <a:ea typeface="DejaVu Sans"/>
                <a:hlinkClick r:id="rId1"/>
              </a:rPr>
              <a:t>https://gist.github.com/subfuzion/08c5d85437d5d4f00e58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Ile różnych kodów jesteś w stanie wywołać ? 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TextShape 18"/>
          <p:cNvSpPr/>
          <p:nvPr/>
        </p:nvSpPr>
        <p:spPr>
          <a:xfrm>
            <a:off x="360000" y="225720"/>
            <a:ext cx="9357840" cy="7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Bibliografia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TextShape 19"/>
          <p:cNvSpPr/>
          <p:nvPr/>
        </p:nvSpPr>
        <p:spPr>
          <a:xfrm>
            <a:off x="360000" y="1485000"/>
            <a:ext cx="9357840" cy="37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 u="sng">
                <a:solidFill>
                  <a:srgbClr val="0000ee"/>
                </a:solidFill>
                <a:uFillTx/>
                <a:latin typeface="Source Sans Pro Semibold"/>
                <a:ea typeface="DejaVu Sans"/>
                <a:hlinkClick r:id="rId1"/>
              </a:rPr>
              <a:t>https://www.cs.put.poznan.pl/mkalewski/edu/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 u="sng">
                <a:solidFill>
                  <a:srgbClr val="0000ee"/>
                </a:solidFill>
                <a:uFillTx/>
                <a:latin typeface="Source Sans Pro Semibold"/>
                <a:ea typeface="DejaVu Sans"/>
                <a:hlinkClick r:id="rId2"/>
              </a:rPr>
              <a:t>https://pl.wikipedia.org/wiki/Uniform_Resource_Identifier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 u="sng">
                <a:solidFill>
                  <a:srgbClr val="0000ee"/>
                </a:solidFill>
                <a:uFillTx/>
                <a:latin typeface="Source Sans Pro Semibold"/>
                <a:ea typeface="DejaVu Sans"/>
                <a:hlinkClick r:id="rId3"/>
              </a:rPr>
              <a:t>https://pl.wikipedia.org/wiki/Serwer_WWW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1181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en-US</dc:language>
  <cp:lastModifiedBy/>
  <dcterms:modified xsi:type="dcterms:W3CDTF">2025-01-13T14:52:45Z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