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9.xml.rels" ContentType="application/vnd.openxmlformats-package.relationships+xml"/>
  <Override PartName="/ppt/slideLayouts/slideLayout5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_rels/slideLayout50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10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10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104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10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10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10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10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73.xml.rels" ContentType="application/vnd.openxmlformats-package.relationships+xml"/>
  <Override PartName="/ppt/slideLayouts/_rels/slideLayout74.xml.rels" ContentType="application/vnd.openxmlformats-package.relationships+xml"/>
  <Override PartName="/ppt/slideLayouts/_rels/slideLayout75.xml.rels" ContentType="application/vnd.openxmlformats-package.relationships+xml"/>
  <Override PartName="/ppt/slideLayouts/_rels/slideLayout76.xml.rels" ContentType="application/vnd.openxmlformats-package.relationships+xml"/>
  <Override PartName="/ppt/slideLayouts/_rels/slideLayout77.xml.rels" ContentType="application/vnd.openxmlformats-package.relationships+xml"/>
  <Override PartName="/ppt/slideLayouts/_rels/slideLayout78.xml.rels" ContentType="application/vnd.openxmlformats-package.relationships+xml"/>
  <Override PartName="/ppt/slideLayouts/_rels/slideLayout79.xml.rels" ContentType="application/vnd.openxmlformats-package.relationships+xml"/>
  <Override PartName="/ppt/slideLayouts/_rels/slideLayout80.xml.rels" ContentType="application/vnd.openxmlformats-package.relationships+xml"/>
  <Override PartName="/ppt/slideLayouts/_rels/slideLayout81.xml.rels" ContentType="application/vnd.openxmlformats-package.relationships+xml"/>
  <Override PartName="/ppt/slideLayouts/_rels/slideLayout82.xml.rels" ContentType="application/vnd.openxmlformats-package.relationships+xml"/>
  <Override PartName="/ppt/slideLayouts/_rels/slideLayout83.xml.rels" ContentType="application/vnd.openxmlformats-package.relationships+xml"/>
  <Override PartName="/ppt/slideLayouts/_rels/slideLayout84.xml.rels" ContentType="application/vnd.openxmlformats-package.relationships+xml"/>
  <Override PartName="/ppt/slideLayouts/_rels/slideLayout85.xml.rels" ContentType="application/vnd.openxmlformats-package.relationships+xml"/>
  <Override PartName="/ppt/slideLayouts/_rels/slideLayout86.xml.rels" ContentType="application/vnd.openxmlformats-package.relationships+xml"/>
  <Override PartName="/ppt/slideLayouts/_rels/slideLayout87.xml.rels" ContentType="application/vnd.openxmlformats-package.relationships+xml"/>
  <Override PartName="/ppt/slideLayouts/_rels/slideLayout88.xml.rels" ContentType="application/vnd.openxmlformats-package.relationships+xml"/>
  <Override PartName="/ppt/slideLayouts/_rels/slideLayout89.xml.rels" ContentType="application/vnd.openxmlformats-package.relationships+xml"/>
  <Override PartName="/ppt/slideLayouts/_rels/slideLayout90.xml.rels" ContentType="application/vnd.openxmlformats-package.relationships+xml"/>
  <Override PartName="/ppt/slideLayouts/_rels/slideLayout91.xml.rels" ContentType="application/vnd.openxmlformats-package.relationships+xml"/>
  <Override PartName="/ppt/slideLayouts/_rels/slideLayout92.xml.rels" ContentType="application/vnd.openxmlformats-package.relationships+xml"/>
  <Override PartName="/ppt/slideLayouts/_rels/slideLayout93.xml.rels" ContentType="application/vnd.openxmlformats-package.relationships+xml"/>
  <Override PartName="/ppt/slideLayouts/_rels/slideLayout94.xml.rels" ContentType="application/vnd.openxmlformats-package.relationships+xml"/>
  <Override PartName="/ppt/slideLayouts/_rels/slideLayout95.xml.rels" ContentType="application/vnd.openxmlformats-package.relationships+xml"/>
  <Override PartName="/ppt/slideLayouts/_rels/slideLayout96.xml.rels" ContentType="application/vnd.openxmlformats-package.relationships+xml"/>
  <Override PartName="/ppt/slideLayouts/_rels/slideLayout97.xml.rels" ContentType="application/vnd.openxmlformats-package.relationships+xml"/>
  <Override PartName="/ppt/slideLayouts/_rels/slideLayout98.xml.rels" ContentType="application/vnd.openxmlformats-package.relationships+xml"/>
  <Override PartName="/ppt/slideLayouts/_rels/slideLayout99.xml.rels" ContentType="application/vnd.openxmlformats-package.relationships+xml"/>
  <Override PartName="/ppt/slideLayouts/_rels/slideLayout100.xml.rels" ContentType="application/vnd.openxmlformats-package.relationships+xml"/>
  <Override PartName="/ppt/slideLayouts/_rels/slideLayout101.xml.rels" ContentType="application/vnd.openxmlformats-package.relationships+xml"/>
  <Override PartName="/ppt/_rels/presentation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  <p:sldMasterId id="2147483726" r:id="rId8"/>
    <p:sldMasterId id="2147483739" r:id="rId9"/>
    <p:sldMasterId id="2147483752" r:id="rId10"/>
  </p:sldMasterIdLst>
  <p:sldIdLst>
    <p:sldId id="256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73" r:id="rId28"/>
    <p:sldId id="274" r:id="rId29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" Target="slides/slide1.xml"/><Relationship Id="rId12" Type="http://schemas.openxmlformats.org/officeDocument/2006/relationships/slide" Target="slides/slide2.xml"/><Relationship Id="rId13" Type="http://schemas.openxmlformats.org/officeDocument/2006/relationships/slide" Target="slides/slide3.xml"/><Relationship Id="rId14" Type="http://schemas.openxmlformats.org/officeDocument/2006/relationships/slide" Target="slides/slide4.xml"/><Relationship Id="rId15" Type="http://schemas.openxmlformats.org/officeDocument/2006/relationships/slide" Target="slides/slide5.xml"/><Relationship Id="rId16" Type="http://schemas.openxmlformats.org/officeDocument/2006/relationships/slide" Target="slides/slide6.xml"/><Relationship Id="rId17" Type="http://schemas.openxmlformats.org/officeDocument/2006/relationships/slide" Target="slides/slide7.xml"/><Relationship Id="rId18" Type="http://schemas.openxmlformats.org/officeDocument/2006/relationships/slide" Target="slides/slide8.xml"/><Relationship Id="rId19" Type="http://schemas.openxmlformats.org/officeDocument/2006/relationships/slide" Target="slides/slide9.xml"/><Relationship Id="rId20" Type="http://schemas.openxmlformats.org/officeDocument/2006/relationships/slide" Target="slides/slide10.xml"/><Relationship Id="rId21" Type="http://schemas.openxmlformats.org/officeDocument/2006/relationships/slide" Target="slides/slide11.xml"/><Relationship Id="rId22" Type="http://schemas.openxmlformats.org/officeDocument/2006/relationships/slide" Target="slides/slide12.xml"/><Relationship Id="rId23" Type="http://schemas.openxmlformats.org/officeDocument/2006/relationships/slide" Target="slides/slide13.xml"/><Relationship Id="rId24" Type="http://schemas.openxmlformats.org/officeDocument/2006/relationships/slide" Target="slides/slide14.xml"/><Relationship Id="rId25" Type="http://schemas.openxmlformats.org/officeDocument/2006/relationships/slide" Target="slides/slide15.xml"/><Relationship Id="rId26" Type="http://schemas.openxmlformats.org/officeDocument/2006/relationships/slide" Target="slides/slide16.xml"/><Relationship Id="rId27" Type="http://schemas.openxmlformats.org/officeDocument/2006/relationships/slide" Target="slides/slide17.xml"/><Relationship Id="rId28" Type="http://schemas.openxmlformats.org/officeDocument/2006/relationships/slide" Target="slides/slide18.xml"/><Relationship Id="rId29" Type="http://schemas.openxmlformats.org/officeDocument/2006/relationships/slide" Target="slides/slide19.xml"/><Relationship Id="rId3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9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9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5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8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4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8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5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9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3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4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5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6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7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9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4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9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6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0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1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4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5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6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7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8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Relationship Id="rId9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3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6.xml"/><Relationship Id="rId8" Type="http://schemas.openxmlformats.org/officeDocument/2006/relationships/slideLayout" Target="../slideLayouts/slideLayout67.xml"/><Relationship Id="rId9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2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3.xml"/><Relationship Id="rId3" Type="http://schemas.openxmlformats.org/officeDocument/2006/relationships/slideLayout" Target="../slideLayouts/slideLayout74.xml"/><Relationship Id="rId4" Type="http://schemas.openxmlformats.org/officeDocument/2006/relationships/slideLayout" Target="../slideLayouts/slideLayout75.xml"/><Relationship Id="rId5" Type="http://schemas.openxmlformats.org/officeDocument/2006/relationships/slideLayout" Target="../slideLayouts/slideLayout76.xml"/><Relationship Id="rId6" Type="http://schemas.openxmlformats.org/officeDocument/2006/relationships/slideLayout" Target="../slideLayouts/slideLayout77.xml"/><Relationship Id="rId7" Type="http://schemas.openxmlformats.org/officeDocument/2006/relationships/slideLayout" Target="../slideLayouts/slideLayout78.xml"/><Relationship Id="rId8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4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8.xml"/><Relationship Id="rId6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0.xml"/><Relationship Id="rId8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96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9.xml"/><Relationship Id="rId5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2.xml"/><Relationship Id="rId8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0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5400000"/>
            <a:ext cx="10076760" cy="26676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" name="CustomShape 2"/>
          <p:cNvSpPr/>
          <p:nvPr/>
        </p:nvSpPr>
        <p:spPr>
          <a:xfrm>
            <a:off x="0" y="0"/>
            <a:ext cx="10076760" cy="121176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" name="CustomShape 7"/>
          <p:cNvSpPr/>
          <p:nvPr/>
        </p:nvSpPr>
        <p:spPr>
          <a:xfrm>
            <a:off x="9270000" y="5170320"/>
            <a:ext cx="536760" cy="40176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0" y="5400000"/>
            <a:ext cx="10076760" cy="26676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42" name="CustomShape 2"/>
          <p:cNvSpPr/>
          <p:nvPr/>
        </p:nvSpPr>
        <p:spPr>
          <a:xfrm>
            <a:off x="0" y="0"/>
            <a:ext cx="10076760" cy="121176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43" name="CustomShape 7"/>
          <p:cNvSpPr/>
          <p:nvPr/>
        </p:nvSpPr>
        <p:spPr>
          <a:xfrm>
            <a:off x="9270000" y="5170320"/>
            <a:ext cx="536760" cy="40176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0" y="5400000"/>
            <a:ext cx="10076760" cy="26676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83" name="CustomShape 2"/>
          <p:cNvSpPr/>
          <p:nvPr/>
        </p:nvSpPr>
        <p:spPr>
          <a:xfrm>
            <a:off x="0" y="0"/>
            <a:ext cx="10076760" cy="121176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84" name="CustomShape 7"/>
          <p:cNvSpPr/>
          <p:nvPr/>
        </p:nvSpPr>
        <p:spPr>
          <a:xfrm>
            <a:off x="9270000" y="5170320"/>
            <a:ext cx="536760" cy="40176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CustomShape 1"/>
          <p:cNvSpPr/>
          <p:nvPr/>
        </p:nvSpPr>
        <p:spPr>
          <a:xfrm>
            <a:off x="0" y="5400000"/>
            <a:ext cx="10076760" cy="26676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24" name="CustomShape 2"/>
          <p:cNvSpPr/>
          <p:nvPr/>
        </p:nvSpPr>
        <p:spPr>
          <a:xfrm>
            <a:off x="0" y="0"/>
            <a:ext cx="10076760" cy="121176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25" name="CustomShape 7"/>
          <p:cNvSpPr/>
          <p:nvPr/>
        </p:nvSpPr>
        <p:spPr>
          <a:xfrm>
            <a:off x="9270000" y="5170320"/>
            <a:ext cx="536760" cy="40176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0" y="5400000"/>
            <a:ext cx="10076760" cy="26676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65" name="CustomShape 2"/>
          <p:cNvSpPr/>
          <p:nvPr/>
        </p:nvSpPr>
        <p:spPr>
          <a:xfrm>
            <a:off x="0" y="0"/>
            <a:ext cx="10076760" cy="121176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66" name="CustomShape 7"/>
          <p:cNvSpPr/>
          <p:nvPr/>
        </p:nvSpPr>
        <p:spPr>
          <a:xfrm>
            <a:off x="9270000" y="5170320"/>
            <a:ext cx="536760" cy="40176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CustomShape 1"/>
          <p:cNvSpPr/>
          <p:nvPr/>
        </p:nvSpPr>
        <p:spPr>
          <a:xfrm>
            <a:off x="0" y="5400000"/>
            <a:ext cx="10076760" cy="26676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06" name="CustomShape 2"/>
          <p:cNvSpPr/>
          <p:nvPr/>
        </p:nvSpPr>
        <p:spPr>
          <a:xfrm>
            <a:off x="0" y="0"/>
            <a:ext cx="10076760" cy="121176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07" name="CustomShape 7"/>
          <p:cNvSpPr/>
          <p:nvPr/>
        </p:nvSpPr>
        <p:spPr>
          <a:xfrm>
            <a:off x="9270000" y="5170320"/>
            <a:ext cx="536760" cy="40176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CustomShape 1"/>
          <p:cNvSpPr/>
          <p:nvPr/>
        </p:nvSpPr>
        <p:spPr>
          <a:xfrm>
            <a:off x="0" y="5400000"/>
            <a:ext cx="10076760" cy="26676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47" name="CustomShape 2"/>
          <p:cNvSpPr/>
          <p:nvPr/>
        </p:nvSpPr>
        <p:spPr>
          <a:xfrm>
            <a:off x="0" y="0"/>
            <a:ext cx="10076760" cy="121176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48" name="CustomShape 7"/>
          <p:cNvSpPr/>
          <p:nvPr/>
        </p:nvSpPr>
        <p:spPr>
          <a:xfrm>
            <a:off x="9270000" y="5170320"/>
            <a:ext cx="536760" cy="40176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CustomShape 1"/>
          <p:cNvSpPr/>
          <p:nvPr/>
        </p:nvSpPr>
        <p:spPr>
          <a:xfrm>
            <a:off x="0" y="5400000"/>
            <a:ext cx="10076760" cy="26676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88" name="CustomShape 2"/>
          <p:cNvSpPr/>
          <p:nvPr/>
        </p:nvSpPr>
        <p:spPr>
          <a:xfrm>
            <a:off x="0" y="0"/>
            <a:ext cx="10076760" cy="121176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89" name="CustomShape 7"/>
          <p:cNvSpPr/>
          <p:nvPr/>
        </p:nvSpPr>
        <p:spPr>
          <a:xfrm>
            <a:off x="9270000" y="5170320"/>
            <a:ext cx="536760" cy="40176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9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CustomShape 1"/>
          <p:cNvSpPr/>
          <p:nvPr/>
        </p:nvSpPr>
        <p:spPr>
          <a:xfrm>
            <a:off x="0" y="5400000"/>
            <a:ext cx="10076760" cy="26676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329" name="CustomShape 2"/>
          <p:cNvSpPr/>
          <p:nvPr/>
        </p:nvSpPr>
        <p:spPr>
          <a:xfrm>
            <a:off x="0" y="0"/>
            <a:ext cx="10076760" cy="121176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330" name="CustomShape 7"/>
          <p:cNvSpPr/>
          <p:nvPr/>
        </p:nvSpPr>
        <p:spPr>
          <a:xfrm>
            <a:off x="9270000" y="5170320"/>
            <a:ext cx="536760" cy="40176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3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3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8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8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hyperlink" Target="https://www.minuteinbox.com/" TargetMode="External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97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hyperlink" Target="mailto:student@student.put.poznan.pl" TargetMode="External"/><Relationship Id="rId2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hyperlink" Target="https://base64.guru/converter/decode/image" TargetMode="External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TextShape 4"/>
          <p:cNvSpPr/>
          <p:nvPr/>
        </p:nvSpPr>
        <p:spPr>
          <a:xfrm>
            <a:off x="360000" y="225720"/>
            <a:ext cx="9356760" cy="71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Sieci Komputerowe 2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0" name="TextShape 5"/>
          <p:cNvSpPr/>
          <p:nvPr/>
        </p:nvSpPr>
        <p:spPr>
          <a:xfrm>
            <a:off x="360000" y="1260360"/>
            <a:ext cx="9356760" cy="377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3200" spc="-1" strike="noStrike">
                <a:solidFill>
                  <a:srgbClr val="2c3e50"/>
                </a:solidFill>
                <a:latin typeface="Source Sans Pro"/>
                <a:ea typeface="DejaVu Sans"/>
              </a:rPr>
              <a:t>Poczta Elektroniczna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TextShape 1"/>
          <p:cNvSpPr/>
          <p:nvPr/>
        </p:nvSpPr>
        <p:spPr>
          <a:xfrm>
            <a:off x="360000" y="225720"/>
            <a:ext cx="9356760" cy="71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Poczta Elektroniczna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2" name="TextShape 2"/>
          <p:cNvSpPr/>
          <p:nvPr/>
        </p:nvSpPr>
        <p:spPr>
          <a:xfrm>
            <a:off x="360000" y="1485000"/>
            <a:ext cx="9356760" cy="377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18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Usługa internetowa dla przesyłania wiadomości tekstowych i multimedialnych, do jej komponentów zalicza się: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18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Adresy poczty elektronicznej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18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Programy poczty elektronicznej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18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Protokoły komunikacyjne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18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Format wiadomości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18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Rekordy DNS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18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Systemy oraz mechanizmy antyspamowe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TextShape 1"/>
          <p:cNvSpPr/>
          <p:nvPr/>
        </p:nvSpPr>
        <p:spPr>
          <a:xfrm>
            <a:off x="360000" y="225720"/>
            <a:ext cx="9356760" cy="71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Adresy poczty elektronicznej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4" name="TextShape 3"/>
          <p:cNvSpPr/>
          <p:nvPr/>
        </p:nvSpPr>
        <p:spPr>
          <a:xfrm>
            <a:off x="360000" y="1485000"/>
            <a:ext cx="9356760" cy="377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Sposób identyfikacji skrzynki mailowej, która jest bazą dla przechowywania wiadomości.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Adres składa się z 2 części oddzielonych znakiem @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Pierwsza część (local-part) to nazwa skrzynki elektronicznej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Druga (domain) to nazwa domenowa.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TextShape 1"/>
          <p:cNvSpPr/>
          <p:nvPr/>
        </p:nvSpPr>
        <p:spPr>
          <a:xfrm>
            <a:off x="360000" y="225720"/>
            <a:ext cx="9356760" cy="71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Role programów poczty elektronicznej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6" name="TextShape 2"/>
          <p:cNvSpPr/>
          <p:nvPr/>
        </p:nvSpPr>
        <p:spPr>
          <a:xfrm>
            <a:off x="360000" y="1485000"/>
            <a:ext cx="9356760" cy="377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62222"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Mail User Agent (mua):wysyła wiadomości do msa oraz pobiera wiadomości od maa.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Mail Submission Agent (msa): odbiera wiadomości od mua i przekazuje je do mta.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Mail Transfer Agent (mta): transmituje wiadomości przekazane przez msa do mda.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Mail Delivery Agent (mda): odbiera wiadomości od mta i zapisuje je do skrzynek.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Mail Access Agent (maa): odczytuje wiadomości ze skrzynek i przekazuje je do mua.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Mail Retrival Agent (mra): odbiera wiadomości od maa i zapisuje je do skrzynek lub transmituje do mda (oprogramowanie nieuwzględnione w dokumentacjach ietf).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TextShape 14"/>
          <p:cNvSpPr/>
          <p:nvPr/>
        </p:nvSpPr>
        <p:spPr>
          <a:xfrm>
            <a:off x="360000" y="225720"/>
            <a:ext cx="9356760" cy="71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Protokoły komunikacyjne (SMTP)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8" name="TextShape 15"/>
          <p:cNvSpPr/>
          <p:nvPr/>
        </p:nvSpPr>
        <p:spPr>
          <a:xfrm>
            <a:off x="360000" y="1485000"/>
            <a:ext cx="9356760" cy="377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18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Simple Mail Transfer Protocol (SMTP), protokół opisujący sposób przekazywania poczty elektronicznej przez internet. Wiadomości protokołu są tekstowe i muszą zawierać nadawcę, co najmniej 1 odbiorcę oraz treść.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18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Niebieskie strzałki prezentują przesył za który odpowiedzialny jest protokół SMTP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79" name="" descr=""/>
          <p:cNvPicPr/>
          <p:nvPr/>
        </p:nvPicPr>
        <p:blipFill>
          <a:blip r:embed="rId1"/>
          <a:stretch/>
        </p:blipFill>
        <p:spPr>
          <a:xfrm>
            <a:off x="6172200" y="3200400"/>
            <a:ext cx="3313800" cy="19814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TextShape 12"/>
          <p:cNvSpPr/>
          <p:nvPr/>
        </p:nvSpPr>
        <p:spPr>
          <a:xfrm>
            <a:off x="360000" y="225720"/>
            <a:ext cx="9356760" cy="71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Protokoły komunikacyjne (POP, IMAP)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1" name="TextShape 13"/>
          <p:cNvSpPr/>
          <p:nvPr/>
        </p:nvSpPr>
        <p:spPr>
          <a:xfrm>
            <a:off x="360000" y="1485000"/>
            <a:ext cx="9356760" cy="377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3333"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18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Post Office Protocol służy do odbierania mailów ze skrzynki mailowej.</a:t>
            </a:r>
            <a:br>
              <a:rPr sz="1800"/>
            </a:br>
            <a:r>
              <a:rPr b="1" lang="pl-PL" sz="18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Protokół obsługuje operacje listy, pobierania i usuwania wiadomości. Klienci łączą się, pobierają wszystkie wiadomości, przechowują je na komputerze klienta i na koniec usuwają je z serwera. Projekt protokołu i jego procedur został stworzony z myślą o użytkownikach, którzy mają tylko tymczasowe połączenia internetowe.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18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Internet Message Access Protocol również służy do odbierania mailów ze skrzynki mailowej. Protokoł ma dwa tryby działania: połączeniowy i bezpołączeniowy. Protokół POP wymaga, aby w tym samym czasie do danego konta pocztowego podłączony był jeden klient. IMAP pozwala równocześnie podłączać się wielu klientom.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TextShape 6"/>
          <p:cNvSpPr/>
          <p:nvPr/>
        </p:nvSpPr>
        <p:spPr>
          <a:xfrm>
            <a:off x="360000" y="225720"/>
            <a:ext cx="9356760" cy="71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Schemat przekazania wiadomości w poczcie elektronicznej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3" name="TextShape 7"/>
          <p:cNvSpPr/>
          <p:nvPr/>
        </p:nvSpPr>
        <p:spPr>
          <a:xfrm>
            <a:off x="360000" y="1485000"/>
            <a:ext cx="9356760" cy="377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75000" lnSpcReduction="10000"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1. MUA nadawcy wykorzystując protokół smtp, wysyła wiadomość do własnego MSA (serwer SMTP).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2. MSA determinuje odbiorcę wiadomości wziętą z nagłówka protokołu smtp. MSA odpytuje serwer DNS o domenę odbiorcy.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3. Serwer DNS odpowiada na zapytanie przekazując informacje o serwerach mailowych MX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4. Z serwera SMTP, MTA transmituje wiadomość do MDA odbiorcy. (* jeżeli nie ma bezpośredniego połączenia parę MTA może pośredniczyć)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5. MUA odbiorcy, wykorzystując protokół imap (lub pop), pobiera wiadomość ze swojej skrzynki poprzez MAA na serwerze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TextShape 8"/>
          <p:cNvSpPr/>
          <p:nvPr/>
        </p:nvSpPr>
        <p:spPr>
          <a:xfrm>
            <a:off x="360000" y="225720"/>
            <a:ext cx="9356760" cy="71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Format wiadomości poczty elektronicznej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5" name="TextShape 9"/>
          <p:cNvSpPr/>
          <p:nvPr/>
        </p:nvSpPr>
        <p:spPr>
          <a:xfrm>
            <a:off x="360000" y="1485000"/>
            <a:ext cx="9356760" cy="2833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71666"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Microsoft YaHei"/>
              </a:rPr>
              <a:t>Multipurpose Internet Mail Extensions (mime)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Microsoft YaHei"/>
              </a:rPr>
              <a:t>Wiadomość mime składają się z nagłóweka (ang. header) oraz treści (ang. body) oddzieloną od nagłówka pustą linią.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Microsoft YaHei"/>
              </a:rPr>
              <a:t>Treść wiadomości mime może być podzielona na części (ang. body parts) zawierające m.in. alternatywne reprezentacje wiadomości (np. tekst niesformatowany i html), obrazy, pliki osadzone i/lub załączone.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Microsoft YaHei"/>
              </a:rPr>
              <a:t>Części treści wiadomości mime mogą być zorganizowane w grupy tworzące hierarchię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TextShape 1"/>
          <p:cNvSpPr/>
          <p:nvPr/>
        </p:nvSpPr>
        <p:spPr>
          <a:xfrm>
            <a:off x="360000" y="225720"/>
            <a:ext cx="9356760" cy="71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MIME - parametry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7" name="TextShape 2"/>
          <p:cNvSpPr/>
          <p:nvPr/>
        </p:nvSpPr>
        <p:spPr>
          <a:xfrm>
            <a:off x="360000" y="1485000"/>
            <a:ext cx="9356760" cy="377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58888" lnSpcReduction="10000"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Microsoft YaHei"/>
              </a:rPr>
              <a:t>Parametry nagłówka wiadomości mime zapisywane są w formacie: </a:t>
            </a:r>
            <a:r>
              <a:rPr b="1" lang="pl-PL" sz="2400" spc="-1" strike="noStrike">
                <a:solidFill>
                  <a:srgbClr val="f10d0c"/>
                </a:solidFill>
                <a:latin typeface="Source Sans Pro Semibold"/>
                <a:ea typeface="Microsoft YaHei"/>
              </a:rPr>
              <a:t>nazwa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Microsoft YaHei"/>
              </a:rPr>
              <a:t>: </a:t>
            </a:r>
            <a:r>
              <a:rPr b="1" lang="pl-PL" sz="2400" spc="-1" strike="noStrike">
                <a:solidFill>
                  <a:srgbClr val="8d1d75"/>
                </a:solidFill>
                <a:latin typeface="Source Sans Pro Semibold"/>
                <a:ea typeface="Microsoft YaHei"/>
              </a:rPr>
              <a:t>wartość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Microsoft YaHei"/>
              </a:rPr>
              <a:t>Wartości zawarte w nagłówku wiadomości mime zawsze są znakami ascii, jeżeli znak pochodzi pochodzi spoza Ascii, musi zostać zakodowany.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Microsoft YaHei"/>
              </a:rPr>
              <a:t>kodowanie wykonuje się za pomocą składni zwanej encoded word stosując następującą konwencję: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8" marL="1944000" indent="-216000">
              <a:lnSpc>
                <a:spcPct val="100000"/>
              </a:lnSpc>
              <a:spcAft>
                <a:spcPts val="105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Microsoft YaHei"/>
              </a:rPr>
              <a:t>=?charset?kodowanie?zakodowany tekst?=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Microsoft YaHei"/>
              </a:rPr>
              <a:t>charset oznacza zestaw znaków, np. Unicode.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Microsoft YaHei"/>
              </a:rPr>
              <a:t>kodowanie to pojedyncza litera: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Microsoft YaHei"/>
              </a:rPr>
              <a:t>Q — określająca kodowanie q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Microsoft YaHei"/>
              </a:rPr>
              <a:t>B — określająca kodowanie Base64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TextShape 24"/>
          <p:cNvSpPr/>
          <p:nvPr/>
        </p:nvSpPr>
        <p:spPr>
          <a:xfrm>
            <a:off x="360000" y="225720"/>
            <a:ext cx="9356760" cy="71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MIME - parametry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9" name="TextShape 25"/>
          <p:cNvSpPr/>
          <p:nvPr/>
        </p:nvSpPr>
        <p:spPr>
          <a:xfrm>
            <a:off x="360000" y="1440000"/>
            <a:ext cx="9356760" cy="382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37222"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From: Adres poczty elektronicznej nadawcy wiadomości.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To: Adres (lub adresy) poczty elektronicznej odbiorcy wiadomości.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Cc: (ang. Carbon copy) Adres (lub adresy) poczty elektronicznej odbiorcy kopii wiadomości.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Bcc: (ang. Blind carbon copy) Adres (lub adresy) poczty elektronicznej ukrytego odbiorcy kopii wiadomości.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Subject: Temat wiadomości.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Date: Data i godzina wysłania wiadomości.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Reply-To Adres: poczty elektronicznej, na który odbiorca wiadomości powinien odpowiedzieć.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Mime-Version: Numer wersji standardu mime używanego w wiadomości (obecnie: 1.0).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Message-Id: Unikalny identyfikator wiadomości, generowany przez mua nadawcy wiadomości.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Content-Type Określa typ treści wiadomości i składa się z typu i podtypu, np.: text/plain, image/png, multipart/related (wiadomość wieloczęściowa).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Content-Transfer-Encoding Określa sposób kodowania treści wiadomości przy użyciu znaków ascii, np.: 7bit, Base64.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Content-Disposition Określa sposób prezentacji plików wiadomości: inline — oznacza plik osadzony wewnątrz wiadomości, a attachment — oznacza załącznik do wiadomości.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Received Zawiera informacje o serwerach poczty elektronicznej, przez  które wiadomość była przesyłana (może występować wielokrotnie).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TextShape 38"/>
          <p:cNvSpPr/>
          <p:nvPr/>
        </p:nvSpPr>
        <p:spPr>
          <a:xfrm>
            <a:off x="360000" y="225720"/>
            <a:ext cx="9356760" cy="71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MIME 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1" name="TextShape 39"/>
          <p:cNvSpPr/>
          <p:nvPr/>
        </p:nvSpPr>
        <p:spPr>
          <a:xfrm>
            <a:off x="360000" y="1440000"/>
            <a:ext cx="9356760" cy="382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392" name="" descr=""/>
          <p:cNvPicPr/>
          <p:nvPr/>
        </p:nvPicPr>
        <p:blipFill>
          <a:blip r:embed="rId1"/>
          <a:stretch/>
        </p:blipFill>
        <p:spPr>
          <a:xfrm>
            <a:off x="1255320" y="2520000"/>
            <a:ext cx="7023960" cy="1571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TextShape 40"/>
          <p:cNvSpPr/>
          <p:nvPr/>
        </p:nvSpPr>
        <p:spPr>
          <a:xfrm>
            <a:off x="360000" y="225720"/>
            <a:ext cx="9356760" cy="71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MIME – wieloczęściowe wiadomości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4" name="TextShape 41"/>
          <p:cNvSpPr/>
          <p:nvPr/>
        </p:nvSpPr>
        <p:spPr>
          <a:xfrm>
            <a:off x="360000" y="1440000"/>
            <a:ext cx="9356760" cy="382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75000"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W wiadomościach wieloczęściowych (ang. multipart) mime istnieją różne typy części ich treści, m.in.: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multipart/alternative — alternatywne wersje wiadomości;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multipart/related — części zależne od siebie, np. html oraz osadzone w nim obrazy;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multipart/mixed — części niezależne od siebie, np. tekst oraz załącznik.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Części treści wiadomości mime oddzielane są łańcuchem znakówokreślonym przez parametr Boundary poprzedzony znakami --.Wszystkie części oddzielone tym samym łańcuchem znaków parametruBoundary muszą być zakończone tym łańcuchem z poprzedzającymii kończącymi znakami --.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TextShape 26"/>
          <p:cNvSpPr/>
          <p:nvPr/>
        </p:nvSpPr>
        <p:spPr>
          <a:xfrm>
            <a:off x="360000" y="225720"/>
            <a:ext cx="9356760" cy="71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1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6" name="TextShape 27"/>
          <p:cNvSpPr/>
          <p:nvPr/>
        </p:nvSpPr>
        <p:spPr>
          <a:xfrm>
            <a:off x="180000" y="1485000"/>
            <a:ext cx="9717840" cy="337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68333"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Przywitaj się z serwerem SMTP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1. Odnajdź nazwę hosta lub adres skrzynki mailowej używając polecenia dig ( dig domena MX).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2. Połącz się do serwera smtp. Serwery smtp najczęściej nasłuchują na portach: 587, 2525 lub 25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8d1d75"/>
                </a:solidFill>
                <a:latin typeface="Source Sans Pro Semibold"/>
                <a:ea typeface="DejaVu Sans"/>
              </a:rPr>
              <a:t>telnet domena/adres port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– łączenie się poprzez telnet jest niezabezpieczone i większość stron może nie pozwolić na wysłanie maila.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3. Po połączeniu się wykonaj polecenie EHLO nazwa_domeny (może być dowolna) </a:t>
            </a:r>
            <a:br>
              <a:rPr sz="24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-aby wyjść: ctrl + ]  → quit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TextShape 30"/>
          <p:cNvSpPr/>
          <p:nvPr/>
        </p:nvSpPr>
        <p:spPr>
          <a:xfrm>
            <a:off x="360000" y="225720"/>
            <a:ext cx="9356760" cy="71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1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8" name="TextShape 31"/>
          <p:cNvSpPr/>
          <p:nvPr/>
        </p:nvSpPr>
        <p:spPr>
          <a:xfrm>
            <a:off x="180000" y="1485000"/>
            <a:ext cx="9717840" cy="337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Przykładowy wynik: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99" name="" descr=""/>
          <p:cNvPicPr/>
          <p:nvPr/>
        </p:nvPicPr>
        <p:blipFill>
          <a:blip r:embed="rId1"/>
          <a:stretch/>
        </p:blipFill>
        <p:spPr>
          <a:xfrm>
            <a:off x="774000" y="1977120"/>
            <a:ext cx="6785280" cy="3327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TextShape 10"/>
          <p:cNvSpPr/>
          <p:nvPr/>
        </p:nvSpPr>
        <p:spPr>
          <a:xfrm>
            <a:off x="360000" y="225720"/>
            <a:ext cx="9356760" cy="71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2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1" name="TextShape 11"/>
          <p:cNvSpPr/>
          <p:nvPr/>
        </p:nvSpPr>
        <p:spPr>
          <a:xfrm>
            <a:off x="360000" y="1485000"/>
            <a:ext cx="9356760" cy="377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50000" lnSpcReduction="10000"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Wyślij mail z serwerem SMTP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1. Odnajdź nazwę hosta lub adres skrzynki mailowej używając polecenia dig ( dig domena MX).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- polecam użycie 10 minutowych skrzynek mailowych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2. Połącz się do serwera smtp. Serwery smtp najczęściej nasłuchują na portach: 587, 2525 lub 25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8d1d75"/>
                </a:solidFill>
                <a:latin typeface="Source Sans Pro Semibold"/>
                <a:ea typeface="DejaVu Sans"/>
              </a:rPr>
              <a:t>openssl s_client -quiet -verify_quiet -crlf  </a:t>
            </a:r>
            <a:r>
              <a:rPr b="1" lang="pl-PL" sz="2400" spc="-1" strike="noStrike">
                <a:solidFill>
                  <a:srgbClr val="8d1d75"/>
                </a:solidFill>
                <a:latin typeface="Source Sans Pro Semibold"/>
                <a:ea typeface="DejaVu Sans"/>
              </a:rPr>
              <a:t>-starttls smtp serwer.smtp:port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– używając openssl możemy w sposób bezpieczny połączyć się do serwera smtp. Nie każdy serwer może pozwolić wysłać mail bez autoryzacji, więc trzeba poszukać odpowiedni.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3. Po połączeniu się wykonaj polecenie EHLO nazwa_domeny (może być dowolna)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4.Wyślij mail do siebie: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-</a:t>
            </a:r>
            <a:r>
              <a:rPr b="1" lang="pl-PL" sz="2400" spc="-1" strike="noStrike">
                <a:solidFill>
                  <a:srgbClr val="8d1d75"/>
                </a:solidFill>
                <a:latin typeface="Source Sans Pro Semibold"/>
                <a:ea typeface="DejaVu Sans"/>
              </a:rPr>
              <a:t>MAIL FROM: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mail_z_którego_wysyłasz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-</a:t>
            </a:r>
            <a:r>
              <a:rPr b="1" lang="pl-PL" sz="2400" spc="-1" strike="noStrike">
                <a:solidFill>
                  <a:srgbClr val="8d1d75"/>
                </a:solidFill>
                <a:latin typeface="Source Sans Pro Semibold"/>
                <a:ea typeface="DejaVu Sans"/>
              </a:rPr>
              <a:t>RCPT TO: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gdzie_wysyłasz_mail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-</a:t>
            </a:r>
            <a:r>
              <a:rPr b="1" lang="pl-PL" sz="2400" spc="-1" strike="noStrike">
                <a:solidFill>
                  <a:srgbClr val="8d1d75"/>
                </a:solidFill>
                <a:latin typeface="Source Sans Pro Semibold"/>
                <a:ea typeface="DejaVu Sans"/>
              </a:rPr>
              <a:t>DATA</a:t>
            </a:r>
            <a:br>
              <a:rPr sz="24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Treść wiadomości. Wiadomość powinna zakończyć się . (po tym zostanie wysłana)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TextShape 32"/>
          <p:cNvSpPr/>
          <p:nvPr/>
        </p:nvSpPr>
        <p:spPr>
          <a:xfrm>
            <a:off x="360000" y="225720"/>
            <a:ext cx="9356760" cy="71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2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3" name="TextShape 33"/>
          <p:cNvSpPr/>
          <p:nvPr/>
        </p:nvSpPr>
        <p:spPr>
          <a:xfrm>
            <a:off x="360000" y="1485000"/>
            <a:ext cx="9356760" cy="377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Przykładowy wynik w konsoli to: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Podpowiedź: strona z 10 minutowym mailem która powinna zadziałać: </a:t>
            </a:r>
            <a:r>
              <a:rPr b="1" lang="pl-PL" sz="2400" spc="-1" strike="noStrike" u="sng">
                <a:solidFill>
                  <a:srgbClr val="0000ee"/>
                </a:solidFill>
                <a:uFillTx/>
                <a:latin typeface="Source Sans Pro Semibold"/>
                <a:ea typeface="DejaVu Sans"/>
                <a:hlinkClick r:id="rId1"/>
              </a:rPr>
              <a:t>https://www.minuteinbox.com/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04" name="" descr=""/>
          <p:cNvPicPr/>
          <p:nvPr/>
        </p:nvPicPr>
        <p:blipFill>
          <a:blip r:embed="rId2"/>
          <a:stretch/>
        </p:blipFill>
        <p:spPr>
          <a:xfrm>
            <a:off x="1980000" y="3156480"/>
            <a:ext cx="5837760" cy="1522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TextShape 1"/>
          <p:cNvSpPr/>
          <p:nvPr/>
        </p:nvSpPr>
        <p:spPr>
          <a:xfrm>
            <a:off x="360000" y="225720"/>
            <a:ext cx="9356760" cy="71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3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6" name="TextShape 2"/>
          <p:cNvSpPr/>
          <p:nvPr/>
        </p:nvSpPr>
        <p:spPr>
          <a:xfrm>
            <a:off x="360000" y="1485000"/>
            <a:ext cx="9356760" cy="377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50000" lnSpcReduction="10000"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Pobierz wiadomości z skrzynki mailowej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1. Odnajdź nazwę hosta lub adres skrzynki mailowej używając polecenia dig ( dig domena MX).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- Polecam mail uczelniany.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2. </a:t>
            </a:r>
            <a:r>
              <a:rPr b="1" lang="pl-PL" sz="2400" spc="-1" strike="noStrike">
                <a:solidFill>
                  <a:srgbClr val="8d1d75"/>
                </a:solidFill>
                <a:latin typeface="Source Sans Pro Semibold"/>
                <a:ea typeface="DejaVu Sans"/>
              </a:rPr>
              <a:t>openssl s_client -quiet -verify_quiet -crlf -starttls imap adres_serwera_imap:imap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→ polecenie które połączy się z serwerem imap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3. IMAP  pisania przed każdą komendą aby podać identyfikator (tag) będący dowolnym wymyślonym przez klienta ciągiem alfanumerycznym. </a:t>
            </a:r>
            <a:br>
              <a:rPr sz="24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 połączeniu zaloguj się na skrzynkę, np. </a:t>
            </a:r>
            <a:br>
              <a:rPr sz="2400"/>
            </a:br>
            <a:r>
              <a:rPr b="1" lang="pl-PL" sz="2400" spc="-1" strike="noStrike">
                <a:solidFill>
                  <a:srgbClr val="8d1d75"/>
                </a:solidFill>
                <a:latin typeface="Source Sans Pro Semibold"/>
                <a:ea typeface="DejaVu Sans"/>
              </a:rPr>
              <a:t>001 LOGIN </a:t>
            </a:r>
            <a:r>
              <a:rPr b="1" lang="pl-PL" sz="2400" spc="-1" strike="noStrike" u="sng">
                <a:solidFill>
                  <a:srgbClr val="0000ff"/>
                </a:solidFill>
                <a:uFillTx/>
                <a:latin typeface="Source Sans Pro Semibold"/>
                <a:ea typeface="DejaVu Sans"/>
                <a:hlinkClick r:id="rId1"/>
              </a:rPr>
              <a:t>student@student.put.poznan.pl</a:t>
            </a:r>
            <a:r>
              <a:rPr b="1" lang="pl-PL" sz="2400" spc="-1" strike="noStrike">
                <a:solidFill>
                  <a:srgbClr val="8d1d75"/>
                </a:solidFill>
                <a:latin typeface="Source Sans Pro Semibold"/>
                <a:ea typeface="DejaVu Sans"/>
              </a:rPr>
              <a:t> hasło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4. </a:t>
            </a:r>
            <a:br>
              <a:rPr sz="24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-</a:t>
            </a:r>
            <a:r>
              <a:rPr b="1" lang="pl-PL" sz="2400" spc="-1" strike="noStrike">
                <a:solidFill>
                  <a:srgbClr val="8d1d75"/>
                </a:solidFill>
                <a:latin typeface="Source Sans Pro Semibold"/>
                <a:ea typeface="DejaVu Sans"/>
              </a:rPr>
              <a:t>LIST „” *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→ Lista dostępnych skrzynek.</a:t>
            </a:r>
            <a:br>
              <a:rPr sz="24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-</a:t>
            </a:r>
            <a:r>
              <a:rPr b="1" lang="pl-PL" sz="2400" spc="-1" strike="noStrike">
                <a:solidFill>
                  <a:srgbClr val="8d1d75"/>
                </a:solidFill>
                <a:latin typeface="Source Sans Pro Semibold"/>
                <a:ea typeface="DejaVu Sans"/>
              </a:rPr>
              <a:t>SELECT nazwa_skrzynki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→ wybór skrzynki</a:t>
            </a:r>
            <a:br>
              <a:rPr sz="24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-</a:t>
            </a:r>
            <a:r>
              <a:rPr b="1" lang="pl-PL" sz="2400" spc="-1" strike="noStrike">
                <a:solidFill>
                  <a:srgbClr val="8d1d75"/>
                </a:solidFill>
                <a:latin typeface="Source Sans Pro Semibold"/>
                <a:ea typeface="DejaVu Sans"/>
              </a:rPr>
              <a:t>SEARCH argument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→ wyszukuje ID wiadomości, przykładowe argument to UNSEEN wskazujące na nie odebrane maile, SUBJECT "temat" będzie szukać tytułów</a:t>
            </a:r>
            <a:br>
              <a:rPr sz="24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-</a:t>
            </a:r>
            <a:r>
              <a:rPr b="1" lang="pl-PL" sz="2400" spc="-1" strike="noStrike">
                <a:solidFill>
                  <a:srgbClr val="8d1d75"/>
                </a:solidFill>
                <a:latin typeface="Source Sans Pro Semibold"/>
                <a:ea typeface="DejaVu Sans"/>
              </a:rPr>
              <a:t>FETCH ID ENVELOPE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→ pobierze nagłówek wiadomości (data, od kogo temat itd.)</a:t>
            </a:r>
            <a:br>
              <a:rPr sz="24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-</a:t>
            </a:r>
            <a:r>
              <a:rPr b="1" lang="pl-PL" sz="2400" spc="-1" strike="noStrike">
                <a:solidFill>
                  <a:srgbClr val="8d1d75"/>
                </a:solidFill>
                <a:latin typeface="Source Sans Pro Semibold"/>
                <a:ea typeface="DejaVu Sans"/>
              </a:rPr>
              <a:t>FETCH ID BODY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→ pobierze całą wiadomość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TextShape 34"/>
          <p:cNvSpPr/>
          <p:nvPr/>
        </p:nvSpPr>
        <p:spPr>
          <a:xfrm>
            <a:off x="360000" y="225720"/>
            <a:ext cx="9356760" cy="71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3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8" name="TextShape 35"/>
          <p:cNvSpPr/>
          <p:nvPr/>
        </p:nvSpPr>
        <p:spPr>
          <a:xfrm>
            <a:off x="360000" y="1485000"/>
            <a:ext cx="9356760" cy="377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87222" lnSpcReduction="10000"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Przykład: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Wyślij maila na swoją skrzynkę mailową i odbierz ją w konsoli za pomocą usługi imap.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Prześledź nagłówki maila wysłanego do lub z poczty jakiegoś dużego serwera pocztowego. Przez ile serwerów przeszedł ten mail?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09" name="" descr=""/>
          <p:cNvPicPr/>
          <p:nvPr/>
        </p:nvPicPr>
        <p:blipFill>
          <a:blip r:embed="rId1"/>
          <a:stretch/>
        </p:blipFill>
        <p:spPr>
          <a:xfrm>
            <a:off x="3060000" y="1485000"/>
            <a:ext cx="3711600" cy="2100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TextShape 16"/>
          <p:cNvSpPr/>
          <p:nvPr/>
        </p:nvSpPr>
        <p:spPr>
          <a:xfrm>
            <a:off x="360000" y="225720"/>
            <a:ext cx="9356760" cy="71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3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1" name="TextShape 17"/>
          <p:cNvSpPr/>
          <p:nvPr/>
        </p:nvSpPr>
        <p:spPr>
          <a:xfrm>
            <a:off x="360000" y="1485000"/>
            <a:ext cx="9356760" cy="377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58888"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Odbierz wiadomość z załączonym obrazem.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Jeżeli nie masz takiej wiadomości, utwórz nową wiadomość i załącz obraz w treści maila.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Odczytaj wiadomość przy pomocy konsoli i imap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Jak oznaczona i zakodowany jest obraz w wiadomości?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Przykład: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Odkoduj wiadomość jeżeli została zakodowana w base64  przy pomocy dekodera. np.: </a:t>
            </a:r>
            <a:r>
              <a:rPr b="1" lang="pl-PL" sz="2400" spc="-1" strike="noStrike" u="sng">
                <a:solidFill>
                  <a:srgbClr val="0000ff"/>
                </a:solidFill>
                <a:uFillTx/>
                <a:latin typeface="Source Sans Pro Semibold"/>
                <a:ea typeface="DejaVu Sans"/>
                <a:hlinkClick r:id="rId1"/>
              </a:rPr>
              <a:t>https://base64.guru/converter/decode/image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</a:t>
            </a:r>
            <a:br>
              <a:rPr sz="24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12" name="" descr=""/>
          <p:cNvPicPr/>
          <p:nvPr/>
        </p:nvPicPr>
        <p:blipFill>
          <a:blip r:embed="rId2"/>
          <a:stretch/>
        </p:blipFill>
        <p:spPr>
          <a:xfrm>
            <a:off x="1260000" y="3434400"/>
            <a:ext cx="6085440" cy="884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1735</TotalTime>
  <Application>LibreOffice/7.6.2.1$Windows_X86_64 LibreOffice_project/56f7684011345957bbf33a7ee678afaf4d2ba333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2017-10-20T23:41:18Z</dcterms:created>
  <dc:creator/>
  <dc:description/>
  <dc:language>en-US</dc:language>
  <cp:lastModifiedBy/>
  <dcterms:modified xsi:type="dcterms:W3CDTF">2025-01-17T15:07:02Z</dcterms:modified>
  <cp:revision>11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