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71"/>
  </p:notesMasterIdLst>
  <p:sldIdLst>
    <p:sldId id="256" r:id="rId2"/>
    <p:sldId id="281" r:id="rId3"/>
    <p:sldId id="308" r:id="rId4"/>
    <p:sldId id="309" r:id="rId5"/>
    <p:sldId id="307" r:id="rId6"/>
    <p:sldId id="310" r:id="rId7"/>
    <p:sldId id="282" r:id="rId8"/>
    <p:sldId id="311" r:id="rId9"/>
    <p:sldId id="312" r:id="rId10"/>
    <p:sldId id="313" r:id="rId11"/>
    <p:sldId id="315" r:id="rId12"/>
    <p:sldId id="317" r:id="rId13"/>
    <p:sldId id="316" r:id="rId14"/>
    <p:sldId id="319" r:id="rId15"/>
    <p:sldId id="320" r:id="rId16"/>
    <p:sldId id="318"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21" r:id="rId42"/>
    <p:sldId id="333" r:id="rId43"/>
    <p:sldId id="332" r:id="rId44"/>
    <p:sldId id="334" r:id="rId45"/>
    <p:sldId id="335" r:id="rId46"/>
    <p:sldId id="336" r:id="rId47"/>
    <p:sldId id="341" r:id="rId48"/>
    <p:sldId id="337" r:id="rId49"/>
    <p:sldId id="339" r:id="rId50"/>
    <p:sldId id="340" r:id="rId51"/>
    <p:sldId id="338" r:id="rId52"/>
    <p:sldId id="343" r:id="rId53"/>
    <p:sldId id="342" r:id="rId54"/>
    <p:sldId id="344" r:id="rId55"/>
    <p:sldId id="346" r:id="rId56"/>
    <p:sldId id="345" r:id="rId57"/>
    <p:sldId id="348" r:id="rId58"/>
    <p:sldId id="322" r:id="rId59"/>
    <p:sldId id="323" r:id="rId60"/>
    <p:sldId id="324" r:id="rId61"/>
    <p:sldId id="325" r:id="rId62"/>
    <p:sldId id="326" r:id="rId63"/>
    <p:sldId id="327" r:id="rId64"/>
    <p:sldId id="328" r:id="rId65"/>
    <p:sldId id="329" r:id="rId66"/>
    <p:sldId id="330" r:id="rId67"/>
    <p:sldId id="331" r:id="rId68"/>
    <p:sldId id="347" r:id="rId69"/>
    <p:sldId id="349"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663" y="4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123CB0-1C53-4140-99D4-04D337F439D4}" type="datetimeFigureOut">
              <a:rPr lang="pl-PL" smtClean="0"/>
              <a:pPr/>
              <a:t>11.10.2019</a:t>
            </a:fld>
            <a:endParaRPr lang="pl-PL"/>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278BCF-4CB2-4238-A689-CB5395B3B60C}"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3"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74754"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75778"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F3278BCF-4CB2-4238-A689-CB5395B3B60C}" type="slidenum">
              <a:rPr lang="pl-PL" smtClean="0"/>
              <a:pPr/>
              <a:t>21</a:t>
            </a:fld>
            <a:endParaRPr lang="pl-PL"/>
          </a:p>
        </p:txBody>
      </p:sp>
    </p:spTree>
    <p:extLst>
      <p:ext uri="{BB962C8B-B14F-4D97-AF65-F5344CB8AC3E}">
        <p14:creationId xmlns:p14="http://schemas.microsoft.com/office/powerpoint/2010/main" val="2537034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7"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86018"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77826"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78850"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3"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79874"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7"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80898"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81922"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5"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82946"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Rectangle 1"/>
          <p:cNvSpPr>
            <a:spLocks noGrp="1" noRot="1" noChangeAspect="1" noChangeArrowheads="1" noTextEdit="1"/>
          </p:cNvSpPr>
          <p:nvPr>
            <p:ph type="sldImg"/>
          </p:nvPr>
        </p:nvSpPr>
        <p:spPr bwMode="auto">
          <a:xfrm>
            <a:off x="617538" y="877888"/>
            <a:ext cx="5626100" cy="3165475"/>
          </a:xfrm>
          <a:prstGeom prst="rect">
            <a:avLst/>
          </a:prstGeom>
          <a:solidFill>
            <a:srgbClr val="FFFFFF"/>
          </a:solidFill>
          <a:ln>
            <a:solidFill>
              <a:srgbClr val="000000"/>
            </a:solidFill>
            <a:miter lim="800000"/>
            <a:headEnd/>
            <a:tailEnd/>
          </a:ln>
        </p:spPr>
      </p:sp>
      <p:sp>
        <p:nvSpPr>
          <p:cNvPr id="83970" name="Rectangle 2"/>
          <p:cNvSpPr txBox="1">
            <a:spLocks noGrp="1" noChangeArrowheads="1"/>
          </p:cNvSpPr>
          <p:nvPr>
            <p:ph type="body" idx="1"/>
          </p:nvPr>
        </p:nvSpPr>
        <p:spPr bwMode="auto">
          <a:xfrm>
            <a:off x="1061838" y="4350019"/>
            <a:ext cx="4742970" cy="3513685"/>
          </a:xfrm>
          <a:prstGeom prst="rect">
            <a:avLst/>
          </a:prstGeom>
          <a:noFill/>
          <a:ln>
            <a:miter lim="800000"/>
            <a:headEnd/>
            <a:tailEnd/>
          </a:ln>
        </p:spPr>
        <p:txBody>
          <a:bodyPr wrap="none" anchor="ctr"/>
          <a:lstStyle/>
          <a:p>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pl-PL" smtClean="0"/>
              <a:t>Kliknij, aby edytować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640DA364-7CF0-4854-9CDD-ECACB9587B33}" type="datetimeFigureOut">
              <a:rPr lang="pl-PL" smtClean="0"/>
              <a:pPr/>
              <a:t>11.10.2019</a:t>
            </a:fld>
            <a:endParaRPr lang="pl-PL"/>
          </a:p>
        </p:txBody>
      </p:sp>
      <p:sp>
        <p:nvSpPr>
          <p:cNvPr id="5" name="Footer Placeholder 4"/>
          <p:cNvSpPr>
            <a:spLocks noGrp="1"/>
          </p:cNvSpPr>
          <p:nvPr>
            <p:ph type="ftr" sz="quarter" idx="11"/>
          </p:nvPr>
        </p:nvSpPr>
        <p:spPr>
          <a:xfrm>
            <a:off x="1371600" y="4323845"/>
            <a:ext cx="6400800" cy="365125"/>
          </a:xfrm>
        </p:spPr>
        <p:txBody>
          <a:bodyPr/>
          <a:lstStyle/>
          <a:p>
            <a:endParaRPr lang="pl-PL"/>
          </a:p>
        </p:txBody>
      </p:sp>
      <p:sp>
        <p:nvSpPr>
          <p:cNvPr id="6" name="Slide Number Placeholder 5"/>
          <p:cNvSpPr>
            <a:spLocks noGrp="1"/>
          </p:cNvSpPr>
          <p:nvPr>
            <p:ph type="sldNum" sz="quarter" idx="12"/>
          </p:nvPr>
        </p:nvSpPr>
        <p:spPr>
          <a:xfrm>
            <a:off x="8077200" y="1430866"/>
            <a:ext cx="2743200" cy="365125"/>
          </a:xfrm>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263395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1567556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pl-PL" smtClean="0"/>
              <a:t>Kliknij, aby edytować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640DA364-7CF0-4854-9CDD-ECACB9587B33}" type="datetimeFigureOut">
              <a:rPr lang="pl-PL" smtClean="0"/>
              <a:pPr/>
              <a:t>11.10.2019</a:t>
            </a:fld>
            <a:endParaRPr lang="pl-PL"/>
          </a:p>
        </p:txBody>
      </p:sp>
      <p:sp>
        <p:nvSpPr>
          <p:cNvPr id="5" name="Footer Placeholder 4"/>
          <p:cNvSpPr>
            <a:spLocks noGrp="1"/>
          </p:cNvSpPr>
          <p:nvPr>
            <p:ph type="ftr" sz="quarter" idx="11"/>
          </p:nvPr>
        </p:nvSpPr>
        <p:spPr>
          <a:xfrm>
            <a:off x="685800" y="381001"/>
            <a:ext cx="6991492" cy="364065"/>
          </a:xfrm>
        </p:spPr>
        <p:txBody>
          <a:bodyPr/>
          <a:lstStyle/>
          <a:p>
            <a:endParaRPr lang="pl-PL"/>
          </a:p>
        </p:txBody>
      </p:sp>
      <p:sp>
        <p:nvSpPr>
          <p:cNvPr id="6" name="Slide Number Placeholder 5"/>
          <p:cNvSpPr>
            <a:spLocks noGrp="1"/>
          </p:cNvSpPr>
          <p:nvPr>
            <p:ph type="sldNum" sz="quarter" idx="12"/>
          </p:nvPr>
        </p:nvSpPr>
        <p:spPr>
          <a:xfrm>
            <a:off x="10862452" y="381000"/>
            <a:ext cx="643748" cy="365125"/>
          </a:xfrm>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407357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1954087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Content Placeholder 3"/>
          <p:cNvSpPr>
            <a:spLocks noGrp="1"/>
          </p:cNvSpPr>
          <p:nvPr>
            <p:ph sz="half" idx="2"/>
          </p:nvPr>
        </p:nvSpPr>
        <p:spPr>
          <a:xfrm>
            <a:off x="685800" y="3132666"/>
            <a:ext cx="5311775" cy="3086019"/>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Content Placeholder 5"/>
          <p:cNvSpPr>
            <a:spLocks noGrp="1"/>
          </p:cNvSpPr>
          <p:nvPr>
            <p:ph sz="quarter" idx="4"/>
          </p:nvPr>
        </p:nvSpPr>
        <p:spPr>
          <a:xfrm>
            <a:off x="6172200" y="3132666"/>
            <a:ext cx="5334000" cy="3086019"/>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1631862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4219707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312326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pl-PL" smtClean="0"/>
              <a:t>Kliknij, aby edytować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4228633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3243438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4091618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pl-PL" smtClean="0"/>
              <a:t>Kliknij, aby edytować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a:xfrm>
            <a:off x="685800" y="379941"/>
            <a:ext cx="6991492" cy="365125"/>
          </a:xfrm>
        </p:spPr>
        <p:txBody>
          <a:bodyPr/>
          <a:lstStyle/>
          <a:p>
            <a:endParaRPr lang="pl-PL"/>
          </a:p>
        </p:txBody>
      </p:sp>
      <p:sp>
        <p:nvSpPr>
          <p:cNvPr id="7" name="Slide Number Placeholder 6"/>
          <p:cNvSpPr>
            <a:spLocks noGrp="1"/>
          </p:cNvSpPr>
          <p:nvPr>
            <p:ph type="sldNum" sz="quarter" idx="12"/>
          </p:nvPr>
        </p:nvSpPr>
        <p:spPr>
          <a:xfrm>
            <a:off x="10862452" y="381000"/>
            <a:ext cx="643748" cy="365125"/>
          </a:xfrm>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4124357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pl-PL" smtClean="0"/>
              <a:t>Kliknij, aby edytować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a:xfrm>
            <a:off x="685800" y="379941"/>
            <a:ext cx="6991492" cy="365125"/>
          </a:xfrm>
        </p:spPr>
        <p:txBody>
          <a:bodyPr/>
          <a:lstStyle/>
          <a:p>
            <a:endParaRPr lang="pl-PL"/>
          </a:p>
        </p:txBody>
      </p:sp>
      <p:sp>
        <p:nvSpPr>
          <p:cNvPr id="7" name="Slide Number Placeholder 6"/>
          <p:cNvSpPr>
            <a:spLocks noGrp="1"/>
          </p:cNvSpPr>
          <p:nvPr>
            <p:ph type="sldNum" sz="quarter" idx="12"/>
          </p:nvPr>
        </p:nvSpPr>
        <p:spPr>
          <a:xfrm>
            <a:off x="10862452" y="381000"/>
            <a:ext cx="643748" cy="365125"/>
          </a:xfrm>
        </p:spPr>
        <p:txBody>
          <a:bodyPr/>
          <a:lstStyle/>
          <a:p>
            <a:fld id="{C50EFEC8-E733-4CA9-868C-60C81A8B9C85}" type="slidenum">
              <a:rPr lang="pl-PL" smtClean="0"/>
              <a:pPr/>
              <a:t>‹#›</a:t>
            </a:fld>
            <a:endParaRPr lang="pl-PL"/>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21996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pl-PL" smtClean="0"/>
              <a:t>Kliknij, aby edytować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640DA364-7CF0-4854-9CDD-ECACB9587B33}" type="datetimeFigureOut">
              <a:rPr lang="pl-PL" smtClean="0"/>
              <a:pPr/>
              <a:t>11.10.2019</a:t>
            </a:fld>
            <a:endParaRPr lang="pl-PL"/>
          </a:p>
        </p:txBody>
      </p:sp>
      <p:sp>
        <p:nvSpPr>
          <p:cNvPr id="6" name="Footer Placeholder 5"/>
          <p:cNvSpPr>
            <a:spLocks noGrp="1"/>
          </p:cNvSpPr>
          <p:nvPr>
            <p:ph type="ftr" sz="quarter" idx="11"/>
          </p:nvPr>
        </p:nvSpPr>
        <p:spPr>
          <a:xfrm>
            <a:off x="685800" y="378883"/>
            <a:ext cx="6991492" cy="365125"/>
          </a:xfrm>
        </p:spPr>
        <p:txBody>
          <a:bodyPr/>
          <a:lstStyle/>
          <a:p>
            <a:endParaRPr lang="pl-PL"/>
          </a:p>
        </p:txBody>
      </p:sp>
      <p:sp>
        <p:nvSpPr>
          <p:cNvPr id="7" name="Slide Number Placeholder 6"/>
          <p:cNvSpPr>
            <a:spLocks noGrp="1"/>
          </p:cNvSpPr>
          <p:nvPr>
            <p:ph type="sldNum" sz="quarter" idx="12"/>
          </p:nvPr>
        </p:nvSpPr>
        <p:spPr>
          <a:xfrm>
            <a:off x="10862452" y="381000"/>
            <a:ext cx="643748" cy="365125"/>
          </a:xfrm>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2885330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pl-PL" smtClean="0"/>
              <a:t>Kliknij, aby edytować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3" name="Date Placeholder 2"/>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3079339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pl-PL" smtClean="0"/>
              <a:t>Kliknij, aby edytować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3" name="Date Placeholder 2"/>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2790826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640DA364-7CF0-4854-9CDD-ECACB9587B33}" type="datetimeFigureOut">
              <a:rPr lang="pl-PL" smtClean="0"/>
              <a:pPr/>
              <a:t>11.10.2019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1247908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640DA364-7CF0-4854-9CDD-ECACB9587B33}" type="datetimeFigureOut">
              <a:rPr lang="pl-PL" smtClean="0"/>
              <a:pPr/>
              <a:t>11.10.2019</a:t>
            </a:fld>
            <a:endParaRPr lang="pl-PL"/>
          </a:p>
        </p:txBody>
      </p:sp>
      <p:sp>
        <p:nvSpPr>
          <p:cNvPr id="5" name="Footer Placeholder 4"/>
          <p:cNvSpPr>
            <a:spLocks noGrp="1"/>
          </p:cNvSpPr>
          <p:nvPr>
            <p:ph type="ftr" sz="quarter" idx="11"/>
          </p:nvPr>
        </p:nvSpPr>
        <p:spPr>
          <a:xfrm>
            <a:off x="685800" y="381000"/>
            <a:ext cx="6991492" cy="365125"/>
          </a:xfrm>
        </p:spPr>
        <p:txBody>
          <a:bodyPr/>
          <a:lstStyle/>
          <a:p>
            <a:endParaRPr lang="pl-PL"/>
          </a:p>
        </p:txBody>
      </p:sp>
      <p:sp>
        <p:nvSpPr>
          <p:cNvPr id="6" name="Slide Number Placeholder 5"/>
          <p:cNvSpPr>
            <a:spLocks noGrp="1"/>
          </p:cNvSpPr>
          <p:nvPr>
            <p:ph type="sldNum" sz="quarter" idx="12"/>
          </p:nvPr>
        </p:nvSpPr>
        <p:spPr>
          <a:xfrm>
            <a:off x="10862452" y="381000"/>
            <a:ext cx="643748" cy="365125"/>
          </a:xfrm>
        </p:spPr>
        <p:txBody>
          <a:bodyPr/>
          <a:lstStyle/>
          <a:p>
            <a:fld id="{C50EFEC8-E733-4CA9-868C-60C81A8B9C85}" type="slidenum">
              <a:rPr lang="pl-PL" smtClean="0"/>
              <a:pPr/>
              <a:t>‹#›</a:t>
            </a:fld>
            <a:endParaRPr lang="pl-PL"/>
          </a:p>
        </p:txBody>
      </p:sp>
    </p:spTree>
    <p:extLst>
      <p:ext uri="{BB962C8B-B14F-4D97-AF65-F5344CB8AC3E}">
        <p14:creationId xmlns:p14="http://schemas.microsoft.com/office/powerpoint/2010/main" val="1536261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40DA364-7CF0-4854-9CDD-ECACB9587B33}" type="datetimeFigureOut">
              <a:rPr lang="pl-PL" smtClean="0"/>
              <a:pPr/>
              <a:t>11.10.2019</a:t>
            </a:fld>
            <a:endParaRPr lang="pl-PL"/>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50EFEC8-E733-4CA9-868C-60C81A8B9C85}" type="slidenum">
              <a:rPr lang="pl-PL" smtClean="0"/>
              <a:pPr/>
              <a:t>‹#›</a:t>
            </a:fld>
            <a:endParaRPr lang="pl-PL"/>
          </a:p>
        </p:txBody>
      </p:sp>
    </p:spTree>
    <p:extLst>
      <p:ext uri="{BB962C8B-B14F-4D97-AF65-F5344CB8AC3E}">
        <p14:creationId xmlns:p14="http://schemas.microsoft.com/office/powerpoint/2010/main" val="1091464163"/>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8" Type="http://schemas.openxmlformats.org/officeDocument/2006/relationships/hyperlink" Target="http://en.wikipedia.org/wiki/BeeGFS" TargetMode="External"/><Relationship Id="rId3" Type="http://schemas.openxmlformats.org/officeDocument/2006/relationships/hyperlink" Target="http://en.wikipedia.org/wiki/Hadoop_distributed_file_system" TargetMode="External"/><Relationship Id="rId7" Type="http://schemas.openxmlformats.org/officeDocument/2006/relationships/hyperlink" Target="http://en.wikipedia.org/wiki/Moose_File_System" TargetMode="External"/><Relationship Id="rId2" Type="http://schemas.openxmlformats.org/officeDocument/2006/relationships/hyperlink" Target="http://en.wikipedia.org/wiki/Google_file_system" TargetMode="External"/><Relationship Id="rId1" Type="http://schemas.openxmlformats.org/officeDocument/2006/relationships/slideLayout" Target="../slideLayouts/slideLayout2.xml"/><Relationship Id="rId6" Type="http://schemas.openxmlformats.org/officeDocument/2006/relationships/hyperlink" Target="http://en.wikipedia.org/wiki/Ceph_(software)" TargetMode="External"/><Relationship Id="rId11" Type="http://schemas.openxmlformats.org/officeDocument/2006/relationships/hyperlink" Target="http://en.wikipedia.org/w/index.php?title=Ibrix_(file_system)&amp;action=edit&amp;redlink=1" TargetMode="External"/><Relationship Id="rId5" Type="http://schemas.openxmlformats.org/officeDocument/2006/relationships/hyperlink" Target="http://en.wikipedia.org/wiki/EMC_Isilon" TargetMode="External"/><Relationship Id="rId10" Type="http://schemas.openxmlformats.org/officeDocument/2006/relationships/hyperlink" Target="http://en.wikipedia.org/wiki/Lustre_(file_system)" TargetMode="External"/><Relationship Id="rId4" Type="http://schemas.openxmlformats.org/officeDocument/2006/relationships/hyperlink" Target="http://en.wikipedia.org/wiki/Distributed_File_System_(Microsoft)" TargetMode="External"/><Relationship Id="rId9" Type="http://schemas.openxmlformats.org/officeDocument/2006/relationships/hyperlink" Target="http://en.wikipedia.org/wiki/GlusterFS"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s://www.paloaltonetworks.com/resources/demos/ngfw-demo-polish.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fontScale="90000"/>
          </a:bodyPr>
          <a:lstStyle/>
          <a:p>
            <a:r>
              <a:rPr lang="pl-PL" smtClean="0"/>
              <a:t>Backup, archiwizacja, tolerowanie awarii, odtwarzanie</a:t>
            </a:r>
            <a:endParaRPr lang="pl-PL" dirty="0"/>
          </a:p>
        </p:txBody>
      </p:sp>
      <p:sp>
        <p:nvSpPr>
          <p:cNvPr id="3" name="Podtytuł 2"/>
          <p:cNvSpPr>
            <a:spLocks noGrp="1"/>
          </p:cNvSpPr>
          <p:nvPr>
            <p:ph type="subTitle" idx="1"/>
          </p:nvPr>
        </p:nvSpPr>
        <p:spPr/>
        <p:txBody>
          <a:bodyPr/>
          <a:lstStyle/>
          <a:p>
            <a:r>
              <a:rPr lang="pl-PL" smtClean="0"/>
              <a:t>Przegląd technologii</a:t>
            </a:r>
            <a:endParaRPr lang="pl-P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dirty="0" smtClean="0"/>
              <a:t>Backup i Archiwizacja</a:t>
            </a:r>
            <a:endParaRPr lang="pl-PL" dirty="0"/>
          </a:p>
        </p:txBody>
      </p:sp>
      <p:sp>
        <p:nvSpPr>
          <p:cNvPr id="5" name="Symbol zastępczy tekstu 4"/>
          <p:cNvSpPr>
            <a:spLocks noGrp="1"/>
          </p:cNvSpPr>
          <p:nvPr>
            <p:ph type="body" idx="1"/>
          </p:nvPr>
        </p:nvSpPr>
        <p:spPr/>
        <p:txBody>
          <a:bodyPr/>
          <a:lstStyle/>
          <a:p>
            <a:endParaRPr lang="pl-P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Backup vs. archiwizacja</a:t>
            </a:r>
            <a:endParaRPr lang="pl-PL" dirty="0"/>
          </a:p>
        </p:txBody>
      </p:sp>
      <p:sp>
        <p:nvSpPr>
          <p:cNvPr id="5" name="Symbol zastępczy zawartości 4"/>
          <p:cNvSpPr>
            <a:spLocks noGrp="1"/>
          </p:cNvSpPr>
          <p:nvPr>
            <p:ph idx="1"/>
          </p:nvPr>
        </p:nvSpPr>
        <p:spPr/>
        <p:txBody>
          <a:bodyPr/>
          <a:lstStyle/>
          <a:p>
            <a:r>
              <a:rPr lang="pl-PL" smtClean="0"/>
              <a:t>Archiwizacja – przeniesienia danych w inne miejsce w pamięci masowej, w celu ich długotrwałego przechowywania</a:t>
            </a:r>
          </a:p>
          <a:p>
            <a:r>
              <a:rPr lang="pl-PL" smtClean="0"/>
              <a:t>Kopie bezpieczeństwa / kopie zapasowe (ang. backup) -  dane, które mają służyć do odtworzenia oryginalnych danych w przypadku ich utraty lub uszkodzenia.</a:t>
            </a:r>
          </a:p>
          <a:p>
            <a:endParaRPr lang="pl-P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Cel backupu</a:t>
            </a:r>
            <a:endParaRPr lang="pl-PL" dirty="0"/>
          </a:p>
        </p:txBody>
      </p:sp>
      <p:sp>
        <p:nvSpPr>
          <p:cNvPr id="3" name="Symbol zastępczy zawartości 2"/>
          <p:cNvSpPr>
            <a:spLocks noGrp="1"/>
          </p:cNvSpPr>
          <p:nvPr>
            <p:ph idx="1"/>
          </p:nvPr>
        </p:nvSpPr>
        <p:spPr/>
        <p:txBody>
          <a:bodyPr/>
          <a:lstStyle/>
          <a:p>
            <a:r>
              <a:rPr lang="pl-PL" smtClean="0"/>
              <a:t>Odtworzenie stanu systemu i danych z pewnej chwili czasu w przypadku wystąpienia awarii systemu lub fizycznego uszkodzenia sprzętu</a:t>
            </a:r>
            <a:endParaRPr lang="pl-PL"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smtClean="0"/>
              <a:t>Cel archiwizacji</a:t>
            </a:r>
            <a:endParaRPr lang="pl-PL" dirty="0"/>
          </a:p>
        </p:txBody>
      </p:sp>
      <p:sp>
        <p:nvSpPr>
          <p:cNvPr id="2" name="Symbol zastępczy zawartości 1"/>
          <p:cNvSpPr>
            <a:spLocks noGrp="1"/>
          </p:cNvSpPr>
          <p:nvPr>
            <p:ph idx="1"/>
          </p:nvPr>
        </p:nvSpPr>
        <p:spPr/>
        <p:txBody>
          <a:bodyPr/>
          <a:lstStyle/>
          <a:p>
            <a:r>
              <a:rPr lang="pl-PL" smtClean="0"/>
              <a:t>Wymogi prawne</a:t>
            </a:r>
          </a:p>
          <a:p>
            <a:r>
              <a:rPr lang="pl-PL" smtClean="0"/>
              <a:t>Zapewnienie ciągłości biznesu</a:t>
            </a:r>
          </a:p>
          <a:p>
            <a:r>
              <a:rPr lang="pl-PL" smtClean="0"/>
              <a:t>Ograniczenie ryzyka utraty danych</a:t>
            </a:r>
          </a:p>
          <a:p>
            <a:endParaRPr lang="pl-P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030016" y="548680"/>
            <a:ext cx="8610600" cy="1293028"/>
          </a:xfrm>
        </p:spPr>
        <p:txBody>
          <a:bodyPr/>
          <a:lstStyle/>
          <a:p>
            <a:r>
              <a:rPr lang="pl-PL" dirty="0" smtClean="0"/>
              <a:t>Ustawa o rachunkowości</a:t>
            </a:r>
            <a:endParaRPr lang="pl-PL" dirty="0"/>
          </a:p>
        </p:txBody>
      </p:sp>
      <p:sp>
        <p:nvSpPr>
          <p:cNvPr id="3" name="Symbol zastępczy zawartości 2"/>
          <p:cNvSpPr>
            <a:spLocks noGrp="1"/>
          </p:cNvSpPr>
          <p:nvPr>
            <p:ph idx="1"/>
          </p:nvPr>
        </p:nvSpPr>
        <p:spPr>
          <a:xfrm>
            <a:off x="695400" y="1556792"/>
            <a:ext cx="10657184" cy="5301208"/>
          </a:xfrm>
        </p:spPr>
        <p:txBody>
          <a:bodyPr>
            <a:normAutofit/>
          </a:bodyPr>
          <a:lstStyle/>
          <a:p>
            <a:pPr>
              <a:buNone/>
            </a:pPr>
            <a:r>
              <a:rPr lang="pl-PL" sz="1400" dirty="0" smtClean="0"/>
              <a:t>Zatwierdzone roczne sprawozdania finansowe podlegają </a:t>
            </a:r>
            <a:r>
              <a:rPr lang="pl-PL" sz="1400" b="1" dirty="0" smtClean="0"/>
              <a:t>trwałemu przechowywaniu</a:t>
            </a:r>
            <a:r>
              <a:rPr lang="pl-PL" sz="1400" dirty="0" smtClean="0"/>
              <a:t>.</a:t>
            </a:r>
          </a:p>
          <a:p>
            <a:pPr>
              <a:buNone/>
            </a:pPr>
            <a:r>
              <a:rPr lang="pl-PL" sz="1400" dirty="0" smtClean="0"/>
              <a:t>Pozostałe zbiory przechowuje się co najmniej przez okres:</a:t>
            </a:r>
          </a:p>
          <a:p>
            <a:pPr>
              <a:buNone/>
            </a:pPr>
            <a:r>
              <a:rPr lang="pl-PL" sz="1400" dirty="0" smtClean="0"/>
              <a:t>1</a:t>
            </a:r>
            <a:r>
              <a:rPr lang="pl-PL" sz="1400" b="1" dirty="0" smtClean="0"/>
              <a:t>) księgi rachunkowe - 5 lat</a:t>
            </a:r>
            <a:r>
              <a:rPr lang="pl-PL" sz="1400" dirty="0" smtClean="0"/>
              <a:t>,</a:t>
            </a:r>
          </a:p>
          <a:p>
            <a:pPr>
              <a:buNone/>
            </a:pPr>
            <a:r>
              <a:rPr lang="pl-PL" sz="1400" dirty="0" smtClean="0"/>
              <a:t>2) karty wynagrodzeń pracowników bądź ich odpowiedniki - </a:t>
            </a:r>
            <a:r>
              <a:rPr lang="pl-PL" sz="1400" b="1" dirty="0" smtClean="0"/>
              <a:t>przez okres wymaganego dostępu </a:t>
            </a:r>
            <a:r>
              <a:rPr lang="pl-PL" sz="1400" dirty="0" smtClean="0"/>
              <a:t>do tych informacji, wynikający z przepisów emerytalnych, rentowych oraz podatkowych, nie krócej jednak niż 5 lat,</a:t>
            </a:r>
          </a:p>
          <a:p>
            <a:pPr>
              <a:buNone/>
            </a:pPr>
            <a:r>
              <a:rPr lang="pl-PL" sz="1400" dirty="0" smtClean="0"/>
              <a:t>3) dowody księgowe dotyczące wpływów ze sprzedaży detalicznej – do dnia zatwierdzenia sprawozdania finansowego za dany rok obrotowy, nie krócej jednak niż do dnia rozliczenia osób, którym powierzono składniki aktywów objęte sprzedażą detaliczną,</a:t>
            </a:r>
          </a:p>
          <a:p>
            <a:pPr>
              <a:buNone/>
            </a:pPr>
            <a:r>
              <a:rPr lang="pl-PL" sz="1400" dirty="0" smtClean="0"/>
              <a:t>4) dowody księgowe dotyczące wieloletnich inwestycji rozpoczętych, pożyczek, kredytów oraz umów handlowych, roszczeń dochodzonych w postępowaniu cywilnym lub objętych postępowaniem karnym albo podatkowym - przez 5 lat od początku roku następującego po roku obrotowym, w którym operacje, transakcje i postępowanie zostały ostatecznie zakończone, spłacone, rozliczone lub przedawnione,</a:t>
            </a:r>
          </a:p>
          <a:p>
            <a:pPr>
              <a:buNone/>
            </a:pPr>
            <a:r>
              <a:rPr lang="pl-PL" sz="1400" dirty="0" smtClean="0"/>
              <a:t>  5) dokumentację przyjętego sposobu prowadzenia rachunkowości - </a:t>
            </a:r>
            <a:r>
              <a:rPr lang="pl-PL" sz="1400" b="1" dirty="0" smtClean="0"/>
              <a:t>przez okres nie krótszy od 5 lat </a:t>
            </a:r>
            <a:r>
              <a:rPr lang="pl-PL" sz="1400" dirty="0" smtClean="0"/>
              <a:t>od upływu jej ważności,</a:t>
            </a:r>
          </a:p>
          <a:p>
            <a:pPr>
              <a:buNone/>
            </a:pPr>
            <a:r>
              <a:rPr lang="pl-PL" sz="1400" dirty="0" smtClean="0"/>
              <a:t>  6) dokumenty dotyczące </a:t>
            </a:r>
            <a:r>
              <a:rPr lang="pl-PL" sz="1400" b="1" dirty="0" smtClean="0"/>
              <a:t>rękojmi i reklamacji - 1 rok </a:t>
            </a:r>
            <a:r>
              <a:rPr lang="pl-PL" sz="1400" dirty="0" smtClean="0"/>
              <a:t>po terminie upływu rękojmi lub rozliczeniu reklamacji,</a:t>
            </a:r>
          </a:p>
          <a:p>
            <a:pPr>
              <a:buNone/>
            </a:pPr>
            <a:r>
              <a:rPr lang="pl-PL" sz="1400" dirty="0" smtClean="0"/>
              <a:t>  7) dokumenty inwentaryzacyjne - 5 lat,</a:t>
            </a:r>
          </a:p>
          <a:p>
            <a:pPr>
              <a:buNone/>
            </a:pPr>
            <a:r>
              <a:rPr lang="pl-PL" sz="1400" dirty="0" smtClean="0"/>
              <a:t>  8) pozostałe dowody księgowe i dokumenty - 5 lat.</a:t>
            </a:r>
          </a:p>
          <a:p>
            <a:pPr>
              <a:buNone/>
            </a:pPr>
            <a:r>
              <a:rPr lang="pl-PL" sz="1400" dirty="0" smtClean="0"/>
              <a:t>  Okresy przechowywania ustalone w ust. 2 oblicza się od początku roku</a:t>
            </a:r>
          </a:p>
          <a:p>
            <a:pPr>
              <a:buNone/>
            </a:pPr>
            <a:r>
              <a:rPr lang="pl-PL" sz="1400" dirty="0" smtClean="0"/>
              <a:t>  następującego po roku obrotowym, którego dane zbiory dotyczą.</a:t>
            </a:r>
          </a:p>
          <a:p>
            <a:endParaRPr lang="pl-PL"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Metody i technologie</a:t>
            </a:r>
            <a:endParaRPr lang="pl-PL" dirty="0"/>
          </a:p>
        </p:txBody>
      </p:sp>
      <p:sp>
        <p:nvSpPr>
          <p:cNvPr id="5" name="Symbol zastępczy zawartości 4"/>
          <p:cNvSpPr>
            <a:spLocks noGrp="1"/>
          </p:cNvSpPr>
          <p:nvPr>
            <p:ph idx="1"/>
          </p:nvPr>
        </p:nvSpPr>
        <p:spPr/>
        <p:txBody>
          <a:bodyPr>
            <a:normAutofit/>
          </a:bodyPr>
          <a:lstStyle/>
          <a:p>
            <a:r>
              <a:rPr lang="pl-PL" sz="2800" dirty="0" smtClean="0"/>
              <a:t>Migawki (</a:t>
            </a:r>
            <a:r>
              <a:rPr lang="pl-PL" sz="2800" dirty="0" err="1" smtClean="0"/>
              <a:t>snapshoty</a:t>
            </a:r>
            <a:r>
              <a:rPr lang="pl-PL" sz="2800" dirty="0" smtClean="0"/>
              <a:t>)</a:t>
            </a:r>
          </a:p>
          <a:p>
            <a:r>
              <a:rPr lang="pl-PL" sz="2800" dirty="0" err="1" smtClean="0"/>
              <a:t>Deduplikacja</a:t>
            </a:r>
            <a:endParaRPr lang="pl-PL" sz="2800" dirty="0" smtClean="0"/>
          </a:p>
          <a:p>
            <a:r>
              <a:rPr lang="pl-PL" sz="2800" dirty="0" smtClean="0"/>
              <a:t>Replikacja</a:t>
            </a:r>
          </a:p>
          <a:p>
            <a:r>
              <a:rPr lang="pl-PL" sz="2800" dirty="0" smtClean="0"/>
              <a:t>RAID-y</a:t>
            </a:r>
            <a:endParaRPr lang="pl-PL"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p:txBody>
          <a:bodyPr/>
          <a:lstStyle/>
          <a:p>
            <a:r>
              <a:rPr lang="pl-PL" smtClean="0"/>
              <a:t>Na czym a</a:t>
            </a:r>
            <a:r>
              <a:rPr lang="en-GB" smtClean="0"/>
              <a:t>rchiwiz</a:t>
            </a:r>
            <a:r>
              <a:rPr lang="pl-PL" smtClean="0"/>
              <a:t>ować</a:t>
            </a:r>
            <a:r>
              <a:rPr lang="en-GB" smtClean="0"/>
              <a:t> dan</a:t>
            </a:r>
            <a:r>
              <a:rPr lang="pl-PL" smtClean="0"/>
              <a:t>e</a:t>
            </a:r>
            <a:endParaRPr lang="en-GB" dirty="0"/>
          </a:p>
        </p:txBody>
      </p:sp>
      <p:sp>
        <p:nvSpPr>
          <p:cNvPr id="31746" name="Rectangle 2"/>
          <p:cNvSpPr>
            <a:spLocks noGrp="1" noChangeArrowheads="1"/>
          </p:cNvSpPr>
          <p:nvPr>
            <p:ph idx="1"/>
          </p:nvPr>
        </p:nvSpPr>
        <p:spPr/>
        <p:txBody>
          <a:bodyPr numCol="2"/>
          <a:lstStyle/>
          <a:p>
            <a:r>
              <a:rPr lang="en-GB" sz="3200" dirty="0" err="1" smtClean="0"/>
              <a:t>Macierze</a:t>
            </a:r>
            <a:r>
              <a:rPr lang="en-GB" sz="3200" dirty="0" smtClean="0"/>
              <a:t> </a:t>
            </a:r>
            <a:r>
              <a:rPr lang="en-GB" sz="3200" dirty="0" err="1" smtClean="0"/>
              <a:t>dyskowe</a:t>
            </a:r>
            <a:r>
              <a:rPr lang="en-GB" sz="3200" dirty="0" smtClean="0"/>
              <a:t> </a:t>
            </a:r>
            <a:r>
              <a:rPr lang="pl-PL" sz="3200" dirty="0" smtClean="0"/>
              <a:t>/ </a:t>
            </a:r>
            <a:r>
              <a:rPr lang="pl-PL" sz="3200" dirty="0" err="1" smtClean="0"/>
              <a:t>storage</a:t>
            </a:r>
            <a:endParaRPr lang="pl-PL" sz="3200" dirty="0" smtClean="0"/>
          </a:p>
          <a:p>
            <a:r>
              <a:rPr lang="en-GB" sz="3200" dirty="0" err="1" smtClean="0"/>
              <a:t>Zdalny</a:t>
            </a:r>
            <a:r>
              <a:rPr lang="en-GB" sz="3200" dirty="0" smtClean="0"/>
              <a:t> mirroring</a:t>
            </a:r>
            <a:endParaRPr lang="pl-PL" sz="3200" dirty="0" smtClean="0"/>
          </a:p>
          <a:p>
            <a:r>
              <a:rPr lang="pl-PL" sz="3200" dirty="0" smtClean="0"/>
              <a:t>Publiczna chmura (</a:t>
            </a:r>
            <a:r>
              <a:rPr lang="pl-PL" sz="3200" dirty="0" err="1" smtClean="0"/>
              <a:t>cloud</a:t>
            </a:r>
            <a:r>
              <a:rPr lang="pl-PL" sz="3200" dirty="0" smtClean="0"/>
              <a:t>)</a:t>
            </a:r>
          </a:p>
          <a:p>
            <a:r>
              <a:rPr lang="en-GB" sz="3200" dirty="0" err="1" smtClean="0"/>
              <a:t>Streamery</a:t>
            </a:r>
            <a:r>
              <a:rPr lang="pl-PL" sz="3200" dirty="0" smtClean="0"/>
              <a:t> / </a:t>
            </a:r>
            <a:r>
              <a:rPr lang="en-GB" sz="3200" dirty="0" err="1" smtClean="0"/>
              <a:t>Biblioteki</a:t>
            </a:r>
            <a:r>
              <a:rPr lang="en-GB" sz="3200" dirty="0" smtClean="0"/>
              <a:t> </a:t>
            </a:r>
            <a:r>
              <a:rPr lang="en-GB" sz="3200" dirty="0" err="1" smtClean="0"/>
              <a:t>taśmowe</a:t>
            </a:r>
            <a:endParaRPr lang="en-GB" sz="3200" dirty="0" smtClean="0"/>
          </a:p>
          <a:p>
            <a:r>
              <a:rPr lang="en-GB" sz="3200" dirty="0" err="1" smtClean="0"/>
              <a:t>Dyski</a:t>
            </a:r>
            <a:r>
              <a:rPr lang="en-GB" sz="3200" dirty="0" smtClean="0"/>
              <a:t> </a:t>
            </a:r>
            <a:r>
              <a:rPr lang="en-GB" sz="3200" dirty="0" err="1" smtClean="0"/>
              <a:t>magnetoptyczne</a:t>
            </a:r>
            <a:endParaRPr lang="en-GB" sz="3200" dirty="0" smtClean="0"/>
          </a:p>
          <a:p>
            <a:r>
              <a:rPr lang="en-GB" sz="3200" dirty="0" err="1" smtClean="0"/>
              <a:t>Płyty</a:t>
            </a:r>
            <a:r>
              <a:rPr lang="en-GB" sz="3200" dirty="0" smtClean="0"/>
              <a:t> CD/DVD</a:t>
            </a:r>
          </a:p>
          <a:p>
            <a:r>
              <a:rPr lang="pl-PL" sz="3200" dirty="0" smtClean="0"/>
              <a:t>Dyski magnetyczne</a:t>
            </a:r>
          </a:p>
          <a:p>
            <a:r>
              <a:rPr lang="en-GB" sz="3200" dirty="0" err="1" smtClean="0"/>
              <a:t>Mikrofilmy</a:t>
            </a:r>
            <a:endParaRPr lang="pl-PL" sz="3200" dirty="0" smtClean="0"/>
          </a:p>
          <a:p>
            <a:endParaRPr lang="en-GB" dirty="0"/>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p:txBody>
          <a:bodyPr/>
          <a:lstStyle/>
          <a:p>
            <a:r>
              <a:rPr lang="en-GB" smtClean="0"/>
              <a:t>Wybór technologii</a:t>
            </a:r>
            <a:endParaRPr lang="en-GB" dirty="0"/>
          </a:p>
        </p:txBody>
      </p:sp>
      <p:sp>
        <p:nvSpPr>
          <p:cNvPr id="32770" name="Rectangle 2"/>
          <p:cNvSpPr>
            <a:spLocks noGrp="1" noChangeArrowheads="1"/>
          </p:cNvSpPr>
          <p:nvPr>
            <p:ph idx="1"/>
          </p:nvPr>
        </p:nvSpPr>
        <p:spPr/>
        <p:txBody>
          <a:bodyPr/>
          <a:lstStyle/>
          <a:p>
            <a:r>
              <a:rPr lang="pl-PL" smtClean="0"/>
              <a:t>Awarie</a:t>
            </a:r>
            <a:r>
              <a:rPr lang="en-GB" smtClean="0"/>
              <a:t> a błędy użytkownik</a:t>
            </a:r>
            <a:r>
              <a:rPr lang="pl-PL" smtClean="0"/>
              <a:t>ów (istotne w kontekście RAID)</a:t>
            </a:r>
            <a:endParaRPr lang="en-GB" smtClean="0"/>
          </a:p>
          <a:p>
            <a:r>
              <a:rPr lang="en-GB" smtClean="0"/>
              <a:t>Koszty technologii</a:t>
            </a:r>
          </a:p>
          <a:p>
            <a:r>
              <a:rPr lang="en-GB" smtClean="0"/>
              <a:t>Miejsce składowania danych</a:t>
            </a:r>
            <a:endParaRPr lang="pl-PL" smtClean="0"/>
          </a:p>
          <a:p>
            <a:r>
              <a:rPr lang="pl-PL" smtClean="0"/>
              <a:t>Koszty przechowywania</a:t>
            </a:r>
          </a:p>
          <a:p>
            <a:r>
              <a:rPr lang="pl-PL" smtClean="0"/>
              <a:t>Ograniczenia technologii</a:t>
            </a:r>
            <a:endParaRPr lang="en-GB" smtClean="0"/>
          </a:p>
          <a:p>
            <a:r>
              <a:rPr lang="en-GB" smtClean="0"/>
              <a:t>Systemy krytyczne i zapasowe centra danych</a:t>
            </a:r>
          </a:p>
          <a:p>
            <a:r>
              <a:rPr lang="en-GB" smtClean="0"/>
              <a:t>Sieci SAN</a:t>
            </a:r>
            <a:endParaRPr lang="en-GB"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Macierze dyskowe – sposoby dostępu i Rodzaje dysków</a:t>
            </a:r>
            <a:endParaRPr lang="pl-PL" dirty="0"/>
          </a:p>
        </p:txBody>
      </p:sp>
      <p:sp>
        <p:nvSpPr>
          <p:cNvPr id="3" name="Symbol zastępczy tekstu 2"/>
          <p:cNvSpPr>
            <a:spLocks noGrp="1"/>
          </p:cNvSpPr>
          <p:nvPr>
            <p:ph type="body" idx="1"/>
          </p:nvPr>
        </p:nvSpPr>
        <p:spPr/>
        <p:txBody>
          <a:bodyPr/>
          <a:lstStyle/>
          <a:p>
            <a:endParaRPr lang="pl-P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p:cNvSpPr>
            <a:spLocks noGrp="1" noChangeArrowheads="1"/>
          </p:cNvSpPr>
          <p:nvPr>
            <p:ph type="title"/>
          </p:nvPr>
        </p:nvSpPr>
        <p:spPr/>
        <p:txBody>
          <a:bodyPr/>
          <a:lstStyle/>
          <a:p>
            <a:r>
              <a:rPr lang="pl-PL" smtClean="0"/>
              <a:t>SAS</a:t>
            </a:r>
            <a:endParaRPr lang="pl-PL"/>
          </a:p>
        </p:txBody>
      </p:sp>
      <p:sp>
        <p:nvSpPr>
          <p:cNvPr id="7174" name="Rectangle 6"/>
          <p:cNvSpPr>
            <a:spLocks noGrp="1" noChangeArrowheads="1"/>
          </p:cNvSpPr>
          <p:nvPr>
            <p:ph idx="1"/>
          </p:nvPr>
        </p:nvSpPr>
        <p:spPr/>
        <p:txBody>
          <a:bodyPr/>
          <a:lstStyle/>
          <a:p>
            <a:r>
              <a:rPr lang="pl-PL" smtClean="0"/>
              <a:t>Server Attached Storage. Jest to pamięć masowa przyłączana do zwykłego serwera znajdującego się w sieci w celu składowania danych.</a:t>
            </a:r>
            <a:endParaRPr lang="pl-P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pl-PL" smtClean="0"/>
              <a:t>NAS</a:t>
            </a:r>
            <a:endParaRPr lang="pl-PL" dirty="0"/>
          </a:p>
        </p:txBody>
      </p:sp>
      <p:sp>
        <p:nvSpPr>
          <p:cNvPr id="9219" name="Rectangle 3"/>
          <p:cNvSpPr>
            <a:spLocks noGrp="1" noChangeArrowheads="1"/>
          </p:cNvSpPr>
          <p:nvPr>
            <p:ph idx="1"/>
          </p:nvPr>
        </p:nvSpPr>
        <p:spPr/>
        <p:txBody>
          <a:bodyPr/>
          <a:lstStyle/>
          <a:p>
            <a:pPr lvl="1"/>
            <a:r>
              <a:rPr lang="pl-PL" smtClean="0"/>
              <a:t>Network Attached Storage. Stacje pamięci masowych są przyłączane do sieci jako kolejne maszyny.</a:t>
            </a:r>
          </a:p>
          <a:p>
            <a:pPr lvl="1"/>
            <a:r>
              <a:rPr lang="pl-PL" smtClean="0"/>
              <a:t>Cechy:</a:t>
            </a:r>
          </a:p>
          <a:p>
            <a:pPr lvl="1"/>
            <a:r>
              <a:rPr lang="pl-PL" smtClean="0"/>
              <a:t> Możliwość wykorzystania infrastruktury sieci IP (ethernet, WiFi, etc.) </a:t>
            </a:r>
          </a:p>
          <a:p>
            <a:pPr lvl="1"/>
            <a:r>
              <a:rPr lang="pl-PL" smtClean="0"/>
              <a:t> Interfejs iSCSI (przesyłanie blokowe) lub protokoły bazujące na przesyłaniu plików (NFS, CIFS)</a:t>
            </a:r>
          </a:p>
          <a:p>
            <a:pPr lvl="1"/>
            <a:r>
              <a:rPr lang="pl-PL" smtClean="0"/>
              <a:t> Serwer kontrolujący (niekonieczny)</a:t>
            </a:r>
            <a:endParaRPr lang="pl-PL"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SAN</a:t>
            </a:r>
            <a:endParaRPr lang="pl-PL" dirty="0"/>
          </a:p>
        </p:txBody>
      </p:sp>
      <p:sp>
        <p:nvSpPr>
          <p:cNvPr id="3" name="Symbol zastępczy zawartości 2"/>
          <p:cNvSpPr>
            <a:spLocks noGrp="1"/>
          </p:cNvSpPr>
          <p:nvPr>
            <p:ph idx="1"/>
          </p:nvPr>
        </p:nvSpPr>
        <p:spPr/>
        <p:txBody>
          <a:bodyPr/>
          <a:lstStyle/>
          <a:p>
            <a:r>
              <a:rPr lang="pl-PL" smtClean="0"/>
              <a:t>Storage Area Network. </a:t>
            </a:r>
          </a:p>
          <a:p>
            <a:r>
              <a:rPr lang="pl-PL" smtClean="0"/>
              <a:t>Sieć dedykowana do łączenia hostów z macierzami dyskowymi</a:t>
            </a:r>
          </a:p>
          <a:p>
            <a:r>
              <a:rPr lang="pl-PL" smtClean="0"/>
              <a:t>Macierze dyskowe mogą być współdzielone przez wiele hostów </a:t>
            </a:r>
          </a:p>
          <a:p>
            <a:r>
              <a:rPr lang="pl-PL" smtClean="0"/>
              <a:t>Technologie: FC, Ethernet (w szczególności 10Gb) w tym: FCOE, iSCSI</a:t>
            </a:r>
          </a:p>
          <a:p>
            <a:r>
              <a:rPr lang="pl-PL" smtClean="0"/>
              <a:t>Rozwiązania plikowe są tu również obecne – skutek dążenia do systemów konwergentnych</a:t>
            </a:r>
            <a:endParaRPr lang="pl-P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Fiber channel</a:t>
            </a:r>
            <a:endParaRPr lang="pl-PL" dirty="0"/>
          </a:p>
        </p:txBody>
      </p:sp>
      <p:sp>
        <p:nvSpPr>
          <p:cNvPr id="5" name="Symbol zastępczy zawartości 4"/>
          <p:cNvSpPr>
            <a:spLocks noGrp="1"/>
          </p:cNvSpPr>
          <p:nvPr>
            <p:ph idx="1"/>
          </p:nvPr>
        </p:nvSpPr>
        <p:spPr/>
        <p:txBody>
          <a:bodyPr>
            <a:normAutofit lnSpcReduction="10000"/>
          </a:bodyPr>
          <a:lstStyle/>
          <a:p>
            <a:r>
              <a:rPr lang="pl-PL" smtClean="0"/>
              <a:t>Produkty Fibre Channel pracowały z przepływnościami:</a:t>
            </a:r>
          </a:p>
          <a:p>
            <a:pPr lvl="1"/>
            <a:r>
              <a:rPr lang="pl-PL" smtClean="0"/>
              <a:t> początkowo odpowiednio 1 Gb/s oraz 2 Gbit/s.</a:t>
            </a:r>
          </a:p>
          <a:p>
            <a:pPr lvl="1"/>
            <a:r>
              <a:rPr lang="pl-PL" smtClean="0"/>
              <a:t>W 2006 standardy dla szybkości 4 Gb/s i 10 Gb/s zostały ratyfikowane </a:t>
            </a:r>
          </a:p>
          <a:p>
            <a:pPr lvl="1"/>
            <a:r>
              <a:rPr lang="pl-PL" smtClean="0"/>
              <a:t>Standard 8 Gbit/s został także opracowany i od połowy roku 2008 są już dostępne w sprzedaży przełączniki z portami FC o tej szybkości. </a:t>
            </a:r>
          </a:p>
          <a:p>
            <a:pPr lvl="1"/>
            <a:r>
              <a:rPr lang="pl-PL" smtClean="0"/>
              <a:t>Standard 16Gb/s – został opracowany w 2011</a:t>
            </a:r>
          </a:p>
          <a:p>
            <a:pPr lvl="1"/>
            <a:r>
              <a:rPr lang="pl-PL" smtClean="0"/>
              <a:t>32GFC i 128GFC (Gen 6 FC) – wprowadzone w 2016</a:t>
            </a:r>
          </a:p>
          <a:p>
            <a:r>
              <a:rPr lang="pl-PL" smtClean="0"/>
              <a:t>Produkty oparte o standardy 1, 2, 4 i 8 Gbit/s powinny ze sobą współpracować, jakkolwiek standard 10 Gbit/s wymaga całkowitej zmiany.</a:t>
            </a:r>
          </a:p>
          <a:p>
            <a:r>
              <a:rPr lang="pl-PL" smtClean="0"/>
              <a:t>W Gen6 wsteczna kompatybilność do 16 i 8GFC</a:t>
            </a:r>
          </a:p>
          <a:p>
            <a:r>
              <a:rPr lang="pl-PL" smtClean="0"/>
              <a:t>Szczegóły: </a:t>
            </a:r>
            <a:br>
              <a:rPr lang="pl-PL" smtClean="0"/>
            </a:br>
            <a:r>
              <a:rPr lang="pl-PL" smtClean="0"/>
              <a:t>http://fibrechannel.org/gen-6-sixth-generation-fibre-channel/</a:t>
            </a:r>
            <a:endParaRPr lang="pl-PL"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smtClean="0"/>
              <a:t>Warstwy FC</a:t>
            </a:r>
            <a:endParaRPr lang="pl-PL" dirty="0"/>
          </a:p>
        </p:txBody>
      </p:sp>
      <p:sp>
        <p:nvSpPr>
          <p:cNvPr id="2" name="Symbol zastępczy zawartości 1"/>
          <p:cNvSpPr>
            <a:spLocks noGrp="1"/>
          </p:cNvSpPr>
          <p:nvPr>
            <p:ph idx="1"/>
          </p:nvPr>
        </p:nvSpPr>
        <p:spPr/>
        <p:txBody>
          <a:bodyPr>
            <a:normAutofit/>
          </a:bodyPr>
          <a:lstStyle/>
          <a:p>
            <a:r>
              <a:rPr lang="pl-PL" b="1" smtClean="0"/>
              <a:t>FC0</a:t>
            </a:r>
            <a:r>
              <a:rPr lang="pl-PL" smtClean="0"/>
              <a:t> Warstwa fizyczna zawierająca kable, światłowody, złącza, itp.</a:t>
            </a:r>
          </a:p>
          <a:p>
            <a:r>
              <a:rPr lang="pl-PL" b="1" smtClean="0"/>
              <a:t>FC1</a:t>
            </a:r>
            <a:r>
              <a:rPr lang="pl-PL" smtClean="0"/>
              <a:t> Warstwa łącza danych która implementuje kodowanie i dekodowanie sygnałów.</a:t>
            </a:r>
          </a:p>
          <a:p>
            <a:r>
              <a:rPr lang="pl-PL" b="1" smtClean="0"/>
              <a:t>FC2</a:t>
            </a:r>
            <a:r>
              <a:rPr lang="pl-PL" smtClean="0"/>
              <a:t> Warstwa sieci, zdefiniowana przez standard FC-PH, zawierający rdzeń protokołu FC.</a:t>
            </a:r>
          </a:p>
          <a:p>
            <a:r>
              <a:rPr lang="pl-PL" b="1" smtClean="0"/>
              <a:t>FC3</a:t>
            </a:r>
            <a:r>
              <a:rPr lang="pl-PL" smtClean="0"/>
              <a:t> Warstwa implementująca zewnętrzne funkcje które rozciągają się pomiędzy wieloma portami urządzenia FC.</a:t>
            </a:r>
          </a:p>
          <a:p>
            <a:r>
              <a:rPr lang="pl-PL" b="1" smtClean="0"/>
              <a:t>FC4</a:t>
            </a:r>
            <a:r>
              <a:rPr lang="pl-PL" smtClean="0"/>
              <a:t> Warstwa aplikacji lub enkapsulacji protokołów wyższych warstw, odpowiedzialna jest za przesyłanie danych innych protokołów po protokole FC.</a:t>
            </a:r>
          </a:p>
          <a:p>
            <a:endParaRPr lang="pl-PL"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Rodzaje dysków</a:t>
            </a:r>
            <a:endParaRPr lang="pl-PL" dirty="0"/>
          </a:p>
        </p:txBody>
      </p:sp>
      <p:sp>
        <p:nvSpPr>
          <p:cNvPr id="3" name="Symbol zastępczy zawartości 2"/>
          <p:cNvSpPr>
            <a:spLocks noGrp="1"/>
          </p:cNvSpPr>
          <p:nvPr>
            <p:ph idx="1"/>
          </p:nvPr>
        </p:nvSpPr>
        <p:spPr/>
        <p:txBody>
          <a:bodyPr/>
          <a:lstStyle/>
          <a:p>
            <a:r>
              <a:rPr lang="pl-PL" smtClean="0"/>
              <a:t>SSD</a:t>
            </a:r>
          </a:p>
          <a:p>
            <a:r>
              <a:rPr lang="pl-PL" smtClean="0"/>
              <a:t>SAS (Serial Attached SCSI)</a:t>
            </a:r>
          </a:p>
          <a:p>
            <a:r>
              <a:rPr lang="pl-PL" smtClean="0"/>
              <a:t>SATA</a:t>
            </a:r>
          </a:p>
          <a:p>
            <a:r>
              <a:rPr lang="pl-PL" smtClean="0"/>
              <a:t>NL-SAS</a:t>
            </a:r>
          </a:p>
          <a:p>
            <a:r>
              <a:rPr lang="pl-PL" smtClean="0"/>
              <a:t>(IDE)</a:t>
            </a:r>
          </a:p>
          <a:p>
            <a:r>
              <a:rPr lang="pl-PL" smtClean="0"/>
              <a:t>(SCSI)</a:t>
            </a:r>
            <a:endParaRPr lang="pl-PL"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Technologia raid</a:t>
            </a:r>
            <a:endParaRPr lang="pl-PL" dirty="0"/>
          </a:p>
        </p:txBody>
      </p:sp>
      <p:sp>
        <p:nvSpPr>
          <p:cNvPr id="3" name="Symbol zastępczy tekstu 2"/>
          <p:cNvSpPr>
            <a:spLocks noGrp="1"/>
          </p:cNvSpPr>
          <p:nvPr>
            <p:ph type="body" idx="1"/>
          </p:nvPr>
        </p:nvSpPr>
        <p:spPr/>
        <p:txBody>
          <a:bodyPr/>
          <a:lstStyle/>
          <a:p>
            <a:r>
              <a:rPr lang="pl-PL" smtClean="0"/>
              <a:t>Macierze dyskowe, czyli jak nie stracić danych</a:t>
            </a:r>
            <a:endParaRPr lang="pl-PL"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RAID - cel</a:t>
            </a:r>
            <a:endParaRPr lang="pl-PL" dirty="0"/>
          </a:p>
        </p:txBody>
      </p:sp>
      <p:sp>
        <p:nvSpPr>
          <p:cNvPr id="5" name="Symbol zastępczy zawartości 4"/>
          <p:cNvSpPr>
            <a:spLocks noGrp="1"/>
          </p:cNvSpPr>
          <p:nvPr>
            <p:ph idx="1"/>
          </p:nvPr>
        </p:nvSpPr>
        <p:spPr/>
        <p:txBody>
          <a:bodyPr/>
          <a:lstStyle/>
          <a:p>
            <a:r>
              <a:rPr lang="pl-PL" smtClean="0"/>
              <a:t>Podstawowe zabezpieczenie przed utratą danych (oprócz RAID-0) na skutek awarii pojedynczego dysku w macierzy dyskowej</a:t>
            </a:r>
          </a:p>
          <a:p>
            <a:r>
              <a:rPr lang="pl-PL" smtClean="0"/>
              <a:t>Łączy wiele dysków w jeden wolumen dyskowy</a:t>
            </a:r>
          </a:p>
          <a:p>
            <a:r>
              <a:rPr lang="pl-PL" smtClean="0"/>
              <a:t>Implementacje sprzętowe (dedykowane kontrolery)</a:t>
            </a:r>
          </a:p>
          <a:p>
            <a:r>
              <a:rPr lang="pl-PL" smtClean="0"/>
              <a:t>Implementacje softwareowe (np. w linuksie jako moduł jądra systemu)</a:t>
            </a:r>
            <a:endParaRPr lang="pl-PL"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pl-PL" smtClean="0"/>
              <a:t>Rodzaje RAID</a:t>
            </a:r>
            <a:endParaRPr lang="pl-PL" dirty="0"/>
          </a:p>
        </p:txBody>
      </p:sp>
      <p:sp>
        <p:nvSpPr>
          <p:cNvPr id="10" name="Symbol zastępczy zawartości 9"/>
          <p:cNvSpPr>
            <a:spLocks noGrp="1"/>
          </p:cNvSpPr>
          <p:nvPr>
            <p:ph idx="1"/>
          </p:nvPr>
        </p:nvSpPr>
        <p:spPr/>
        <p:txBody>
          <a:bodyPr/>
          <a:lstStyle/>
          <a:p>
            <a:r>
              <a:rPr lang="pl-PL" smtClean="0"/>
              <a:t>RAID 0 - striping</a:t>
            </a:r>
          </a:p>
          <a:p>
            <a:r>
              <a:rPr lang="pl-PL" smtClean="0"/>
              <a:t>RAID 1 - mirroring</a:t>
            </a:r>
          </a:p>
          <a:p>
            <a:r>
              <a:rPr lang="pl-PL" smtClean="0"/>
              <a:t>RAID 2 – kody Hamminga</a:t>
            </a:r>
          </a:p>
          <a:p>
            <a:r>
              <a:rPr lang="pl-PL" smtClean="0"/>
              <a:t>RAID 3 – sumy kontrolne (parzystość), małe bloki</a:t>
            </a:r>
          </a:p>
          <a:p>
            <a:r>
              <a:rPr lang="pl-PL" smtClean="0"/>
              <a:t>RAID 4 – pojedyncza parzystość (osobny dysk parzystości)</a:t>
            </a:r>
          </a:p>
          <a:p>
            <a:r>
              <a:rPr lang="pl-PL" smtClean="0"/>
              <a:t>RAID 5 – pojedyncza parzystość</a:t>
            </a:r>
          </a:p>
          <a:p>
            <a:r>
              <a:rPr lang="pl-PL" smtClean="0"/>
              <a:t>RAID 6 – podwójna parzystość</a:t>
            </a:r>
          </a:p>
          <a:p>
            <a:r>
              <a:rPr lang="pl-PL" smtClean="0"/>
              <a:t>RAID DP – podwójna parzystość (osobne dyski parzystości )</a:t>
            </a:r>
          </a:p>
          <a:p>
            <a:r>
              <a:rPr lang="pl-PL" smtClean="0"/>
              <a:t>RAID 10 – mirroring + striping</a:t>
            </a:r>
            <a:endParaRPr lang="pl-P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pl-PL" smtClean="0"/>
              <a:t>Poziomy architektury RAID</a:t>
            </a:r>
            <a:endParaRPr lang="pl-PL" dirty="0"/>
          </a:p>
        </p:txBody>
      </p:sp>
      <p:pic>
        <p:nvPicPr>
          <p:cNvPr id="116740" name="Picture 4" descr="rys1"/>
          <p:cNvPicPr>
            <a:picLocks noGrp="1" noChangeAspect="1" noChangeArrowheads="1"/>
          </p:cNvPicPr>
          <p:nvPr>
            <p:ph idx="1"/>
          </p:nvPr>
        </p:nvPicPr>
        <p:blipFill>
          <a:blip r:embed="rId2" cstate="print"/>
          <a:stretch>
            <a:fillRect/>
          </a:stretch>
        </p:blipFill>
        <p:spPr>
          <a:xfrm>
            <a:off x="4439816" y="4509120"/>
            <a:ext cx="4305300" cy="1266825"/>
          </a:xfrm>
        </p:spPr>
      </p:pic>
      <p:sp>
        <p:nvSpPr>
          <p:cNvPr id="116739" name="Text Box 3"/>
          <p:cNvSpPr txBox="1">
            <a:spLocks noChangeArrowheads="1"/>
          </p:cNvSpPr>
          <p:nvPr/>
        </p:nvSpPr>
        <p:spPr bwMode="auto">
          <a:xfrm>
            <a:off x="2135188" y="1730568"/>
            <a:ext cx="8064500" cy="2400647"/>
          </a:xfrm>
          <a:prstGeom prst="rect">
            <a:avLst/>
          </a:prstGeom>
          <a:noFill/>
          <a:ln w="9525">
            <a:noFill/>
            <a:miter lim="800000"/>
            <a:headEnd/>
            <a:tailEnd/>
          </a:ln>
          <a:effectLst/>
        </p:spPr>
        <p:txBody>
          <a:bodyPr wrap="square" lIns="91430" tIns="45715" rIns="91430" bIns="45715">
            <a:spAutoFit/>
          </a:bodyPr>
          <a:lstStyle/>
          <a:p>
            <a:r>
              <a:rPr lang="pl-PL" sz="2400" b="1" dirty="0"/>
              <a:t>RAID-0 </a:t>
            </a:r>
          </a:p>
          <a:p>
            <a:r>
              <a:rPr lang="pl-PL" dirty="0"/>
              <a:t>RAID-0 (ang. </a:t>
            </a:r>
            <a:r>
              <a:rPr lang="pl-PL" dirty="0" err="1"/>
              <a:t>striping</a:t>
            </a:r>
            <a:r>
              <a:rPr lang="pl-PL" dirty="0"/>
              <a:t> - podział danych, zapis paskowy) jest podstawową, a zarazem i najszybszą wersją RAID‘ a. W architekturze tej dane przynależne do jednego logicznego napędu dzieli się na bloki (</a:t>
            </a:r>
            <a:r>
              <a:rPr lang="pl-PL" dirty="0" err="1"/>
              <a:t>klastry</a:t>
            </a:r>
            <a:r>
              <a:rPr lang="pl-PL" dirty="0"/>
              <a:t>), które zapisywane są kolejno na wszystkich zainstalowanych dyskach. </a:t>
            </a:r>
          </a:p>
          <a:p>
            <a:r>
              <a:rPr lang="pl-PL" dirty="0"/>
              <a:t>Bloki przyporządkowywane są do napędów fizycznych poprzez rotację. Pierwszy blok zapisywany jest na pierwszym dysku, drugi na drugim, itd.</a:t>
            </a:r>
          </a:p>
        </p:txBody>
      </p:sp>
      <p:sp>
        <p:nvSpPr>
          <p:cNvPr id="116742" name="Text Box 6"/>
          <p:cNvSpPr txBox="1">
            <a:spLocks noChangeArrowheads="1"/>
          </p:cNvSpPr>
          <p:nvPr/>
        </p:nvSpPr>
        <p:spPr bwMode="auto">
          <a:xfrm>
            <a:off x="4281588" y="6021290"/>
            <a:ext cx="4176713" cy="369322"/>
          </a:xfrm>
          <a:prstGeom prst="rect">
            <a:avLst/>
          </a:prstGeom>
          <a:noFill/>
          <a:ln w="9525">
            <a:noFill/>
            <a:miter lim="800000"/>
            <a:headEnd/>
            <a:tailEnd/>
          </a:ln>
          <a:effectLst/>
        </p:spPr>
        <p:txBody>
          <a:bodyPr lIns="91430" tIns="45715" rIns="91430" bIns="45715">
            <a:spAutoFit/>
          </a:bodyPr>
          <a:lstStyle/>
          <a:p>
            <a:pPr algn="ctr"/>
            <a:r>
              <a:rPr lang="pl-PL" sz="1400" i="1" dirty="0"/>
              <a:t>Architektura RAID-0</a:t>
            </a:r>
            <a:r>
              <a:rPr lang="pl-PL" dirty="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pl-PL" smtClean="0"/>
              <a:t>Poziomy architektury RAID- c.d.</a:t>
            </a:r>
            <a:endParaRPr lang="pl-PL" dirty="0"/>
          </a:p>
        </p:txBody>
      </p:sp>
      <p:pic>
        <p:nvPicPr>
          <p:cNvPr id="115716" name="Picture 4" descr="rys4"/>
          <p:cNvPicPr>
            <a:picLocks noGrp="1" noChangeAspect="1" noChangeArrowheads="1"/>
          </p:cNvPicPr>
          <p:nvPr>
            <p:ph idx="1"/>
          </p:nvPr>
        </p:nvPicPr>
        <p:blipFill>
          <a:blip r:embed="rId3" cstate="print"/>
          <a:stretch>
            <a:fillRect/>
          </a:stretch>
        </p:blipFill>
        <p:spPr>
          <a:xfrm>
            <a:off x="5053270" y="4312414"/>
            <a:ext cx="2181225" cy="1314450"/>
          </a:xfrm>
        </p:spPr>
      </p:pic>
      <p:sp>
        <p:nvSpPr>
          <p:cNvPr id="115715" name="Text Box 3"/>
          <p:cNvSpPr txBox="1">
            <a:spLocks noChangeArrowheads="1"/>
          </p:cNvSpPr>
          <p:nvPr/>
        </p:nvSpPr>
        <p:spPr bwMode="auto">
          <a:xfrm>
            <a:off x="1703512" y="1772816"/>
            <a:ext cx="8472621" cy="2123648"/>
          </a:xfrm>
          <a:prstGeom prst="rect">
            <a:avLst/>
          </a:prstGeom>
          <a:noFill/>
          <a:ln w="9525">
            <a:noFill/>
            <a:miter lim="800000"/>
            <a:headEnd/>
            <a:tailEnd/>
          </a:ln>
          <a:effectLst/>
        </p:spPr>
        <p:txBody>
          <a:bodyPr wrap="square" lIns="91430" tIns="45715" rIns="91430" bIns="45715">
            <a:spAutoFit/>
          </a:bodyPr>
          <a:lstStyle/>
          <a:p>
            <a:r>
              <a:rPr lang="pl-PL" sz="2400" b="1" dirty="0"/>
              <a:t>RAID-1 </a:t>
            </a:r>
          </a:p>
          <a:p>
            <a:r>
              <a:rPr lang="pl-PL" dirty="0"/>
              <a:t>Standard RAID-1 znany jest przede wszystkim jako zapis lustrzany (ang. mirroring). W architekturze tej dane przynależne do jednego logicznego napędu przechowywane są jednocześnie (w takiej samej postaci) na dwóch dyskach. Ten koncepcyjnie prosty system jest jednak dosyć drogi w eksploatacji. Wadą jest bowiem wykorzystanie tylko połowy sumarycznej pojemności zainstalowanych dysków.</a:t>
            </a:r>
          </a:p>
        </p:txBody>
      </p:sp>
      <p:sp>
        <p:nvSpPr>
          <p:cNvPr id="115718" name="Text Box 6"/>
          <p:cNvSpPr txBox="1">
            <a:spLocks noChangeArrowheads="1"/>
          </p:cNvSpPr>
          <p:nvPr/>
        </p:nvSpPr>
        <p:spPr bwMode="auto">
          <a:xfrm>
            <a:off x="4022386" y="6215712"/>
            <a:ext cx="4176713" cy="369322"/>
          </a:xfrm>
          <a:prstGeom prst="rect">
            <a:avLst/>
          </a:prstGeom>
          <a:noFill/>
          <a:ln w="9525">
            <a:noFill/>
            <a:miter lim="800000"/>
            <a:headEnd/>
            <a:tailEnd/>
          </a:ln>
          <a:effectLst/>
        </p:spPr>
        <p:txBody>
          <a:bodyPr lIns="91430" tIns="45715" rIns="91430" bIns="45715">
            <a:spAutoFit/>
          </a:bodyPr>
          <a:lstStyle/>
          <a:p>
            <a:pPr algn="ctr"/>
            <a:r>
              <a:rPr lang="pl-PL" sz="1400" i="1" dirty="0"/>
              <a:t>Architektura RAID-1</a:t>
            </a:r>
            <a:r>
              <a:rPr lang="pl-PL" dirty="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981200" y="457200"/>
            <a:ext cx="8229600" cy="668338"/>
          </a:xfrm>
        </p:spPr>
        <p:txBody>
          <a:bodyPr/>
          <a:lstStyle/>
          <a:p>
            <a:r>
              <a:rPr lang="pl-PL" sz="3200" dirty="0"/>
              <a:t>Poziomy architektury RAID- c.d.</a:t>
            </a:r>
          </a:p>
        </p:txBody>
      </p:sp>
      <p:sp>
        <p:nvSpPr>
          <p:cNvPr id="114691" name="Text Box 3"/>
          <p:cNvSpPr txBox="1">
            <a:spLocks noChangeArrowheads="1"/>
          </p:cNvSpPr>
          <p:nvPr/>
        </p:nvSpPr>
        <p:spPr bwMode="auto">
          <a:xfrm>
            <a:off x="2135188" y="1534595"/>
            <a:ext cx="8064500" cy="2769979"/>
          </a:xfrm>
          <a:prstGeom prst="rect">
            <a:avLst/>
          </a:prstGeom>
          <a:noFill/>
          <a:ln w="9525">
            <a:noFill/>
            <a:miter lim="800000"/>
            <a:headEnd/>
            <a:tailEnd/>
          </a:ln>
          <a:effectLst/>
        </p:spPr>
        <p:txBody>
          <a:bodyPr wrap="square" lIns="91430" tIns="45715" rIns="91430" bIns="45715">
            <a:spAutoFit/>
          </a:bodyPr>
          <a:lstStyle/>
          <a:p>
            <a:endParaRPr lang="pl-PL" sz="2400" b="1" dirty="0"/>
          </a:p>
          <a:p>
            <a:r>
              <a:rPr lang="pl-PL" sz="2400" b="1" dirty="0"/>
              <a:t>RAID-2 </a:t>
            </a:r>
          </a:p>
          <a:p>
            <a:r>
              <a:rPr lang="pl-PL" dirty="0"/>
              <a:t>Architektura, podobnie jak RAID-0, implementuje podział danych (</a:t>
            </a:r>
            <a:r>
              <a:rPr lang="pl-PL" dirty="0" err="1"/>
              <a:t>striping</a:t>
            </a:r>
            <a:r>
              <a:rPr lang="pl-PL" dirty="0"/>
              <a:t>). Jedyną różnicą w stosunku do RAID- 0 jest wielkość podziału - w tym przypadku podział danych następuje na poziomie bitów. Dodatkowo, dla większego bezpieczeństwa, dane mogą być przechowywane jednocześnie na kilku nośnikach (mirroring) bądź też może dla nich być wyznaczana informacja kontrolna - parzystość. Ostatni przypadek stanowi podwaliny standardu RAID-3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pl-PL" smtClean="0"/>
              <a:t>Poziomy architektury RAID- c.d.</a:t>
            </a:r>
            <a:endParaRPr lang="pl-PL" dirty="0"/>
          </a:p>
        </p:txBody>
      </p:sp>
      <p:pic>
        <p:nvPicPr>
          <p:cNvPr id="113668" name="Picture 4" descr="rys7"/>
          <p:cNvPicPr>
            <a:picLocks noGrp="1" noChangeAspect="1" noChangeArrowheads="1"/>
          </p:cNvPicPr>
          <p:nvPr>
            <p:ph idx="1"/>
          </p:nvPr>
        </p:nvPicPr>
        <p:blipFill>
          <a:blip r:embed="rId2" cstate="print"/>
          <a:stretch>
            <a:fillRect/>
          </a:stretch>
        </p:blipFill>
        <p:spPr>
          <a:xfrm>
            <a:off x="3919130" y="4427708"/>
            <a:ext cx="4772025" cy="1895475"/>
          </a:xfrm>
        </p:spPr>
      </p:pic>
      <p:sp>
        <p:nvSpPr>
          <p:cNvPr id="113667" name="Text Box 3"/>
          <p:cNvSpPr txBox="1">
            <a:spLocks noChangeArrowheads="1"/>
          </p:cNvSpPr>
          <p:nvPr/>
        </p:nvSpPr>
        <p:spPr bwMode="auto">
          <a:xfrm>
            <a:off x="2135188" y="1273296"/>
            <a:ext cx="8064500" cy="3046978"/>
          </a:xfrm>
          <a:prstGeom prst="rect">
            <a:avLst/>
          </a:prstGeom>
          <a:noFill/>
          <a:ln w="9525">
            <a:noFill/>
            <a:miter lim="800000"/>
            <a:headEnd/>
            <a:tailEnd/>
          </a:ln>
          <a:effectLst/>
        </p:spPr>
        <p:txBody>
          <a:bodyPr wrap="square" lIns="91430" tIns="45715" rIns="91430" bIns="45715">
            <a:spAutoFit/>
          </a:bodyPr>
          <a:lstStyle/>
          <a:p>
            <a:endParaRPr lang="pl-PL" sz="2400" b="1" dirty="0"/>
          </a:p>
          <a:p>
            <a:r>
              <a:rPr lang="pl-PL" sz="2400" b="1" dirty="0"/>
              <a:t>RAID-3 </a:t>
            </a:r>
            <a:endParaRPr lang="pl-PL" dirty="0"/>
          </a:p>
          <a:p>
            <a:r>
              <a:rPr lang="pl-PL" dirty="0"/>
              <a:t>Architektura RAID-3 stanowi rozszerzenie architektury RAID-0. Dane, podobnie jak w RAID-0, zapisywane są naprzemiennie na zainstalowanych dyskach (ang. </a:t>
            </a:r>
            <a:r>
              <a:rPr lang="pl-PL" dirty="0" err="1"/>
              <a:t>striping</a:t>
            </a:r>
            <a:r>
              <a:rPr lang="pl-PL" dirty="0"/>
              <a:t>), a dodatkowy dysk służy do przechowywania informacji kontrolnej - parzystości. Napędu tego nie uwzględnia się przy określaniu szerokości paska. Parzystość wyznaczana jest oddzielnie dla każdego paska.</a:t>
            </a:r>
          </a:p>
          <a:p>
            <a:r>
              <a:rPr lang="pl-PL" dirty="0"/>
              <a:t>Pojemność elementarnego </a:t>
            </a:r>
            <a:r>
              <a:rPr lang="pl-PL" dirty="0" err="1"/>
              <a:t>klastra</a:t>
            </a:r>
            <a:r>
              <a:rPr lang="pl-PL" dirty="0"/>
              <a:t> (bloku) w standardzie RAID-3 wynosi jeden bajt lub jedno słowo.</a:t>
            </a:r>
          </a:p>
        </p:txBody>
      </p:sp>
      <p:sp>
        <p:nvSpPr>
          <p:cNvPr id="113670" name="Text Box 6"/>
          <p:cNvSpPr txBox="1">
            <a:spLocks noChangeArrowheads="1"/>
          </p:cNvSpPr>
          <p:nvPr/>
        </p:nvSpPr>
        <p:spPr bwMode="auto">
          <a:xfrm>
            <a:off x="4216787" y="6430618"/>
            <a:ext cx="4176713" cy="369322"/>
          </a:xfrm>
          <a:prstGeom prst="rect">
            <a:avLst/>
          </a:prstGeom>
          <a:noFill/>
          <a:ln w="9525">
            <a:noFill/>
            <a:miter lim="800000"/>
            <a:headEnd/>
            <a:tailEnd/>
          </a:ln>
          <a:effectLst/>
        </p:spPr>
        <p:txBody>
          <a:bodyPr lIns="91430" tIns="45715" rIns="91430" bIns="45715">
            <a:spAutoFit/>
          </a:bodyPr>
          <a:lstStyle/>
          <a:p>
            <a:pPr algn="ctr"/>
            <a:r>
              <a:rPr lang="pl-PL" sz="1400" i="1" dirty="0"/>
              <a:t>Architektura RAID-3</a:t>
            </a:r>
            <a:r>
              <a:rPr lang="pl-PL" dirty="0"/>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ChangeArrowheads="1"/>
          </p:cNvSpPr>
          <p:nvPr/>
        </p:nvSpPr>
        <p:spPr bwMode="auto">
          <a:xfrm>
            <a:off x="1992313" y="549275"/>
            <a:ext cx="8229600" cy="452438"/>
          </a:xfrm>
          <a:prstGeom prst="rect">
            <a:avLst/>
          </a:prstGeom>
          <a:noFill/>
          <a:ln w="9525">
            <a:noFill/>
            <a:miter lim="800000"/>
            <a:headEnd/>
            <a:tailEnd/>
          </a:ln>
          <a:effectLst/>
        </p:spPr>
        <p:txBody>
          <a:bodyPr lIns="91430" tIns="45715" rIns="91430" bIns="45715" anchor="ctr"/>
          <a:lstStyle/>
          <a:p>
            <a:endParaRPr lang="pl-PL" sz="3200" b="1" dirty="0"/>
          </a:p>
        </p:txBody>
      </p:sp>
      <p:sp>
        <p:nvSpPr>
          <p:cNvPr id="112645" name="Text Box 5"/>
          <p:cNvSpPr txBox="1">
            <a:spLocks noChangeArrowheads="1"/>
          </p:cNvSpPr>
          <p:nvPr/>
        </p:nvSpPr>
        <p:spPr bwMode="auto">
          <a:xfrm>
            <a:off x="2135188" y="1469269"/>
            <a:ext cx="8064500" cy="4154973"/>
          </a:xfrm>
          <a:prstGeom prst="rect">
            <a:avLst/>
          </a:prstGeom>
          <a:noFill/>
          <a:ln w="9525">
            <a:noFill/>
            <a:miter lim="800000"/>
            <a:headEnd/>
            <a:tailEnd/>
          </a:ln>
          <a:effectLst/>
        </p:spPr>
        <p:txBody>
          <a:bodyPr wrap="square" lIns="91430" tIns="45715" rIns="91430" bIns="45715">
            <a:spAutoFit/>
          </a:bodyPr>
          <a:lstStyle/>
          <a:p>
            <a:endParaRPr lang="pl-PL" sz="2400" b="1" dirty="0"/>
          </a:p>
          <a:p>
            <a:r>
              <a:rPr lang="pl-PL" sz="2400" b="1" dirty="0"/>
              <a:t>RAID-4 </a:t>
            </a:r>
            <a:endParaRPr lang="pl-PL" dirty="0"/>
          </a:p>
          <a:p>
            <a:r>
              <a:rPr lang="pl-PL" dirty="0"/>
              <a:t>Architektura RAID-4 stanowi odmianę architektury RAID-3. Główną wadą RAID-3 jest zbyt mały rozmiar </a:t>
            </a:r>
            <a:r>
              <a:rPr lang="pl-PL" dirty="0" err="1"/>
              <a:t>klastra</a:t>
            </a:r>
            <a:r>
              <a:rPr lang="pl-PL" dirty="0"/>
              <a:t> - jeden bajt lub jedno słowo. Skutkuje to zbytnim obciążeniem wszystkich dysków macierzy, które muszą naprzemiennie obsługiwać praktycznie każde odwołanie do macierzy.</a:t>
            </a:r>
          </a:p>
          <a:p>
            <a:r>
              <a:rPr lang="pl-PL" dirty="0"/>
              <a:t>W architekturze RAID-4 rozmiar </a:t>
            </a:r>
            <a:r>
              <a:rPr lang="pl-PL" dirty="0" err="1"/>
              <a:t>klastra</a:t>
            </a:r>
            <a:r>
              <a:rPr lang="pl-PL" dirty="0"/>
              <a:t> jest znacznie większy - równy fizycznemu rozmiarowi sektora dysku bądź też rozmiarowi sprzętowego bufora wejścia-wyjścia. Zapewnia to znacznie mniejszy stopień obciążenia poszczególnych napędów i daje dobre efekty, zwłaszcza przy długich, sekwencyjnych odczytach danych.</a:t>
            </a:r>
          </a:p>
          <a:p>
            <a:r>
              <a:rPr lang="pl-PL" dirty="0"/>
              <a:t>Obecnie każdy sprzętowy kontroler RAID-3 pozwala jednocześnie na pracę w standardzie RAID-4.</a:t>
            </a:r>
          </a:p>
        </p:txBody>
      </p:sp>
      <p:sp>
        <p:nvSpPr>
          <p:cNvPr id="2" name="Tytuł 1"/>
          <p:cNvSpPr>
            <a:spLocks noGrp="1"/>
          </p:cNvSpPr>
          <p:nvPr>
            <p:ph type="title"/>
          </p:nvPr>
        </p:nvSpPr>
        <p:spPr/>
        <p:txBody>
          <a:bodyPr>
            <a:normAutofit fontScale="90000"/>
          </a:bodyPr>
          <a:lstStyle/>
          <a:p>
            <a:r>
              <a:rPr lang="pl-PL" b="1" dirty="0"/>
              <a:t>Poziomy architektury RAID- c.d.</a:t>
            </a:r>
            <a:br>
              <a:rPr lang="pl-PL" b="1" dirty="0"/>
            </a:br>
            <a:endParaRPr lang="pl-PL"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pl-PL" smtClean="0"/>
              <a:t>Poziomy architektury RAID- c.d.</a:t>
            </a:r>
            <a:endParaRPr lang="pl-PL" dirty="0"/>
          </a:p>
        </p:txBody>
      </p:sp>
      <p:pic>
        <p:nvPicPr>
          <p:cNvPr id="120836" name="Picture 4" descr="rys9"/>
          <p:cNvPicPr>
            <a:picLocks noGrp="1" noChangeAspect="1" noChangeArrowheads="1"/>
          </p:cNvPicPr>
          <p:nvPr>
            <p:ph idx="1"/>
          </p:nvPr>
        </p:nvPicPr>
        <p:blipFill>
          <a:blip r:embed="rId2" cstate="print"/>
          <a:stretch>
            <a:fillRect/>
          </a:stretch>
        </p:blipFill>
        <p:spPr>
          <a:xfrm>
            <a:off x="3971925" y="4640283"/>
            <a:ext cx="4391025" cy="1323975"/>
          </a:xfrm>
        </p:spPr>
      </p:pic>
      <p:sp>
        <p:nvSpPr>
          <p:cNvPr id="120835" name="Text Box 3"/>
          <p:cNvSpPr txBox="1">
            <a:spLocks noChangeArrowheads="1"/>
          </p:cNvSpPr>
          <p:nvPr/>
        </p:nvSpPr>
        <p:spPr bwMode="auto">
          <a:xfrm>
            <a:off x="2135188" y="1403945"/>
            <a:ext cx="8064500" cy="2769979"/>
          </a:xfrm>
          <a:prstGeom prst="rect">
            <a:avLst/>
          </a:prstGeom>
          <a:noFill/>
          <a:ln w="9525">
            <a:noFill/>
            <a:miter lim="800000"/>
            <a:headEnd/>
            <a:tailEnd/>
          </a:ln>
          <a:effectLst/>
        </p:spPr>
        <p:txBody>
          <a:bodyPr wrap="square" lIns="91430" tIns="45715" rIns="91430" bIns="45715">
            <a:spAutoFit/>
          </a:bodyPr>
          <a:lstStyle/>
          <a:p>
            <a:endParaRPr lang="pl-PL" sz="2400" b="1" dirty="0"/>
          </a:p>
          <a:p>
            <a:r>
              <a:rPr lang="pl-PL" sz="2400" b="1" dirty="0"/>
              <a:t>RAID-5 </a:t>
            </a:r>
            <a:endParaRPr lang="pl-PL" dirty="0"/>
          </a:p>
          <a:p>
            <a:r>
              <a:rPr lang="pl-PL" dirty="0"/>
              <a:t>Poważną wadą architektur RAID-3, RAID-4 jest zbyt duże obciążenie dysku z informacją o parzystości. Każdy zapis danych wymusza również zapis i na tym dysku, co skutecznie obniża wydajność systemu. </a:t>
            </a:r>
          </a:p>
          <a:p>
            <a:r>
              <a:rPr lang="pl-PL" dirty="0"/>
              <a:t>Technologia RAID-5 omija to </a:t>
            </a:r>
            <a:r>
              <a:rPr lang="pl-PL" dirty="0" err="1"/>
              <a:t>uniedogodnienie</a:t>
            </a:r>
            <a:r>
              <a:rPr lang="pl-PL" dirty="0"/>
              <a:t>. Informacja o parzystości umieszczana jest dla kolejnych pasków w różnych lokacjach. Dla pierwszego paska na ostatnim dysku, dla drugiego - na przedostatnim itd. </a:t>
            </a:r>
          </a:p>
        </p:txBody>
      </p:sp>
      <p:sp>
        <p:nvSpPr>
          <p:cNvPr id="120838" name="Text Box 6"/>
          <p:cNvSpPr txBox="1">
            <a:spLocks noChangeArrowheads="1"/>
          </p:cNvSpPr>
          <p:nvPr/>
        </p:nvSpPr>
        <p:spPr bwMode="auto">
          <a:xfrm>
            <a:off x="4087186" y="6430618"/>
            <a:ext cx="4176713" cy="369322"/>
          </a:xfrm>
          <a:prstGeom prst="rect">
            <a:avLst/>
          </a:prstGeom>
          <a:noFill/>
          <a:ln w="9525">
            <a:noFill/>
            <a:miter lim="800000"/>
            <a:headEnd/>
            <a:tailEnd/>
          </a:ln>
          <a:effectLst/>
        </p:spPr>
        <p:txBody>
          <a:bodyPr lIns="91430" tIns="45715" rIns="91430" bIns="45715">
            <a:spAutoFit/>
          </a:bodyPr>
          <a:lstStyle/>
          <a:p>
            <a:pPr algn="ctr"/>
            <a:r>
              <a:rPr lang="pl-PL" sz="1400" i="1" dirty="0"/>
              <a:t>Architektura RAID-5</a:t>
            </a:r>
            <a:r>
              <a:rPr lang="pl-PL" dirty="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Najpopularniejsze RAIDy</a:t>
            </a:r>
            <a:endParaRPr lang="pl-PL" dirty="0"/>
          </a:p>
        </p:txBody>
      </p:sp>
      <p:sp>
        <p:nvSpPr>
          <p:cNvPr id="3" name="Symbol zastępczy zawartości 2"/>
          <p:cNvSpPr>
            <a:spLocks noGrp="1"/>
          </p:cNvSpPr>
          <p:nvPr>
            <p:ph idx="1"/>
          </p:nvPr>
        </p:nvSpPr>
        <p:spPr/>
        <p:txBody>
          <a:bodyPr/>
          <a:lstStyle/>
          <a:p>
            <a:r>
              <a:rPr lang="pl-PL" smtClean="0"/>
              <a:t>RAID 0 – zero bezpieczeństwa w przypadku awarii pojedynczego dysku</a:t>
            </a:r>
          </a:p>
          <a:p>
            <a:r>
              <a:rPr lang="pl-PL" smtClean="0"/>
              <a:t>RAID 1 – lustrzana kopia dysku</a:t>
            </a:r>
          </a:p>
          <a:p>
            <a:r>
              <a:rPr lang="pl-PL" smtClean="0"/>
              <a:t>RAID 10 – lustrzana kopia każdego z dysków tworzących raid 0.</a:t>
            </a:r>
          </a:p>
          <a:p>
            <a:r>
              <a:rPr lang="pl-PL" smtClean="0"/>
              <a:t>RAID 5 – pojedyncza parzystość, przetrwa awarie jednego dysku (ale odbudowa macierzy jest kosztowna, uwaga na awarie drugiego dysku)</a:t>
            </a:r>
          </a:p>
          <a:p>
            <a:r>
              <a:rPr lang="pl-PL" smtClean="0"/>
              <a:t>RAID 6 – przetrwa awarie dwóch dysków (podwójna parzystość)</a:t>
            </a:r>
            <a:endParaRPr lang="pl-PL"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RAID DP (NetAPP)</a:t>
            </a:r>
            <a:endParaRPr lang="pl-PL" dirty="0"/>
          </a:p>
        </p:txBody>
      </p:sp>
      <p:sp>
        <p:nvSpPr>
          <p:cNvPr id="3" name="Symbol zastępczy zawartości 2"/>
          <p:cNvSpPr>
            <a:spLocks noGrp="1"/>
          </p:cNvSpPr>
          <p:nvPr>
            <p:ph idx="1"/>
          </p:nvPr>
        </p:nvSpPr>
        <p:spPr/>
        <p:txBody>
          <a:bodyPr/>
          <a:lstStyle/>
          <a:p>
            <a:r>
              <a:rPr lang="pl-PL" smtClean="0"/>
              <a:t>Zasada działania</a:t>
            </a:r>
            <a:endParaRPr lang="pl-PL" dirty="0"/>
          </a:p>
        </p:txBody>
      </p:sp>
      <p:pic>
        <p:nvPicPr>
          <p:cNvPr id="1026" name="Picture 2"/>
          <p:cNvPicPr>
            <a:picLocks noChangeAspect="1" noChangeArrowheads="1"/>
          </p:cNvPicPr>
          <p:nvPr/>
        </p:nvPicPr>
        <p:blipFill>
          <a:blip r:embed="rId2" cstate="print"/>
          <a:srcRect/>
          <a:stretch>
            <a:fillRect/>
          </a:stretch>
        </p:blipFill>
        <p:spPr bwMode="auto">
          <a:xfrm>
            <a:off x="3431705" y="2492897"/>
            <a:ext cx="5362575" cy="3838575"/>
          </a:xfrm>
          <a:prstGeom prst="rect">
            <a:avLst/>
          </a:prstGeom>
          <a:noFill/>
          <a:ln w="12700" cap="sq">
            <a:noFill/>
            <a:miter lim="800000"/>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2050" name="Picture 2"/>
          <p:cNvPicPr>
            <a:picLocks noChangeAspect="1" noChangeArrowheads="1"/>
          </p:cNvPicPr>
          <p:nvPr/>
        </p:nvPicPr>
        <p:blipFill>
          <a:blip r:embed="rId2" cstate="print"/>
          <a:srcRect/>
          <a:stretch>
            <a:fillRect/>
          </a:stretch>
        </p:blipFill>
        <p:spPr bwMode="auto">
          <a:xfrm>
            <a:off x="2695575" y="571500"/>
            <a:ext cx="6800850" cy="5715000"/>
          </a:xfrm>
          <a:prstGeom prst="rect">
            <a:avLst/>
          </a:prstGeom>
          <a:noFill/>
          <a:ln w="12700" cap="sq">
            <a:noFill/>
            <a:miter lim="800000"/>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3074" name="Picture 2"/>
          <p:cNvPicPr>
            <a:picLocks noChangeAspect="1" noChangeArrowheads="1"/>
          </p:cNvPicPr>
          <p:nvPr/>
        </p:nvPicPr>
        <p:blipFill>
          <a:blip r:embed="rId2" cstate="print"/>
          <a:srcRect/>
          <a:stretch>
            <a:fillRect/>
          </a:stretch>
        </p:blipFill>
        <p:spPr bwMode="auto">
          <a:xfrm>
            <a:off x="2724150" y="571500"/>
            <a:ext cx="6743700" cy="5715000"/>
          </a:xfrm>
          <a:prstGeom prst="rect">
            <a:avLst/>
          </a:prstGeom>
          <a:noFill/>
          <a:ln w="12700" cap="sq">
            <a:noFill/>
            <a:miter lim="800000"/>
            <a:headEnd type="none" w="sm" len="sm"/>
            <a:tailEnd type="none" w="sm" len="s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RAID-DP Oddtwarzanie</a:t>
            </a:r>
            <a:endParaRPr lang="pl-PL" dirty="0"/>
          </a:p>
        </p:txBody>
      </p:sp>
      <p:sp>
        <p:nvSpPr>
          <p:cNvPr id="5" name="Symbol zastępczy tekstu 4"/>
          <p:cNvSpPr>
            <a:spLocks noGrp="1"/>
          </p:cNvSpPr>
          <p:nvPr>
            <p:ph type="body" idx="1"/>
          </p:nvPr>
        </p:nvSpPr>
        <p:spPr/>
        <p:txBody>
          <a:bodyPr/>
          <a:lstStyle/>
          <a:p>
            <a:endParaRPr lang="pl-PL"/>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4098" name="Picture 2"/>
          <p:cNvPicPr>
            <a:picLocks noChangeAspect="1" noChangeArrowheads="1"/>
          </p:cNvPicPr>
          <p:nvPr/>
        </p:nvPicPr>
        <p:blipFill>
          <a:blip r:embed="rId2" cstate="print"/>
          <a:srcRect/>
          <a:stretch>
            <a:fillRect/>
          </a:stretch>
        </p:blipFill>
        <p:spPr bwMode="auto">
          <a:xfrm>
            <a:off x="2676525" y="571500"/>
            <a:ext cx="6838950" cy="5715000"/>
          </a:xfrm>
          <a:prstGeom prst="rect">
            <a:avLst/>
          </a:prstGeom>
          <a:noFill/>
          <a:ln w="12700" cap="sq">
            <a:noFill/>
            <a:miter lim="800000"/>
            <a:headEnd type="none" w="sm" len="sm"/>
            <a:tailEnd type="none" w="sm" len="s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5122" name="Picture 2"/>
          <p:cNvPicPr>
            <a:picLocks noChangeAspect="1" noChangeArrowheads="1"/>
          </p:cNvPicPr>
          <p:nvPr/>
        </p:nvPicPr>
        <p:blipFill>
          <a:blip r:embed="rId2" cstate="print"/>
          <a:srcRect/>
          <a:stretch>
            <a:fillRect/>
          </a:stretch>
        </p:blipFill>
        <p:spPr bwMode="auto">
          <a:xfrm>
            <a:off x="2676525" y="576264"/>
            <a:ext cx="6838950" cy="5705475"/>
          </a:xfrm>
          <a:prstGeom prst="rect">
            <a:avLst/>
          </a:prstGeom>
          <a:noFill/>
          <a:ln w="12700" cap="sq">
            <a:noFill/>
            <a:miter lim="800000"/>
            <a:headEnd type="none" w="sm" len="sm"/>
            <a:tailEnd type="none" w="sm" len="sm"/>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6146" name="Picture 2"/>
          <p:cNvPicPr>
            <a:picLocks noChangeAspect="1" noChangeArrowheads="1"/>
          </p:cNvPicPr>
          <p:nvPr/>
        </p:nvPicPr>
        <p:blipFill>
          <a:blip r:embed="rId2" cstate="print"/>
          <a:srcRect/>
          <a:stretch>
            <a:fillRect/>
          </a:stretch>
        </p:blipFill>
        <p:spPr bwMode="auto">
          <a:xfrm>
            <a:off x="2662239" y="571500"/>
            <a:ext cx="6867525" cy="5715000"/>
          </a:xfrm>
          <a:prstGeom prst="rect">
            <a:avLst/>
          </a:prstGeom>
          <a:noFill/>
          <a:ln w="12700" cap="sq">
            <a:noFill/>
            <a:miter lim="800000"/>
            <a:headEnd type="none" w="sm" len="sm"/>
            <a:tailEnd type="none" w="sm" len="sm"/>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7170" name="Picture 2"/>
          <p:cNvPicPr>
            <a:picLocks noChangeAspect="1" noChangeArrowheads="1"/>
          </p:cNvPicPr>
          <p:nvPr/>
        </p:nvPicPr>
        <p:blipFill>
          <a:blip r:embed="rId2" cstate="print"/>
          <a:srcRect/>
          <a:stretch>
            <a:fillRect/>
          </a:stretch>
        </p:blipFill>
        <p:spPr bwMode="auto">
          <a:xfrm>
            <a:off x="2676525" y="571500"/>
            <a:ext cx="6838950" cy="5715000"/>
          </a:xfrm>
          <a:prstGeom prst="rect">
            <a:avLst/>
          </a:prstGeom>
          <a:noFill/>
          <a:ln w="12700" cap="sq">
            <a:noFill/>
            <a:miter lim="800000"/>
            <a:headEnd type="none" w="sm" len="sm"/>
            <a:tailEnd type="none" w="sm" len="sm"/>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8194" name="Picture 2"/>
          <p:cNvPicPr>
            <a:picLocks noChangeAspect="1" noChangeArrowheads="1"/>
          </p:cNvPicPr>
          <p:nvPr/>
        </p:nvPicPr>
        <p:blipFill>
          <a:blip r:embed="rId2" cstate="print"/>
          <a:srcRect/>
          <a:stretch>
            <a:fillRect/>
          </a:stretch>
        </p:blipFill>
        <p:spPr bwMode="auto">
          <a:xfrm>
            <a:off x="2695575" y="571500"/>
            <a:ext cx="6800850" cy="5715000"/>
          </a:xfrm>
          <a:prstGeom prst="rect">
            <a:avLst/>
          </a:prstGeom>
          <a:noFill/>
          <a:ln w="12700" cap="sq">
            <a:noFill/>
            <a:miter lim="800000"/>
            <a:headEnd type="none" w="sm" len="sm"/>
            <a:tailEnd type="none" w="sm" len="sm"/>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9218" name="Picture 2"/>
          <p:cNvPicPr>
            <a:picLocks noChangeAspect="1" noChangeArrowheads="1"/>
          </p:cNvPicPr>
          <p:nvPr/>
        </p:nvPicPr>
        <p:blipFill>
          <a:blip r:embed="rId2" cstate="print"/>
          <a:srcRect/>
          <a:stretch>
            <a:fillRect/>
          </a:stretch>
        </p:blipFill>
        <p:spPr bwMode="auto">
          <a:xfrm>
            <a:off x="2676525" y="571500"/>
            <a:ext cx="6838950" cy="5715000"/>
          </a:xfrm>
          <a:prstGeom prst="rect">
            <a:avLst/>
          </a:prstGeom>
          <a:noFill/>
          <a:ln w="12700" cap="sq">
            <a:noFill/>
            <a:miter lim="800000"/>
            <a:headEnd type="none" w="sm" len="sm"/>
            <a:tailEnd type="none" w="sm" len="sm"/>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10242" name="Picture 2"/>
          <p:cNvPicPr>
            <a:picLocks noChangeAspect="1" noChangeArrowheads="1"/>
          </p:cNvPicPr>
          <p:nvPr/>
        </p:nvPicPr>
        <p:blipFill>
          <a:blip r:embed="rId2" cstate="print"/>
          <a:srcRect/>
          <a:stretch>
            <a:fillRect/>
          </a:stretch>
        </p:blipFill>
        <p:spPr bwMode="auto">
          <a:xfrm>
            <a:off x="2695575" y="571500"/>
            <a:ext cx="6800850" cy="5715000"/>
          </a:xfrm>
          <a:prstGeom prst="rect">
            <a:avLst/>
          </a:prstGeom>
          <a:noFill/>
          <a:ln w="12700" cap="sq">
            <a:noFill/>
            <a:miter lim="800000"/>
            <a:headEnd type="none" w="sm" len="sm"/>
            <a:tailEnd type="none" w="sm" len="s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11266" name="Picture 2"/>
          <p:cNvPicPr>
            <a:picLocks noChangeAspect="1" noChangeArrowheads="1"/>
          </p:cNvPicPr>
          <p:nvPr/>
        </p:nvPicPr>
        <p:blipFill>
          <a:blip r:embed="rId2" cstate="print"/>
          <a:srcRect/>
          <a:stretch>
            <a:fillRect/>
          </a:stretch>
        </p:blipFill>
        <p:spPr bwMode="auto">
          <a:xfrm>
            <a:off x="2686050" y="571500"/>
            <a:ext cx="6819900" cy="5715000"/>
          </a:xfrm>
          <a:prstGeom prst="rect">
            <a:avLst/>
          </a:prstGeom>
          <a:noFill/>
          <a:ln w="12700" cap="sq">
            <a:noFill/>
            <a:miter lim="800000"/>
            <a:headEnd type="none" w="sm" len="sm"/>
            <a:tailEnd type="none" w="sm" len="sm"/>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12290" name="Picture 2"/>
          <p:cNvPicPr>
            <a:picLocks noChangeAspect="1" noChangeArrowheads="1"/>
          </p:cNvPicPr>
          <p:nvPr/>
        </p:nvPicPr>
        <p:blipFill>
          <a:blip r:embed="rId2" cstate="print"/>
          <a:srcRect/>
          <a:stretch>
            <a:fillRect/>
          </a:stretch>
        </p:blipFill>
        <p:spPr bwMode="auto">
          <a:xfrm>
            <a:off x="2676525" y="571500"/>
            <a:ext cx="6838950" cy="5715000"/>
          </a:xfrm>
          <a:prstGeom prst="rect">
            <a:avLst/>
          </a:prstGeom>
          <a:noFill/>
          <a:ln w="12700" cap="sq">
            <a:noFill/>
            <a:miter lim="800000"/>
            <a:headEnd type="none" w="sm" len="sm"/>
            <a:tailEnd type="none" w="sm" len="sm"/>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RAID, RAID DP i WAFL</a:t>
            </a:r>
            <a:endParaRPr lang="pl-PL" dirty="0"/>
          </a:p>
        </p:txBody>
      </p:sp>
      <p:sp>
        <p:nvSpPr>
          <p:cNvPr id="3" name="Symbol zastępczy zawartości 2"/>
          <p:cNvSpPr>
            <a:spLocks noGrp="1"/>
          </p:cNvSpPr>
          <p:nvPr>
            <p:ph idx="1"/>
          </p:nvPr>
        </p:nvSpPr>
        <p:spPr/>
        <p:txBody>
          <a:bodyPr/>
          <a:lstStyle/>
          <a:p>
            <a:r>
              <a:rPr lang="pl-PL" smtClean="0"/>
              <a:t>Chroni przed utratą dwóch dysków</a:t>
            </a:r>
          </a:p>
          <a:p>
            <a:r>
              <a:rPr lang="pl-PL" smtClean="0"/>
              <a:t>Wydajność 2-3% niższa niż RAID-4</a:t>
            </a:r>
          </a:p>
          <a:p>
            <a:r>
              <a:rPr lang="pl-PL" smtClean="0"/>
              <a:t>W przypadku losowych zapisów odnotowuje mniejszą stratę wydajności niż RAID-6</a:t>
            </a:r>
          </a:p>
          <a:p>
            <a:r>
              <a:rPr lang="pl-PL" smtClean="0"/>
              <a:t>Małe starty na wydajności poprzez wykorzystanie cache-a/NVRAM</a:t>
            </a:r>
          </a:p>
          <a:p>
            <a:r>
              <a:rPr lang="pl-PL" smtClean="0"/>
              <a:t>WAFL – write anywhere file system</a:t>
            </a:r>
          </a:p>
          <a:p>
            <a:r>
              <a:rPr lang="pl-PL" smtClean="0"/>
              <a:t>Zaleta wszystkich RAID-ów zwiększenie prędkości odczytu</a:t>
            </a:r>
            <a:endParaRPr lang="pl-PL"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p:txBody>
          <a:bodyPr/>
          <a:lstStyle/>
          <a:p>
            <a:r>
              <a:rPr lang="en-GB" smtClean="0"/>
              <a:t>Prędkości transmisji</a:t>
            </a:r>
            <a:r>
              <a:rPr lang="pl-PL" smtClean="0"/>
              <a:t> i zapsiu</a:t>
            </a:r>
            <a:endParaRPr lang="en-GB" dirty="0"/>
          </a:p>
        </p:txBody>
      </p:sp>
      <p:sp>
        <p:nvSpPr>
          <p:cNvPr id="43010" name="Rectangle 2"/>
          <p:cNvSpPr>
            <a:spLocks noGrp="1" noChangeArrowheads="1"/>
          </p:cNvSpPr>
          <p:nvPr>
            <p:ph idx="1"/>
          </p:nvPr>
        </p:nvSpPr>
        <p:spPr/>
        <p:txBody>
          <a:bodyPr/>
          <a:lstStyle/>
          <a:p>
            <a:r>
              <a:rPr lang="en-GB" dirty="0" err="1" smtClean="0"/>
              <a:t>Czas</a:t>
            </a:r>
            <a:r>
              <a:rPr lang="en-GB" dirty="0" smtClean="0"/>
              <a:t> </a:t>
            </a:r>
            <a:r>
              <a:rPr lang="en-GB" dirty="0" err="1" smtClean="0"/>
              <a:t>przesłania</a:t>
            </a:r>
            <a:r>
              <a:rPr lang="en-GB" dirty="0" smtClean="0"/>
              <a:t> 1TB </a:t>
            </a:r>
            <a:r>
              <a:rPr lang="en-GB" dirty="0" err="1" smtClean="0"/>
              <a:t>danych</a:t>
            </a:r>
            <a:r>
              <a:rPr lang="en-GB" dirty="0" smtClean="0"/>
              <a:t> w [min]:</a:t>
            </a:r>
          </a:p>
          <a:p>
            <a:pPr lvl="1"/>
            <a:r>
              <a:rPr lang="en-GB" dirty="0" smtClean="0"/>
              <a:t>10Mbps – 13653,33</a:t>
            </a:r>
          </a:p>
          <a:p>
            <a:pPr lvl="1"/>
            <a:r>
              <a:rPr lang="en-GB" dirty="0" smtClean="0"/>
              <a:t>100Mbps – 1365,333</a:t>
            </a:r>
          </a:p>
          <a:p>
            <a:pPr lvl="1"/>
            <a:r>
              <a:rPr lang="en-GB" dirty="0" smtClean="0"/>
              <a:t>SAN FCP (scsi-3) 2Gbps – 68,27</a:t>
            </a:r>
          </a:p>
          <a:p>
            <a:pPr lvl="1"/>
            <a:r>
              <a:rPr lang="en-GB" dirty="0" smtClean="0"/>
              <a:t>OC -255 ATM 13,21 </a:t>
            </a:r>
            <a:r>
              <a:rPr lang="en-GB" dirty="0" err="1" smtClean="0"/>
              <a:t>Gbps</a:t>
            </a:r>
            <a:r>
              <a:rPr lang="en-GB" dirty="0" smtClean="0"/>
              <a:t> – 10,34</a:t>
            </a:r>
          </a:p>
          <a:p>
            <a:pPr lvl="1"/>
            <a:r>
              <a:rPr lang="en-GB" dirty="0" smtClean="0"/>
              <a:t>SAN + DWDM 200 </a:t>
            </a:r>
            <a:r>
              <a:rPr lang="en-GB" dirty="0" err="1" smtClean="0"/>
              <a:t>Gbps</a:t>
            </a:r>
            <a:r>
              <a:rPr lang="en-GB" dirty="0" smtClean="0"/>
              <a:t> – 0,68</a:t>
            </a:r>
            <a:endParaRPr lang="pl-PL" dirty="0" smtClean="0"/>
          </a:p>
          <a:p>
            <a:r>
              <a:rPr lang="pl-PL" dirty="0" smtClean="0"/>
              <a:t>Nie zapominajmy o prędkości samych dysków – w przypadku pojedynczego</a:t>
            </a:r>
            <a:br>
              <a:rPr lang="pl-PL" dirty="0" smtClean="0"/>
            </a:br>
            <a:r>
              <a:rPr lang="pl-PL" dirty="0" smtClean="0"/>
              <a:t>dysku SSD (na </a:t>
            </a:r>
            <a:r>
              <a:rPr lang="pl-PL" dirty="0" err="1" smtClean="0"/>
              <a:t>PCIe</a:t>
            </a:r>
            <a:r>
              <a:rPr lang="pl-PL" dirty="0" smtClean="0"/>
              <a:t>) około </a:t>
            </a:r>
            <a:r>
              <a:rPr lang="pl-PL" dirty="0"/>
              <a:t>3,400/2,500MB/s </a:t>
            </a:r>
            <a:r>
              <a:rPr lang="pl-PL" dirty="0" err="1"/>
              <a:t>read</a:t>
            </a:r>
            <a:r>
              <a:rPr lang="pl-PL" dirty="0"/>
              <a:t>/</a:t>
            </a:r>
            <a:r>
              <a:rPr lang="pl-PL" dirty="0" err="1"/>
              <a:t>write</a:t>
            </a:r>
            <a:r>
              <a:rPr lang="pl-PL" dirty="0" smtClean="0"/>
              <a:t> </a:t>
            </a:r>
            <a:br>
              <a:rPr lang="pl-PL" dirty="0" smtClean="0"/>
            </a:br>
            <a:r>
              <a:rPr lang="pl-PL" dirty="0" smtClean="0"/>
              <a:t>[Starsze dyski 650MB/s przy zapisie i ok. przy odczycie 700MB/s]</a:t>
            </a:r>
            <a:endParaRPr lang="en-GB" dirty="0"/>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ytuł 7"/>
          <p:cNvSpPr>
            <a:spLocks noGrp="1"/>
          </p:cNvSpPr>
          <p:nvPr>
            <p:ph type="title"/>
          </p:nvPr>
        </p:nvSpPr>
        <p:spPr/>
        <p:txBody>
          <a:bodyPr/>
          <a:lstStyle/>
          <a:p>
            <a:r>
              <a:rPr lang="pl-PL" smtClean="0"/>
              <a:t>Przyspieszanie backupu i ograniczanie przestrzeni</a:t>
            </a:r>
            <a:endParaRPr lang="pl-PL" dirty="0"/>
          </a:p>
        </p:txBody>
      </p:sp>
      <p:sp>
        <p:nvSpPr>
          <p:cNvPr id="3" name="Symbol zastępczy tekstu 2"/>
          <p:cNvSpPr>
            <a:spLocks noGrp="1"/>
          </p:cNvSpPr>
          <p:nvPr>
            <p:ph type="body" idx="1"/>
          </p:nvPr>
        </p:nvSpPr>
        <p:spPr/>
        <p:txBody>
          <a:bodyPr/>
          <a:lstStyle/>
          <a:p>
            <a:endParaRPr lang="pl-PL"/>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Migawki</a:t>
            </a:r>
            <a:endParaRPr lang="pl-PL" dirty="0"/>
          </a:p>
        </p:txBody>
      </p:sp>
      <p:sp>
        <p:nvSpPr>
          <p:cNvPr id="3" name="Symbol zastępczy zawartości 2"/>
          <p:cNvSpPr>
            <a:spLocks noGrp="1"/>
          </p:cNvSpPr>
          <p:nvPr>
            <p:ph idx="1"/>
          </p:nvPr>
        </p:nvSpPr>
        <p:spPr/>
        <p:txBody>
          <a:bodyPr/>
          <a:lstStyle/>
          <a:p>
            <a:r>
              <a:rPr lang="pl-PL" smtClean="0"/>
              <a:t>Migawki /snapshots – umożliwiają zachowanie stanu systemu plików w różnych momentach czasu</a:t>
            </a:r>
          </a:p>
          <a:p>
            <a:r>
              <a:rPr lang="pl-PL" smtClean="0"/>
              <a:t>Od momentu wykonania migawki system zapisuje kopie zmienianych bloków, oryginalne pozostawiając nietknięte</a:t>
            </a:r>
          </a:p>
          <a:p>
            <a:r>
              <a:rPr lang="pl-PL" smtClean="0"/>
              <a:t>Zaleta możliwość częstego zachowywania obrazu systemu</a:t>
            </a:r>
          </a:p>
          <a:p>
            <a:r>
              <a:rPr lang="pl-PL" smtClean="0"/>
              <a:t>Wada strata przestrzeni na dane i możliwe spowolnienie szybkości pracy (zależne od sposobu implementacji i wykorzystywanych dysków) </a:t>
            </a:r>
          </a:p>
          <a:p>
            <a:r>
              <a:rPr lang="pl-PL" smtClean="0"/>
              <a:t>Ryzyko utraty danych w przypadku awarii całej macierzy.</a:t>
            </a:r>
            <a:endParaRPr lang="pl-PL"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Migawki</a:t>
            </a:r>
            <a:endParaRPr lang="pl-PL" dirty="0"/>
          </a:p>
        </p:txBody>
      </p:sp>
      <p:sp>
        <p:nvSpPr>
          <p:cNvPr id="3" name="Symbol zastępczy zawartości 2"/>
          <p:cNvSpPr>
            <a:spLocks noGrp="1"/>
          </p:cNvSpPr>
          <p:nvPr>
            <p:ph idx="1"/>
          </p:nvPr>
        </p:nvSpPr>
        <p:spPr/>
        <p:txBody>
          <a:bodyPr/>
          <a:lstStyle/>
          <a:p>
            <a:r>
              <a:rPr lang="pl-PL" smtClean="0"/>
              <a:t>Umożliwiają np. szybki backup całych maszyn w środowiskach wirtualnych.</a:t>
            </a:r>
          </a:p>
          <a:p>
            <a:r>
              <a:rPr lang="pl-PL" smtClean="0"/>
              <a:t>Scenariusz</a:t>
            </a:r>
          </a:p>
          <a:p>
            <a:pPr lvl="1"/>
            <a:r>
              <a:rPr lang="pl-PL" smtClean="0"/>
              <a:t>Szybki snapshot</a:t>
            </a:r>
          </a:p>
          <a:p>
            <a:pPr lvl="1"/>
            <a:r>
              <a:rPr lang="pl-PL" smtClean="0"/>
              <a:t>Transfer danych ze snapshotu do innej lokalizacji np. na inną macierz, lub do lokalizacji zdalnej do Cloudu</a:t>
            </a:r>
            <a:endParaRPr lang="pl-PL"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Replikacja</a:t>
            </a:r>
            <a:endParaRPr lang="pl-PL" dirty="0"/>
          </a:p>
        </p:txBody>
      </p:sp>
      <p:sp>
        <p:nvSpPr>
          <p:cNvPr id="3" name="Symbol zastępczy zawartości 2"/>
          <p:cNvSpPr>
            <a:spLocks noGrp="1"/>
          </p:cNvSpPr>
          <p:nvPr>
            <p:ph idx="1"/>
          </p:nvPr>
        </p:nvSpPr>
        <p:spPr/>
        <p:txBody>
          <a:bodyPr/>
          <a:lstStyle/>
          <a:p>
            <a:r>
              <a:rPr lang="pl-PL" dirty="0" smtClean="0"/>
              <a:t>Synchroniczna (Zero utraty danych)</a:t>
            </a:r>
          </a:p>
          <a:p>
            <a:pPr lvl="1"/>
            <a:r>
              <a:rPr lang="pl-PL" dirty="0" smtClean="0"/>
              <a:t>Macierz podstawowa czeka na potwierdzenie zapisu od repliki</a:t>
            </a:r>
          </a:p>
          <a:p>
            <a:pPr lvl="1"/>
            <a:r>
              <a:rPr lang="pl-PL" dirty="0" smtClean="0"/>
              <a:t>Znaczenie mają opóźnienia wynikające np. z fizycznej odległości</a:t>
            </a:r>
          </a:p>
          <a:p>
            <a:pPr lvl="1"/>
            <a:r>
              <a:rPr lang="pl-PL" dirty="0" smtClean="0"/>
              <a:t>A co się stanie jak replika przestanie działać?</a:t>
            </a:r>
          </a:p>
          <a:p>
            <a:r>
              <a:rPr lang="pl-PL" dirty="0" smtClean="0"/>
              <a:t>Asynchroniczna</a:t>
            </a:r>
          </a:p>
          <a:p>
            <a:pPr lvl="1"/>
            <a:r>
              <a:rPr lang="pl-PL" dirty="0" err="1" smtClean="0"/>
              <a:t>Semi-synchroniczna</a:t>
            </a:r>
            <a:r>
              <a:rPr lang="pl-PL" dirty="0" smtClean="0"/>
              <a:t> (potwierdzenia</a:t>
            </a:r>
          </a:p>
          <a:p>
            <a:pPr lvl="1"/>
            <a:r>
              <a:rPr lang="pl-PL" dirty="0" smtClean="0"/>
              <a:t>Punkt w czasie (używa </a:t>
            </a:r>
            <a:r>
              <a:rPr lang="pl-PL" dirty="0" err="1" smtClean="0"/>
              <a:t>snapshoty</a:t>
            </a:r>
            <a:r>
              <a:rPr lang="pl-PL" dirty="0" smtClean="0"/>
              <a:t>)</a:t>
            </a:r>
            <a:endParaRPr lang="pl-PL"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Deduplikacja</a:t>
            </a:r>
            <a:endParaRPr lang="pl-PL" dirty="0"/>
          </a:p>
        </p:txBody>
      </p:sp>
      <p:sp>
        <p:nvSpPr>
          <p:cNvPr id="3" name="Symbol zastępczy zawartości 2"/>
          <p:cNvSpPr>
            <a:spLocks noGrp="1"/>
          </p:cNvSpPr>
          <p:nvPr>
            <p:ph idx="1"/>
          </p:nvPr>
        </p:nvSpPr>
        <p:spPr>
          <a:xfrm>
            <a:off x="685800" y="2194560"/>
            <a:ext cx="6202288" cy="4024125"/>
          </a:xfrm>
        </p:spPr>
        <p:txBody>
          <a:bodyPr>
            <a:normAutofit lnSpcReduction="10000"/>
          </a:bodyPr>
          <a:lstStyle/>
          <a:p>
            <a:r>
              <a:rPr lang="pl-PL" dirty="0" smtClean="0"/>
              <a:t>Identyczne bloki dyskowe są przechowywane tylko raz</a:t>
            </a:r>
          </a:p>
          <a:p>
            <a:r>
              <a:rPr lang="pl-PL" dirty="0" smtClean="0"/>
              <a:t>Sprawdza się bardzo dobrze w przypadku środowisk wirtualnych (spore fragmenty dysków z systemami operacyjnymi są identyczne)</a:t>
            </a:r>
          </a:p>
          <a:p>
            <a:r>
              <a:rPr lang="pl-PL" dirty="0" err="1" smtClean="0"/>
              <a:t>Alignment</a:t>
            </a:r>
            <a:r>
              <a:rPr lang="pl-PL" dirty="0" smtClean="0"/>
              <a:t> bloków systemów maszyn wirtualnych, z blokami </a:t>
            </a:r>
            <a:r>
              <a:rPr lang="pl-PL" dirty="0" err="1" smtClean="0"/>
              <a:t>hyperwizora</a:t>
            </a:r>
            <a:r>
              <a:rPr lang="pl-PL" dirty="0" smtClean="0"/>
              <a:t> (np. VMFS) i blokami macierzy</a:t>
            </a:r>
          </a:p>
          <a:p>
            <a:r>
              <a:rPr lang="pl-PL" dirty="0" smtClean="0"/>
              <a:t>Możliwe jest stosowanie kilku scenariuszy </a:t>
            </a:r>
            <a:r>
              <a:rPr lang="pl-PL" dirty="0" err="1" smtClean="0"/>
              <a:t>deduplikacji</a:t>
            </a:r>
            <a:r>
              <a:rPr lang="pl-PL" dirty="0" smtClean="0"/>
              <a:t> np. cykliczna w godzinach mniejszego obciążenia lub na bieżąco </a:t>
            </a:r>
            <a:endParaRPr lang="pl-PL" dirty="0"/>
          </a:p>
        </p:txBody>
      </p:sp>
      <p:pic>
        <p:nvPicPr>
          <p:cNvPr id="14338" name="Picture 2" descr="http://community.netapp.com/legacyfs/online/9472_basics_fig1.jpg"/>
          <p:cNvPicPr>
            <a:picLocks noChangeAspect="1" noChangeArrowheads="1"/>
          </p:cNvPicPr>
          <p:nvPr/>
        </p:nvPicPr>
        <p:blipFill>
          <a:blip r:embed="rId2" cstate="print"/>
          <a:srcRect/>
          <a:stretch>
            <a:fillRect/>
          </a:stretch>
        </p:blipFill>
        <p:spPr bwMode="auto">
          <a:xfrm>
            <a:off x="7392144" y="2055887"/>
            <a:ext cx="3384388" cy="4162798"/>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Rodzaje </a:t>
            </a:r>
            <a:r>
              <a:rPr lang="pl-PL" dirty="0" err="1" smtClean="0"/>
              <a:t>deduplikacji</a:t>
            </a:r>
            <a:endParaRPr lang="pl-PL" dirty="0"/>
          </a:p>
        </p:txBody>
      </p:sp>
      <p:sp>
        <p:nvSpPr>
          <p:cNvPr id="3" name="Symbol zastępczy zawartości 2"/>
          <p:cNvSpPr>
            <a:spLocks noGrp="1"/>
          </p:cNvSpPr>
          <p:nvPr>
            <p:ph idx="1"/>
          </p:nvPr>
        </p:nvSpPr>
        <p:spPr/>
        <p:txBody>
          <a:bodyPr/>
          <a:lstStyle/>
          <a:p>
            <a:endParaRPr lang="pl-PL" dirty="0"/>
          </a:p>
        </p:txBody>
      </p:sp>
      <p:pic>
        <p:nvPicPr>
          <p:cNvPr id="95234" name="Picture 2" descr="Deduplication Technological Classification"/>
          <p:cNvPicPr>
            <a:picLocks noChangeAspect="1" noChangeArrowheads="1"/>
          </p:cNvPicPr>
          <p:nvPr/>
        </p:nvPicPr>
        <p:blipFill>
          <a:blip r:embed="rId2" cstate="print"/>
          <a:srcRect/>
          <a:stretch>
            <a:fillRect/>
          </a:stretch>
        </p:blipFill>
        <p:spPr bwMode="auto">
          <a:xfrm>
            <a:off x="2999656" y="1756418"/>
            <a:ext cx="6673084" cy="4624910"/>
          </a:xfrm>
          <a:prstGeom prst="rect">
            <a:avLst/>
          </a:prstGeom>
          <a:noFill/>
        </p:spPr>
      </p:pic>
      <p:sp>
        <p:nvSpPr>
          <p:cNvPr id="5" name="Prostokąt 4"/>
          <p:cNvSpPr/>
          <p:nvPr/>
        </p:nvSpPr>
        <p:spPr>
          <a:xfrm>
            <a:off x="2207568" y="6488669"/>
            <a:ext cx="7992888" cy="646331"/>
          </a:xfrm>
          <a:prstGeom prst="rect">
            <a:avLst/>
          </a:prstGeom>
        </p:spPr>
        <p:txBody>
          <a:bodyPr wrap="square">
            <a:spAutoFit/>
          </a:bodyPr>
          <a:lstStyle/>
          <a:p>
            <a:r>
              <a:rPr lang="pl-PL" dirty="0"/>
              <a:t>Źródło: http://www.druva.com/blog/understanding-data-deduplication/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Zysk z </a:t>
            </a:r>
            <a:r>
              <a:rPr lang="pl-PL" dirty="0" err="1" smtClean="0"/>
              <a:t>deduplikacji</a:t>
            </a:r>
            <a:endParaRPr lang="pl-PL" dirty="0"/>
          </a:p>
        </p:txBody>
      </p:sp>
      <p:sp>
        <p:nvSpPr>
          <p:cNvPr id="3" name="Symbol zastępczy zawartości 2"/>
          <p:cNvSpPr>
            <a:spLocks noGrp="1"/>
          </p:cNvSpPr>
          <p:nvPr>
            <p:ph idx="1"/>
          </p:nvPr>
        </p:nvSpPr>
        <p:spPr/>
        <p:txBody>
          <a:bodyPr/>
          <a:lstStyle/>
          <a:p>
            <a:endParaRPr lang="pl-PL"/>
          </a:p>
        </p:txBody>
      </p:sp>
      <p:pic>
        <p:nvPicPr>
          <p:cNvPr id="94210" name="Picture 2" descr="http://community.netapp.com/legacyfs/online/9473_basics_tbl1.jpg"/>
          <p:cNvPicPr>
            <a:picLocks noChangeAspect="1" noChangeArrowheads="1"/>
          </p:cNvPicPr>
          <p:nvPr/>
        </p:nvPicPr>
        <p:blipFill>
          <a:blip r:embed="rId2" cstate="print"/>
          <a:srcRect/>
          <a:stretch>
            <a:fillRect/>
          </a:stretch>
        </p:blipFill>
        <p:spPr bwMode="auto">
          <a:xfrm>
            <a:off x="3503712" y="1695758"/>
            <a:ext cx="5271266" cy="4901594"/>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Deduplikacja</a:t>
            </a:r>
            <a:r>
              <a:rPr lang="pl-PL" dirty="0" smtClean="0"/>
              <a:t> a wydajność</a:t>
            </a:r>
            <a:endParaRPr lang="pl-PL" dirty="0"/>
          </a:p>
        </p:txBody>
      </p:sp>
      <p:sp>
        <p:nvSpPr>
          <p:cNvPr id="3" name="Symbol zastępczy zawartości 2"/>
          <p:cNvSpPr>
            <a:spLocks noGrp="1"/>
          </p:cNvSpPr>
          <p:nvPr>
            <p:ph idx="1"/>
          </p:nvPr>
        </p:nvSpPr>
        <p:spPr>
          <a:xfrm>
            <a:off x="2286000" y="1773239"/>
            <a:ext cx="8130480" cy="4751387"/>
          </a:xfrm>
        </p:spPr>
        <p:txBody>
          <a:bodyPr/>
          <a:lstStyle/>
          <a:p>
            <a:r>
              <a:rPr lang="pl-PL" sz="2800" dirty="0"/>
              <a:t>Może wystąpić degradacja wydajności, zarówno przy stosowaniu </a:t>
            </a:r>
            <a:r>
              <a:rPr lang="pl-PL" sz="2800" dirty="0" err="1"/>
              <a:t>deduplikacji</a:t>
            </a:r>
            <a:r>
              <a:rPr lang="pl-PL" sz="2800" dirty="0"/>
              <a:t> w momencie zapisu jak i w trybie wsadowym</a:t>
            </a:r>
          </a:p>
          <a:p>
            <a:r>
              <a:rPr lang="pl-PL" sz="2800" dirty="0" err="1"/>
              <a:t>NetAPP</a:t>
            </a:r>
            <a:r>
              <a:rPr lang="pl-PL" sz="2800" dirty="0"/>
              <a:t> podaje 7% spadek wydajności przy zapisie</a:t>
            </a:r>
          </a:p>
          <a:p>
            <a:r>
              <a:rPr lang="pl-PL" sz="2800" dirty="0"/>
              <a:t>Może mieć też wpływ na szybkość odczytów, ale to jest zależne od rodzaju przechowywanych danych</a:t>
            </a:r>
          </a:p>
          <a:p>
            <a:r>
              <a:rPr lang="pl-PL" sz="2800" dirty="0"/>
              <a:t>Oszczędność przestrzeni, krótszy backup, niewielki spadek wydajności głównie przy zapisie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Dostępność deduplikacji</a:t>
            </a:r>
            <a:endParaRPr lang="pl-PL" dirty="0"/>
          </a:p>
        </p:txBody>
      </p:sp>
      <p:sp>
        <p:nvSpPr>
          <p:cNvPr id="3" name="Symbol zastępczy zawartości 2"/>
          <p:cNvSpPr>
            <a:spLocks noGrp="1"/>
          </p:cNvSpPr>
          <p:nvPr>
            <p:ph idx="1"/>
          </p:nvPr>
        </p:nvSpPr>
        <p:spPr/>
        <p:txBody>
          <a:bodyPr/>
          <a:lstStyle/>
          <a:p>
            <a:r>
              <a:rPr lang="pl-PL" smtClean="0"/>
              <a:t>Storage – większość producentów macierzy dyskowych wspiera deduplikację</a:t>
            </a:r>
          </a:p>
          <a:p>
            <a:r>
              <a:rPr lang="pl-PL" smtClean="0"/>
              <a:t>Windows – od serwera 2008, dodatkowa rola, nie można deduplikować wolumenu systemowego</a:t>
            </a:r>
          </a:p>
          <a:p>
            <a:r>
              <a:rPr lang="pl-PL" smtClean="0"/>
              <a:t>Linux, Unix, FreeBSD	</a:t>
            </a:r>
          </a:p>
          <a:p>
            <a:r>
              <a:rPr lang="pl-PL" smtClean="0"/>
              <a:t>Apliance do backupu np. vSphere Data Protection (VMWare)</a:t>
            </a:r>
            <a:endParaRPr lang="pl-PL"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Deduplikacja z OpenSource</a:t>
            </a:r>
            <a:endParaRPr lang="pl-PL" dirty="0"/>
          </a:p>
        </p:txBody>
      </p:sp>
      <p:sp>
        <p:nvSpPr>
          <p:cNvPr id="3" name="Symbol zastępczy zawartości 2"/>
          <p:cNvSpPr>
            <a:spLocks noGrp="1"/>
          </p:cNvSpPr>
          <p:nvPr>
            <p:ph idx="1"/>
          </p:nvPr>
        </p:nvSpPr>
        <p:spPr/>
        <p:txBody>
          <a:bodyPr/>
          <a:lstStyle/>
          <a:p>
            <a:r>
              <a:rPr lang="pl-PL" smtClean="0"/>
              <a:t>ZFS</a:t>
            </a:r>
          </a:p>
          <a:p>
            <a:r>
              <a:rPr lang="pl-PL" smtClean="0"/>
              <a:t>OpenDedup / SDFS</a:t>
            </a:r>
          </a:p>
          <a:p>
            <a:r>
              <a:rPr lang="pl-PL" smtClean="0"/>
              <a:t>Btrfs / bedup, dupremove</a:t>
            </a:r>
          </a:p>
          <a:p>
            <a:r>
              <a:rPr lang="pl-PL" smtClean="0"/>
              <a:t>LessFS</a:t>
            </a:r>
          </a:p>
          <a:p>
            <a:endParaRPr lang="pl-PL"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Rozproszone systemy plików</a:t>
            </a:r>
            <a:endParaRPr lang="pl-PL" dirty="0"/>
          </a:p>
        </p:txBody>
      </p:sp>
      <p:sp>
        <p:nvSpPr>
          <p:cNvPr id="3" name="Symbol zastępczy tekstu 2"/>
          <p:cNvSpPr>
            <a:spLocks noGrp="1"/>
          </p:cNvSpPr>
          <p:nvPr>
            <p:ph type="body" idx="1"/>
          </p:nvPr>
        </p:nvSpPr>
        <p:spPr/>
        <p:txBody>
          <a:bodyPr/>
          <a:lstStyle/>
          <a:p>
            <a:endParaRPr lang="pl-PL"/>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Przykładowe systemy</a:t>
            </a:r>
            <a:endParaRPr lang="pl-PL" dirty="0"/>
          </a:p>
        </p:txBody>
      </p:sp>
      <p:sp>
        <p:nvSpPr>
          <p:cNvPr id="3" name="Symbol zastępczy zawartości 2"/>
          <p:cNvSpPr>
            <a:spLocks noGrp="1"/>
          </p:cNvSpPr>
          <p:nvPr>
            <p:ph idx="1"/>
          </p:nvPr>
        </p:nvSpPr>
        <p:spPr>
          <a:xfrm>
            <a:off x="2286000" y="1700809"/>
            <a:ext cx="8130480" cy="4751387"/>
          </a:xfrm>
        </p:spPr>
        <p:txBody>
          <a:bodyPr>
            <a:normAutofit fontScale="92500" lnSpcReduction="10000"/>
          </a:bodyPr>
          <a:lstStyle/>
          <a:p>
            <a:r>
              <a:rPr lang="pl-PL" sz="2400" smtClean="0">
                <a:hlinkClick r:id="rId2" tooltip="Google file system"/>
              </a:rPr>
              <a:t>GFS</a:t>
            </a:r>
            <a:r>
              <a:rPr lang="pl-PL" sz="2400" smtClean="0"/>
              <a:t> (Google Inc.)</a:t>
            </a:r>
          </a:p>
          <a:p>
            <a:r>
              <a:rPr lang="pl-PL" sz="2400" smtClean="0">
                <a:hlinkClick r:id="rId3" tooltip="Hadoop distributed file system"/>
              </a:rPr>
              <a:t>HDFS</a:t>
            </a:r>
            <a:r>
              <a:rPr lang="pl-PL" sz="2400" smtClean="0"/>
              <a:t> (Apache Software Foundation)</a:t>
            </a:r>
          </a:p>
          <a:p>
            <a:r>
              <a:rPr lang="pl-PL" sz="2400" smtClean="0">
                <a:hlinkClick r:id="rId4" tooltip="Distributed File System (Microsoft)"/>
              </a:rPr>
              <a:t>Windows Distributed File System (DFS)</a:t>
            </a:r>
            <a:r>
              <a:rPr lang="pl-PL" sz="2400" smtClean="0"/>
              <a:t> (Microsoft)</a:t>
            </a:r>
          </a:p>
          <a:p>
            <a:r>
              <a:rPr lang="pl-PL" sz="2400" smtClean="0">
                <a:hlinkClick r:id="rId5" tooltip="EMC Isilon"/>
              </a:rPr>
              <a:t>IFS</a:t>
            </a:r>
            <a:r>
              <a:rPr lang="pl-PL" sz="2400" smtClean="0"/>
              <a:t> (EMC Isilon)</a:t>
            </a:r>
          </a:p>
          <a:p>
            <a:r>
              <a:rPr lang="pl-PL" sz="2400" smtClean="0">
                <a:hlinkClick r:id="rId6" tooltip="Ceph (software)"/>
              </a:rPr>
              <a:t>Ceph</a:t>
            </a:r>
            <a:r>
              <a:rPr lang="pl-PL" sz="2400" smtClean="0"/>
              <a:t> (Inktank, Red Hat)</a:t>
            </a:r>
          </a:p>
          <a:p>
            <a:r>
              <a:rPr lang="pl-PL" sz="2400" smtClean="0">
                <a:hlinkClick r:id="rId7" tooltip="Moose File System"/>
              </a:rPr>
              <a:t>MooseFS</a:t>
            </a:r>
            <a:r>
              <a:rPr lang="pl-PL" sz="2400" smtClean="0"/>
              <a:t> (Core Technology / Gemius)</a:t>
            </a:r>
          </a:p>
          <a:p>
            <a:r>
              <a:rPr lang="pl-PL" sz="2400" smtClean="0">
                <a:hlinkClick r:id="rId8" tooltip="BeeGFS"/>
              </a:rPr>
              <a:t>BeeGFS</a:t>
            </a:r>
            <a:r>
              <a:rPr lang="pl-PL" sz="2400" smtClean="0"/>
              <a:t> (Fraunhofer)</a:t>
            </a:r>
          </a:p>
          <a:p>
            <a:r>
              <a:rPr lang="pl-PL" sz="2400" smtClean="0">
                <a:hlinkClick r:id="rId9" tooltip="GlusterFS"/>
              </a:rPr>
              <a:t>GlusterFS</a:t>
            </a:r>
            <a:r>
              <a:rPr lang="pl-PL" sz="2400" smtClean="0"/>
              <a:t> (Red Hat)</a:t>
            </a:r>
          </a:p>
          <a:p>
            <a:r>
              <a:rPr lang="pl-PL" sz="2400" smtClean="0">
                <a:hlinkClick r:id="rId10" tooltip="Lustre (file system)"/>
              </a:rPr>
              <a:t>Lustre</a:t>
            </a:r>
            <a:endParaRPr lang="pl-PL" sz="2400" smtClean="0"/>
          </a:p>
          <a:p>
            <a:r>
              <a:rPr lang="pl-PL" sz="2400" smtClean="0">
                <a:hlinkClick r:id="rId11" tooltip="Ibrix (file system) (page does not exist)"/>
              </a:rPr>
              <a:t>Ibrix</a:t>
            </a:r>
            <a:r>
              <a:rPr lang="pl-PL" sz="2400" smtClean="0"/>
              <a:t/>
            </a:r>
            <a:br>
              <a:rPr lang="pl-PL" sz="2400" smtClean="0"/>
            </a:br>
            <a:endParaRPr lang="pl-PL" sz="2400" smtClean="0"/>
          </a:p>
          <a:p>
            <a:pPr>
              <a:buNone/>
            </a:pPr>
            <a:r>
              <a:rPr lang="pl-PL" sz="2000" i="1" smtClean="0"/>
              <a:t>Źródło: Wikipedia</a:t>
            </a:r>
          </a:p>
          <a:p>
            <a:endParaRPr lang="pl-PL"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GFS </a:t>
            </a:r>
            <a:endParaRPr lang="pl-PL" dirty="0"/>
          </a:p>
        </p:txBody>
      </p:sp>
      <p:sp>
        <p:nvSpPr>
          <p:cNvPr id="3" name="Symbol zastępczy zawartości 2"/>
          <p:cNvSpPr>
            <a:spLocks noGrp="1"/>
          </p:cNvSpPr>
          <p:nvPr>
            <p:ph idx="1"/>
          </p:nvPr>
        </p:nvSpPr>
        <p:spPr/>
        <p:txBody>
          <a:bodyPr/>
          <a:lstStyle/>
          <a:p>
            <a:endParaRPr lang="pl-PL" dirty="0"/>
          </a:p>
        </p:txBody>
      </p:sp>
      <p:sp>
        <p:nvSpPr>
          <p:cNvPr id="100356" name="AutoShape 4" descr="data:image/jpeg;base64,/9j/4AAQSkZJRgABAQAAAQABAAD/2wCEAAkGBxMSERQUExQWFhQWGBsYGBUYFyIaFxoXHB4YIRgYGxkYHCgiGRwlGx8aITIhJSkrLi4uHB8zODUsNygtLisBCgoKDg0OGxAQGy8lHyQ0LCwsLDQ0Ny8sLCwsNy8sLCwsLC8sLCwsLCwsLCwsLCwsNCwsLCwsLCwsLCwsNzYsLP/AABEIALYBFAMBIgACEQEDEQH/xAAbAAACAwEBAQAAAAAAAAAAAAAABQMEBgIBB//EAE4QAAIBAgMEAwkNBwMCBQUAAAECAwARBBIhBRMxQQYiURQjMjNSYZGT0xVCU1RicXOBoaOys9EWNENykrHSgoPjJGNERXSE1CU1osHE/8QAGQEBAAMBAQAAAAAAAAAAAAAAAAEDBAIF/8QAKhEAAgEDAwQCAwACAwAAAAAAAAECAxESExRhBCExURVSIjJB0eEFI5H/2gAMAwEAAhEDEQA/APo4hVi5YXO8l1JPKRwOfIACve5U8kek/rXRjlVnHc8rd8kIZd3YhnZgReQHgRxFF5fi0/3ftq1xlCyuY5RndnPcqeSPSf1o7lTyR6T+tdXl+LT/AHftqLy/Fp/u/bV1lTIxqcnPcqeSPSf1o7lTyR6T+tdXl+LT/d+2ovL8Wn+79tTKmManJz3Knkj0n9aO5U8kek/rXV5fi0/3ftqLy/Fp/u/bUypjGpyc9yp5I9J/WjuVPJHpP611eX4tP937ai8vxaf7v21MqYxqcnPcqeSPSf1o7kTyR6T+tdXl+LT/AHftqLy/Fp/u/bUypjGpyJ4dr4VnZcpGV2QsdBdd6CbZs1rxOBpqbWvyZwRxOoZQCpvrrxBIIIOoIIIIOoIINKcVseIOA+FxGaZ2sMyG7/8AUSn+LYW3kp108EcgKa4PDvEgRMNPlF7eK5kk8JQBqToAB2ACuIyj/bHTjL+XJO5U8kek/rR3Knkj0n9a6vL8Wn+79tReX4tP937au8qZzjU5Oe5U8kek/rR3Knkj0n9a6vL8Wn+79tReX4tP937amVMY1OTnuVPJHpP60dyp5I9J/Wury/Fp/u/bUXl+LT/d+2plTGNTk57lTyR6T+tHcqeSPSf1rq8vxaf7v21F5fi0/wB37amVMY1OTnuVPJHpP60dyp5I9J/Wury/Fp/u/bUXl+LT/d+2plTGNTk87lTyR6T+tONgnvC+YuPqDsAPRSi8vxaf7v21ONjQsIArqVJLkqSLjMzEC6ki9jyNU1nF2sXUVJN3Kg6SxFMQ6q7CBstlAJkPAZLHXr3TW2qnlYk2f0mgldY82V2tlU65gVDBgRplPWAJtco3ZVtNi4cDKIlC2jFgLC0TZo9PktreuItg4dSGWMKQCoIJFgc3YflNY8RmNrXqgvGVFQx4dVNxe+vvieNr6E25VNQBRRRQBRRRQBRRRQCE7SnJaxjADuoBjJNlZl1O8F+F+FQja2I3pTNF4Ae+6bmxFvG+auIWHX1HjZef/deq4Yd0nUeJHP5bVqVONkZJVJXfct4va2IQKc0Ru6L4pvfMBfxvK9TjHz+VF6pva0t2owypqPGxc/8AuLV1SL8R6a60oHOrP2c4Ha+Ikije8QzorW3baXANvG17Ftacu63i6mXXdtrmBPwlUtiH/poNR4pPwivcMe/T/wC3+E1GlHsTqz9lufa86vEt4jvGK33baWjke/jNfAt9ddYva06Ru94jkRmtu21ygm3jPNVHHHvuF+lf8ieu9q+Im+ik/A1Rpx7jVn7L67RnIBzRcPg29pUWG2vO5fWIZHKeA2tlU38Zp4X2VzF4I+YVV2bxn+mP4Iqacew1ZlyTbE4lSO8XWSRr5G0yGIWtvNb5/soxm1540LXiNraZGHEgfCeeqU/7zD9FP+LDV7tjxLfOv41ppxsxqz7dyPbOzDiZ8PK7KGgcsAoYK4sbK4EnWUNZvSODG7DB7Yndc3ex1nW2RveOy38Pnlv9ddMNfrqjscd6/wByb86Sp0oDVn7Lq7Xn3jJ3vRFa+RvfFxa2f5P20Yna8yZfFnM6p4DaX5+HVRB/1D/RR/ilo2iPFfTJ/c00oDVn7GJ2jN2x/wBB/wA6iwe15pI0fvYzqrWynS4Bt4dcspsaq7HU9zw/RR/hFNKFxqz9lyHbEzNIve+owF8p1uqt5WnG1Eu2JleNe9nOWF8p0spPla8Kp4NTvcR/Ov5UdeYsd9g/mf8AA1RpwsNWfsubQ21NFFJJaM5EZ7WIvlBNr5tOFWW2hMD/AA/6T/lSXpIwXB4ksco3MgueGqkD0mwqzhxIzM7gqD4MWl1HlORxc9gNlGmpuaacL2GrO3ktYbbEr5tIxldk4HXKbX40HbMu9Edo9UZ72PvWQWtf5X2VS2aptJ9NJ+I1y6nupPoJPzIKjTjZDVncv4zbMqLmtGesi2sR4bqt+PLNf6q7wG05mmjD7sxy7wKFUh1MZsSWLEODr71beel211O64fxIfzoqsYDxmE+fE/iqurFR8FtKbl5NK7AAkmwGpPmoU3FxwNLsdh5JFMRlRc6kHKpD5esGKnPoRdNbG2vlCy89H8sMqvKAHkMzNlstrXswZjcZ7MbnUdXha1ReaKuUkBvYg2Njbkez56ybdD2uuTEZVAa3VJN2R1vnz3sbozeUVJ0LXq3snouYZhJvBYBuoqlAGcsSF65Aj6xIQg6hTfQWAfyTqpUMwBc2UE6sbEkDt0BP1VFHj4mF1kQjNkuGBGccV4+F5qTbI6Mbpw7yZ2VHQNks13EYaS5J67ZLseZNUk6EWSJd+w3WYKoXvYBiMYyhyzKQLG4bjfgDQGim2vh0UO00YVgGDFwAVbwWBvqDyNXFYEXGoPA1jz0IK2MU2UgIgurWEUazJGi7uRCMqSW420JtrWrwmHEcaIOCKFGgGgAA0AAH1CgJqKKKAyXT1YYsPvO5xIWmhDFEVnHfEOoOpzEBPnYX0uQ4bZsGTN3NEXy3yZUvmtfLfhe+l+FYnaKJvZmZU0llJZgOAdtSTVLudN+RkTxY0yjjmPmql1rO1jdHonKKeXk1XQmDDz4RXOGVRnky72JVZhnY3ynUAEldbeDfgRUeCw8DbUxEZwqgLBD1jGu7sHnIYHnmzkWAuN21+V8xj4Eyr1E8ZH70eWvmq0MOnkJ/QP0qNbg62D+xoOlEEEL4ULhFfPMB3uNT1grWVvJB1OY6DKb8rtNqYDDRQySDDRuVUnKsaliBxsLakC5tztasBsuBDBESiX3a65R5I81dQwJvZeonvPejsPmprcEbB/Y2XRbZuGkweHZsNGve0AzxqGIAADEcRmGtjrrrY6VV6PQYeWfGKcGqZJQCXiXLcRxgBT764Ge45MvO4GVxUCbyDqJq7X6o+Cm83bau8fAgilsieLc+COOU+amtwNg/safasGGTG4WIYNWzhyGWJSnAB8x97kWx145gBc6VJ0xwOFhwU7jDIeqQSkSllDC2ewFyAbXtrb5qzSYdLDqJw8gfpVfBwITLdE8YR4I4ZY9OFNbgbB/Y+g4fZWGeNXOFiVmUHI0aZlJF8ptcX5HWk3Q3D4bEQyscIq2nmB3kSA5t4+ZBxvk8EkaXBte1ZeWFd/H1Vtu5dMo8qC3Lzn017tGFBE1kQajgo8oeap1uBsX3/I0xw+G90xB3GttwWzbpd3lLDr5uHhDJl8K+tra1z02wmGghiK4VWzYjDjvcSk330ZC208O2QcrsL2BpIcOl/AT+gfpVXZ8KmPVFPXk4qOUj25ctKjX4J2D+x9BxGyMMkbOMJEzKpYIsaZmIFwovYXJ0FyB56UdCcBhZ8FDIcKguLAyRKGax8KxFwL3texNr8CKy6RLvmGVbbtPejypPNRi4VG7sqjviDRRw104VOtwRsH7NHsvC4Z9o4uE4MAJHFctEojFi+UqffZw1xlvbIwaxABOk+Dw0M2BVcIrZ57dSJSD3uUZGPLjn10sjcwKRmFNeon9I/SoNnRKYYiVUnIhuVF75Rrw48ajXXobB+zadINl4WHDTSDCxtlRickSlgLasBbXKNbDXTS50qLZuDwXccU0mGjQZF0eFd4eS9UAks2hC+F1gLX0rGhkQzFwuUMotkB4ollVQLkknQDiTUPc15YndVBu2WMAWQZTa9tGf5XAcBzLTrEbF+zRdFdl4fE4jFPJhAgjlssTxKEjbdopHPPJlFyR1QHspN2Ju4/CYVdoYeDuNTmjkIIhXIdY7kngMgGt/KW171ltrRqMPMQqgiNzcKAbhTY3A41deFbnqLz96P0prr0TsJX8j/phgMJh8I79ypYkKWjhDMmY2zZVGYi9h1QT1hyuQ1j2JhWQOcHEGK3yGNMwJF8ht1b304289YLCRqQ91U98caqDoG05V4yDfqMq23Tm1ha+eLW1uOp9NNbgjYO3k0/Q/BYTE4dn7kUDeyjvkIUnvjmwBF+rfL86m3Cm+JhVMThFRQqhZgFUWAFl4AcKwOPjUR6Ko68fBQOMqX4Dnc+k1pcJjFiXAu+bL39eojSG+turGpNrA62sNO0V3CpkU1+ndLyyxH0RIUAzDOq2EgQhrm2ZyS5u7FULNpezeVXc3RNnvnnNzcHKtgEKzKVW7HKcrqL633a3vWnpeu28OZTFvV3gLAqTbVQhYXOhIDKbefzGuzOU9mbCeGQvvVY5FTVDcgFcxY59WNmNxYXa9jrdvhw4HXKk2HgqV1sM3FjxNyOwaa8agi2rAxYLKhKoJGswICEsAxPC11Yf6TXQ2lDoN7Hc2t1xrm8G2ut+XbQFqiq746INkMiBtBlLANdvBFr311t21C214AQN6pvmsQbjq5c12GgtmXieGvI0BeoqjJtjDqATNHYlALODfOwVOB5swAPnr2Xa8Chbyoc7BFCnMWYsq2AW5NmYXPAcTYUBdooooDA7d2VMm9ZoleJpCPGcRLJYAjL8sX+uqGyth4sswKKzRDcuTKLll6yseprmRlbTmTTnpdjHxMTRQlonWUWkupB3b2a6njwJF+YU1HLtsJiVAjktLEInbeDNcZt0+a+jeGpPEkx1GhfvYtXXuPbJdhfHsfEzxqyRLbeDjKP4clm978k1JHs7EGZod0M6Ikh76LZXaRV1y8bxt6R9Vvo3tN8Hhwk2eZzIevdAOu9lAUWsNQT5yxowuKkXHy4k5zG8SIsWZNGBe9zzQXuovxd/NUbfgn5KX2Qvj2NiYI4UeJbnJELSi2a38vDQ1OnR7Fh3YxLZsv8Ucgb8qm21tF8YuGeIyRKrrI3WS7Rkaga9V+Fm5XamWO6QmVJYkSSN8otIGS6ki6kXOvnB48KbfgfIy+yEEOxcTMuHmSIZD3wXkF8rxOBy49cfbXUmx8TKJ41iGZQUN5Ba7ICOXCzD7aabB20cLh8PBIjySWyFgy5cwRmIUX6qAKQB2AVBszaEmHlxc8hkkjc50TMnUUKC19eu2mUE+9VeZJLb8D5GX2RWfZWJVo0MQu9wO+C3VFzfSopNjYmBJpHiGUFpDaQXyhVv9fVNMdp46SXE4eZDIkcdzJHdCX06mVs3U10byl00rvb+2GxWGmiiV4pNUDEoVzWBIZc3WQhrH59NQKbfgfIy+yKEnR3FmVG3Qsqup74OLGIj8J+yom2NiZo2yRDRymsi8UezfVcGtBhukW7WOJkld8h65ZLtkyBmNmsCS4Nh5+yl2wdpvhI5d9vJryMVN0GVCxyggN1nN7s3MnsFNvwPkZfZFdtmYjeiPddYqX8YtrAgem5FVjsnE4eMF4uMoUWkU6zTWT7XF/rppJjJO7hiLyboRlTDdPDuPfZtEsL5fKAPbePpFtN8ZCggzxMsysWJjIIjk63VLHUFcy+dVvoTTb8D5KX2RXXo9i94W3IsVVfGLxBYn+4qCPZOJnjikSHqllfV1BsCb8+NaOXpEGDRBJVbJ4YdMwzZgGBLWzAgml3Rvaz4TDRxzhpZM1iy5FW7E5VVc+igW+u552pt+B8jL7IpJs7ENI8Qh66KrN11tZ8+XW/yT9lVJ8DPhYoRLCdcsQysrEuEYgAA3N8pA85FMoNpvBjMRiX3jRSKiRwjd5s4zEro13sb5RyDPfQAipjcRPipMLiQXTLIHKAxkLCyNohLeMNwpc8ma3AU2/BPyMvOSIIujuLVpJ5YOHWVRIpCKEAJ46yECxYcjYaXLWRsXFSbmRYerq3hrezLpz89OdrbeM8M8UaSRyWyh7xkBioZbgv1l1Fx2E8K82PtwwQwQyJJJJlyl7xgFgCWsA+ijgPMBTb8EL/kX9kIcRsjEzR4mJITmUNEbutszRqw58LOv21al2diBIqGE5nDMOunBct/ffKFT7K2m+FbGTTbySNm3ii8d1RUW5azdZ7DLfmEXmTU20MbK+MgmXeLFGrB4rxksdLZWz6AkdbtCi1rm7b8E/JS85IVvsnEwxyO8Byhnc2dDoTfyuNSt0fxe9Dbg2CMvjE4lkI992KaYdIdsPicNJHArxyXKhm3bISDZlZd5qpF+HOx5Vfh6RBQsRSZm3ZOctHmIXKpYkPYNdgabfgj5GXjJGabZGJmjOSA6SAaug1ilGf33yDb6q0mz8M0b4JHFmAnuL3textcac6XdHtqyYWFxiN5KzSkhhu1ADyWXQP4RLZmPaxtoBTo4sSz4RwCARNobXBAUEaEjiKlU8DmfUut5dyxi9pQrOYmnKOERipKhQGLhNWHhMQ2l/wCHy1unx2CwQ1edzvnZMwcGzgTM/WAsmXMxJ0sUQcgKcY/YMUzl3L3IsbNoUtYpa3gnnbXU66mjE7AieOOMtIBGuVSGseKG58onIAb6EFgeJqSsVvg8HDh5O/kRyZMzKwJ1kz3GRfBLSgtplytrYE3rrsnZwMamXVQktnZRmSQKFzBlsQ268x0fgCaYR9DsOBlvIVy5QC/DqIhPDjZEOvNRVzHbBjlYszOCVCGxABUBwV4aAh2Bt9VtbgKcdg8HKzy79VkVna7sLBrxx6q1iUzxRgWIvyPWqPDbEwIVF7ozHSNWMiXJRAgAFrGylNLa2W976s8P0Vw6OGAa4KniOKhBe9r65EJ14qCLa1xF0Rw4RkO8YNYMWbUgBRa4HyUPbdQeNAVYtj4OWQMMQ0juDbvqkkApny5RcAmME24EG1uVzA9FYImRlL3UqbXWzFc4QsAo4BiNLcFvewqbCdHoo5hNdmkAtmYgm9iM3DQ5SVsLCx4U3oAooooDCzk5pbC53kthe1zvH0udBSlis8kiAlG3K3uLPGwclHKnsYBgRcG2hNbmbo5CzM15QWJYhZnUXJubANYa3OlVZ+huFdgx32dRZXE8mZb9hzafNwPO9XqqrWMb6eTk3cysmI3kUbkZSZI8y+S4kAdfqYEfVTFeNQtsVMNOY8Rv5YpO+pMkkl1dMobeIr3ueo2ZBbRyQovWjg6P4Z1Do8rKwurLiJCpHIgh7EVOsjl9LL2ZbY/7vD9Gn4RXUHjZv9v8JrURdFMOqhVMwAAAG/k0A4DwqF6K4cEm81za538mtuHvqayJ2svZlcX4zD/SP+TPXe0vEy/Rv+Fq079FMOSpJmupuO/yaEgqffdhI+uiTotAwIJmIIII38moOhHhdlNZEbWXsz6cB81VsDxm+mP4Iq1Y6MQeVN69/wDKuU6KwC9jNqcx7++psBfwuwCmshtZezKzfvEX0c34sNXu1PFN86/iWtQ3RSAsGvNcAgHfvwbLceFzyr6KJeikDCxMxB/778tfK7aayG1l7Ebcfrqlsvxf+5L+bJWs/ZiHypvXP/lXEXRSBRYNMBcnxz8SSTz7STTWQ2svaMwnj3+jT8UlRbWnCLGSCTvUAVdWZteqo5n7AASSACRodo7Ew0PXJnZ3siIszF3bUhVGbzkkmwAuSQATXOD6GRm0k7SGW9wFlfLENDkQk3PAXY6sRwAsqtZDay9iWCA3zyWMhBAA1WNTxVTzPDM/FrcgAB5srxEP0afhFar9mIfKm9c361zF0UgVQoaYBQABvm4DQc6a0RtZe0ZjC+Mn/nX8uOjE+Mh+d/wGtOvRSAFiGmuxBPfW1IAHb2AUN0UgJBLTXW9u+tzFjz7KayG1l7RlNufuuI+hk/A1X5OJ+c07n6JwOrKzTFWBUjetqCLEceyuz0Zi8ub1pprIbWXtGWwPB/pZPxGvG/eF+hk/HBWoTorCL2abUknvp4nU14eikOYNmmuAVvvTwJBI9IHoprIbWXtGY2n4v/ch/Njp5srwsF/7n8VW5eikLCxea1wfGHipBH2gGrmC2JFEyuM5KAhc0jEDNbMQpOW5PO1+NcVJqXguo0nDyMqKKKqNAUUUUAUUUUAUUUUAUUUUBBisWkds7AX4Dix7bKNT9VV/deL5fqn/AMKRbQxLASyC2cy7sEi4C70RgWBBsNWtcak9tG6m+Fj9SfbUipS/VHMpxj5Lm3cejRh4w5lhYSxjdPclbhkHV4uhdP8AVUAxEB79hJWQvZiBE7QyXAN2QDRiCDnWzarfMNKU43aEm6iHUvJvFclSVsuhsA4Iv/MbfbSfZ0kmCgZY2VlUvJZ1YscxvYuZbmwsoJubAXvVTqW7GmFCc45RXY3GD6TxkhJVeKUmwUo5VzYnvT5BvNATawYAaqKve68Xy/VP/hWf2ipeTcjJlKszZ03gOVkAFs6243v5hVGfunDIGEizxhkBVkIlCsyrZHMhznX35v8AKPCrIqbjkkZnOKdmbjDYlJBdGDDgbcj2Ecj5jXs86ouZ2CjtPaeA85J5VndmY5WmjZDfMxicahh1HcK6mxVgV0DAEZj21a2m957HgiKV+dzICfnsgF+wt2mucu1zuxc914+yX1En+FHuxH5MvqJP8KzmBMskUchkUZ0V7brhmUG3h+eo8Vi5I0n1VmjyZTksOtbiubW3ziupRnFXaOIzjKWKNP7sR+TL6iT/AAo92I/Jl9RJ/hWLO0J/Lj9UfaVdhxrth0fqh2kEZOXq6y5Ccubs148arjUcnZGirQlSV5Gn92I/Jl9RJ/hUWI27EoAGZpW0jhKlZHPmDgdUc24KNTWU21tbuZoVklXNOxSNd2BdgL6kyaC5UX5ZhU+Dzdz90OQZ93vMw0VSoLBEB8FLix5tc5uwWSyi/wAiiMlLwafA4EoTNOwaYjVveRpxyJfgvC7cWIubWAHR2zHyEhHaI2IPnBtqPONKj28/ViXk8liO0BXcD5rqNOYuKRKZHkmAkKhHVQAqnjHGxJLKTe7H7KLKUsYiUlFXZoPdmPyZPVN+lHuzH5Mnqm/SkSB1ljUyF1fMCCqi1hcEFVFJIdpzsobeWvrYIlh5tVvXE5Sg7Mto03W/Q3HuzH5Mnqm/Sj3Zj8mT1TfpWX2RjJG3wdg2QKQcoHEPcHKBfwRU+EjleNGMzXZVY2SO1yAdOpXVPOf6nFW1J2kaNNsRE651HayMq/WxFh9dX6yOBkYtKrtnyOFBKgXUxxtYgAA6seXCmcOKZcDI4PWjWYKeJ72XVePE2UUTd2mR2aui7LtWMEgZmINjlFxccRmNgSOYB0rj3YXyJPQP8qQ4pWEqRI5RQjnQKT1GiVR11bkxqPGLJGhcTObFdCsdjdlBBtGDwPI11GM5RyXg5lUjF4s0XuwvkSegf5Ue7C+RJ6B/lWQ2jjJRPIqyFFXLYBUPEXJu6E1zgMbNvo1aUurFgQUQcEYg3RAeIqjVd7GrbSwz/hsfdhfIk9A/yoG2F8iT+m/2KST9QrPRCR2l76yhZMoVVS1gkZ4shJN2POulzrKimRnVlckMqCxUx2IKIp98avcZqOXaxlVSLliayCZXUMpBB5j7frvpapKT7Fbvkq8iqP8A6iZFJ9CLTioTujoKKKKkBRRRQBRRRQGM2ibROToO6OP/ALoVcGJTy1/qH61Q2nKQAoy98xEyHMuYWviH8G4vqgHHmaXTYeyscuH0Un92HIE/CVZQcknZX7meu4XSbOcbIBHhiSACZrG+nHtqhtGddzJ1l8BvfDsrWpAjxpmRSLAhSoIGnIHhXg2fCNRFHf8AkH6Vhau7nqUuo04YWOcVIFxQuQO9ScTb38XbUW1cQhisGUneQ6Bh8NFVXb0pzxpljIKu15I8+oKDTrC3hH7KXLKUZGyYfw4xpBlNmdFNjnNjY8a0Q6jGGFjLspz/AOxeP8GgxOCEk+HIJSTOQsq2zgbqY21BDLf3rAivMXjHincYnKBu4+/oDurAzWMgPiSdeJK6eFc2q3H4/D/Sn8qeuekM5jfEOvFcOjC/C47oIv5q4X6D+ivY+04BhoAZoQRFGCDKoIIRbggtVfaWJRosWyujKBFdlYFRYC92BsLCqWzdjbiSWRZnJltmVkj3a2vbIgjATiRpx53tT7ZLlo2zWNnZdFAuAdLgaVorylhZoy9O4Z3izOHaUN/HResX9aZYSZRg4nLKE36nMSMtu6OObhbz073C+SvoFVNtTGOG6WBzxrqoIAZ1U6HTgTWOH4u56des66UbW/2SLtXD3B38F+3epf8AFVbDG+AuOHc7fltS0TyeUvqk/wAaaRzl8EXa12w7E2Fhcxm9hyq6pX1bdjPtJUP2/o/29/A+lP5U1Z1NowxTYhZJo4yZFIDyKpI3MIuAxGlwRfzGtFt7+B9KfypqyiTSvmbesvfJVAEcRACSOqi7REnRRxJqynlqXj6M9ZxUPyLsW0IZcRCI5Y5CM5IR1YgZbXOUmwvWYwu0IVQK0sYI0ILqCDzBBOhrSbMkfesrOXGQMLoikHMwPi0W40HG9M8g7B6Kpr3lN5Gno62lG8e9xB0dmVziCjBhljF1IYXtLpcc9R6RVnAbawwijBxEAIjQEGVAQQouCM2hpqdAbAcCay2Hxk7IjGY3ZVJ71DxIB+BpSraR1OhLqpNod7KnSRp2RldTItmUhlNooQbEaHXSmX/l2I+bE/jlpTsDEO4lDtmKSZQcqqbGONrEIoHFjram3/l2I+bE/jlqYyyk2VuGH4v+C/aeJSPEo0jBVySjMeF88JAv22B9BqttDasDxlUlRmYqAoNyTmXgK72rLJ3S6rIyKEVrKF4s0oJJZSeCioUlkWSLvrsGcKVISxBDdiA9nA1fTc1S7WsZJyg6tne/Yo7XxKJiZczZb5CL31GXl9debLxCPiIQrZrFybX0GRxc6dpA+utTRWG3e56u4enhYVQ7RijedZJFRt7ezGxsY4rH5tD6K6jxscs8e7dXypLfLra5itfsvY+il+KxcxmmAlZVV8qqFSwGSM++Qk6knjzqbZWJlM6q0jOpRzZgo1Ux2IKqDzNaH1DcMCjYyS1b8/8App9jeOk+ii/HPTmk2xvHSfRRfjnpzUx8FbCiiiuiAooooAooooDB7alVd2WYKBi5rkmw4YvmapYnaMOR+/ReA38Rew+etbtHZj5maNVdWOZkY2IbmVJBBBsDY21ub62qp3DJ8VH9SVMKjgrWKatBVHe4YXxafyr/AGFSUbmf4A+sT9aNzP8AAN6xP1rNizTcz3SOdEmizsq3jktmYD30XbSyTGxHIBJGSZYbAOCT32PkDWyfCzHjhifndD/+65GClHDDf/mlRpu9zTDqsaeFvZ3H4/D/AEp/KnqHpV/4r/0y/wD9FNNmbPfOJJQoKg5EU5rX4szWF2tpYCwudTepdqYAuQ6EB1BFm8FlNuqbajUXB1troQSDaovGxkMR7sYb4xB61P8AKmewJVaJmUhlMrkMpuCL8QRoaY9xYj4CP13/ABUDCYn4GP13/HXdWpKatYppUVTd7ntKuk7hcOSSABJCSSbAASpckngKa9y4n4FPXf8AHXhwmJ+Bj9d/x1RgzTGVmmYxdq4f4eH1q/rT7Bf/AG8f+mP5Zpr3HiPgI/Xf8dTYfZkrkb0IiAglVcuzWNwpOVQq34jW/DQXujTaLq/UOqldeCxt7+B9KfypqxcOPiTOruqsJZrg6HWaUj0gg/MRX0LH4QSoVJI4EMOKsDdWF9DY8joeBuDSZsBiR7yBvlbxkv8A6d01v6jWhScJXSMVSmqisxHsfEJJM5RgwESgkcL5m0+enVe9xYr4KH17ewo7ixXwcPr29hVU8pyvY7pxUI4nEnA/Mf7VisHj4hGgLqCEUEHiCALitx3Fivg4fXt7CjuLFfBQ+vb2FcOm2aaNd0r2/ok6LyBlnYG4MoseRtFCDbt1BH1U8A/+nYj5sT+OWvU2diWNiIox5auZGHzKY1F/ObjzGneHw6ogRR1VFgDrp5yeP11ZCLRTUnnJsw+2cQqYpyxIDRpY5SQbPNfVQe0ekVXixaPLCEJJ3gPgsNAGublbCtO+yZk6sRRkGihyVZRyXMAcwA0FwD2k8a57gxXkw+sb2dWKpJQwsZ3Ri553OKK67gxPkw+sb2dHcGJ8mH1jezqjCRfdGRxuIVJ5w1wTICOoxuN3ELghbHUH0VPsSYPiFy3IEclzlYAXMVtWA7D6K1HcGK8mH1jezoGAxJ5Qjz52b7Mgv6RUabvc0Pqm6eBPsbx0n0cX4p6c1U2dghEpF8zMczNwubAcOQAAAHYOZuTbq9KyMoUUUVICiiigCiiigIcXn3b7u28ynJfhmsct/Ne1ZIYbaGcyI0wO7jQCXc9Y5ps5dY7quUMpBWxOl81rVs6KAykXd8mZm3ka5lyx96uyEQrJmIuRY71hlYHhx4VDhvdJEiDXLqrBvFiInL1GuxL5RoCvHMG6xFr7Gk3SHo7HjDEXZ1MTh1ysQp7Qyg2PmPFTYjmCAqhG0sucs5KAsI2WIGXVLxuVvY2z5WUrYlb3tqSR7TzMm8Nu9rvFSK1s2H3jpmuQ2XfmzKRwtwGZz7lyr4GLmGlgrrG6/OboHP8AVXhXGrezYeXsBV4j9bAyfYtANRXtKW2jiF8PCM30MqMPn76Yzb6q993ox4aTR6260L2/qVSv13oBPjcPjpJjZpUCyOQy7rdhN3KIsgYFmJuocSAgN4NrA12W2g7BOvGMzZpAIvBL3TJmvqqdU3Xj28adYTbeGlNo54nINrLIpN+ywN70woDEYWPaao5bMHfdsAm7NmyRb4HeMQoLXy5QQAH0Ol7MC7SdyHZo1MguUERCxXcjIWBJOXIGuvG5Wwp90g2RHjMNLh5fAkW1xxU8VYecGxHzVSweClwaLHEomgQWEYCpKg7F4JIPMcp+UxoBczbTvHfyiGCiMg5TGoZr2sjgSSDKbjMBoRY6HYqSjDxCdi0uUGQtlBznVl72AtgTYW5AaniTB7Whl8FxmzZSjdV1cgkKyNYhrAmxHAXq7QBWb6WRYtxIkG8ytA6ruyigylXHXZiHX3mUoRre54VpKKAych2ihKLmkGZQshEV8ocFy9rcYzlFh73kdTBHDtISKWLMqgqW73nYOmHPgghOrLvQbgHIpsb2LafaG0o4R1z1iOqg1dzcABV5kkgUq2bsJ+6+7JXYOyMm4zs0aXKZSATYOFUglQB1j2XIFCN9p9TwuDXuIjmOZ/DtbL1cmULexvfNzlki2iqlRIzhchD5Yt42cpnFrBAY8sg4WKuvhFddXRQCjo+mJs7YliScgVcqKoAjjzsAlzcyF7gsQLC2mpb1Ux+04YBeaWOMfLcL/c1V93oz4tJpT8iJsp+Z3yp9eagPekO/3a7jPfOM5jyb0JZvFibqZs+S+b3ua2tqSxJj4jmG8dWeVmj72SLmTdhCbaEsjG7aBbC3AuO7MU9smHVBp46UBgOfViDgn/VR3FinHXxIT6CIA+mYyD7KAze0vdFUVnkVesDeQosaMJIwmq2JDqXuCTqF05G1NJtE58m8ykqQbQ5wljog1VmvluzG1s1gDa7XGdGYpkZJXmfMCCWla1joeoDk4fJppgcHHDGsUSBI0GVUUWAA5CgM7Cm0uqS1y8jBgRGFiRSCjCyklXVShBLMDIDpY2k2AuOZ4ziGdVUOWBWIZmyxBVbJfqhjIQVynqi5I8LS0UAUUUUAUUUUAUUUUAUUUUAUUUUAUUUUAUVU2lj1hUEqzFmCKqgXLHgNSAPnJFKo+l0BWNrSASOqrmAU9YRsjWLXsVkQ2ALC5uBY2A0FFZp+mkIGYpIEAa7HKCHDwoqFc11ZmlXwrZbHNl1s02VthMRfdq9lCkswsLsAQvG5IBF9La8aAtYvDRuvfER1HJlDDz6EVjMRg4ljDxoYQzLkTDtubbxgFzEAgtqCdLDhrxO0xni3/lb+xrKYzxUX0kH40riT7olCzY0MuEaRO6XZ5WMm7aeIWuTqqmEnXm3viCeJNO9/iu2T1kfLj/4eq+K2WJC4LHJIVLx2UhiqhRqwJAKgAjzecgpotmYQMR3R1s3gOVPi7pbI+hCnwTbqnKRe4rqxBd2nst8WYnfekoVeN0mjBJBV0OZcPdluAwF7HQ0y7rxNr5ntfLfexWzXtb93430t21nI9kYYEf8AUqVCIFBKliEd8wkv4aFmClOZAB4CmMfRuK6NnZipjYM2ViQjB1BNtVLWP1AilgMo9oS98zSSqYwCQDG1wQSLHcjsNcHaM4TOzuq2DEtNEAAe0mCwqKXwsV/Iv4GqY4feRRi5BG6dSADZkyspseIuBp/Y6jleWSL32a008WLtI8iJlikXEJlyk30CQ5Wv570zbE4oC5MgHaZYwNeH/h6SYro3H313lYKxLEqBfrFS+a3hAyZmCjQZr6kVyNj4VpBlnBZi1lBQlmztISebG+uvJb11YgfDEYq17yWte+8jtbt/d+FI8JslhiZGlmxDb+8mVpVZQUyixCRpdbMAFOgAPbVnDdG40dWzuxUgi9vCDq+Ym2r6ZM3HIbcqvzfvEX0cv94aiXZEoa9HsLCqtu4YonU5X3aBQSQGuLC+oINjwvbW16k2nt6HDtllzi0bSlgjFRGls7FgLAC4v84rjYHGf6Rfyoq62jhcPJLaSQCQoq5MwByZ1bQcbMwVT22AqU7oguQY+JyFSRGJXOArAkre2YAHhfS9Q+7WGsTv4rKLk7xbAXAude0gfWKTYXDYGGUuuIGd8w8NTZymZ5AQOqxRM1ycuh01N+Jdi4GyoJwhYAKFkUFlZY0UAWsQVSMDT3q21FSB5NtrDqwVpowxJW2YcQjOQezqKza8hUo2jDYnepYKHJzjRG8FjroDyPOs/i9iYIZ1fEZcpDFTIgyXK5CVK24gWLXJ4G40q1h8Jg0VoBMnjFkZTIubNFkOo5eLBOg4GgGke1YGtlmjOZsos4N2sDlGupsQbecUJtWBstpozmzZbODfL4Vtdbc+ys82xsFlA7pIUIreOXVAIlRySL2uim/Nie2jaOxMG2c90BSosVaRd2rMrLGWXQjqtYai4VOOUUBoE2thyARNEQVLghx4A4tx4DtqPF7cw8QUvKgDgMpvcFSyLmuNMt3XXz+Y0nwXReB895jJJ1hIy5DaUli7ZcpytZ2Urwsx01NMpej0bbu7Sd7j3anMCfBIDFiCS+t734gE8KAuTbThVZWMiZYlzSHMDkW17sBw01qLCbahkIAcBibBW6rE2vYA8TbXTheq2F6NQRrKq5sst7i4FgWZmUEAGxZmJvc68eFcwdF4VkVwXJU5iCQQx6pBN1voyhtCNeN7CwDuiiigCiiigCiiigCiiigI5oFe2ZQcpDC/JhwI89UjsHDdXvKdW2XS1rBABpyGSO3ZkU8QKY0UAtXYGGAsIUF7/bl58rZEt2ZVtawq3hMHHECI1Cg2vYcbAAfYAKnooCHGeLf+Vv7GsjtIsIEKi7BoSo7WzpZdWXidL3Fq12M8W/8AKf7Gspi/FRfzwfjSq5+USir3Xjfi6f1L/wDIqhLgp2vfCJqST3wDVmRidMTp1kQ/VWixofdtu/D5cO0dunC9L5JcbuzlSLecR2eLzZcufhvepmz8Nbc67IEg2NNf92GTU7veDLnJBMn7xfPyvfhccLANkxONAAGGQAAADMugGgH7x2V5LPj7uFji0zZG45rXyEjeC2Y6Ecriu1lxpaxWNVuRny3GUEZXyiS9yua68tD5qAIDORKZIGzSADqGKwAUj309yda5ixGNCgdzpoAOK8hb4xU0RxEnc7nvalZHkQciWiMSG+t8me54XvccKiiOMWA2F5cxtvcpuu6J8FHAW8wC+G3EkWWwVYHM02MdSrYZCrCxGZdR2fvFL4tnYhJVkTDhSupGdSGYKyIWJxBLZUYqBfQWta2rCWbHZjaNCqk5bWu4Cm18z9W7akcgBrxvFLiNoakRISEcBerlL3jyMxMgNzZxYaAEfUBY7rxvxdP6l/8AkUYaaczxmeMIMrqtspuxysb2la3VQ8vr7Zdny4relZUG6tJ1+re+870AFY6bskcL9UXsTrZxvjIP52/LkqJeCUNtgcZ/pF/KiqLa3RxZnZ946lwitbyFZW6pFiG6tgxJy5msNTUuwOM/0i/lRU3qY+CGZ+bolCxbrSDMb2GXKuqkWGS2hUcb3AsbjSpIei0CkEFzYg2JFiQYTci3Mwpe3yu2nlFSBFjui0Mua7yAsXJKsLnPmzDVTcEEC3LInMXryXonh2BBza87i41lI97rrLIbG417NKfUUBm5eiSZkZJZEykXIC3NgxBHVtm3hDXYMPCsBmvXcXRCFWDK8q5SMozCyKBIuRbqeqVdl7bAWIsK0NFAL9j7HjwwYR3OY++tcAcFFgNBrxudSSSTTCiigCiiigCiiigCiiigCiiigCiiigCiiigCiiigCs7jujzsuRHXd3BUHMHTKQVCujDQEC2lwBa5FFFQ1cFL9lZvh29dP7Sj9lZvh29dP7SvaKWB5+ys3w7eun9pR+ys3w7eun9pXtFLA8/ZWb4dvXT+0o/ZWb4dvXT+0r2ilgefsrN8O3rp/aUfsrN8O3rp/aV7RSwPP2Vm+Hb10/tKkw/RmZWDb0Ei9s7SyAXFiQrS2va4v56KKWQNHgMIIkygkm5LMeLMeJNtPNYaAAAaCrFFFSAooooAooooAooooAooooAooooAooooAooooD//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pic>
        <p:nvPicPr>
          <p:cNvPr id="100358" name="Picture 6" descr="https://www.cs.rutgers.edu/%7Epxk/417/notes/images/dfs-1-gfs-chunks.png"/>
          <p:cNvPicPr>
            <a:picLocks noChangeAspect="1" noChangeArrowheads="1"/>
          </p:cNvPicPr>
          <p:nvPr/>
        </p:nvPicPr>
        <p:blipFill>
          <a:blip r:embed="rId2" cstate="print"/>
          <a:srcRect/>
          <a:stretch>
            <a:fillRect/>
          </a:stretch>
        </p:blipFill>
        <p:spPr bwMode="auto">
          <a:xfrm>
            <a:off x="3287688" y="1484785"/>
            <a:ext cx="5328592" cy="3516871"/>
          </a:xfrm>
          <a:prstGeom prst="rect">
            <a:avLst/>
          </a:prstGeom>
          <a:solidFill>
            <a:schemeClr val="tx1">
              <a:alpha val="68000"/>
            </a:schemeClr>
          </a:solidFill>
        </p:spPr>
      </p:pic>
      <p:sp>
        <p:nvSpPr>
          <p:cNvPr id="7" name="Prostokąt 6"/>
          <p:cNvSpPr/>
          <p:nvPr/>
        </p:nvSpPr>
        <p:spPr>
          <a:xfrm>
            <a:off x="7752184" y="5818038"/>
            <a:ext cx="2934072" cy="923330"/>
          </a:xfrm>
          <a:prstGeom prst="rect">
            <a:avLst/>
          </a:prstGeom>
        </p:spPr>
        <p:txBody>
          <a:bodyPr wrap="square">
            <a:spAutoFit/>
          </a:bodyPr>
          <a:lstStyle/>
          <a:p>
            <a:r>
              <a:rPr lang="pl-PL" dirty="0"/>
              <a:t>https://www.cs.rutgers.edu/~pxk/417/notes/16-dfs.html</a:t>
            </a:r>
          </a:p>
        </p:txBody>
      </p:sp>
      <p:pic>
        <p:nvPicPr>
          <p:cNvPr id="100360" name="Picture 8" descr="Figure 2. Google Cluster Environment"/>
          <p:cNvPicPr>
            <a:picLocks noChangeAspect="1" noChangeArrowheads="1"/>
          </p:cNvPicPr>
          <p:nvPr/>
        </p:nvPicPr>
        <p:blipFill>
          <a:blip r:embed="rId3" cstate="print"/>
          <a:srcRect/>
          <a:stretch>
            <a:fillRect/>
          </a:stretch>
        </p:blipFill>
        <p:spPr bwMode="auto">
          <a:xfrm>
            <a:off x="3287689" y="5085185"/>
            <a:ext cx="4382249" cy="1654299"/>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HDFS (HADOOP)</a:t>
            </a:r>
            <a:endParaRPr lang="pl-PL" dirty="0"/>
          </a:p>
        </p:txBody>
      </p:sp>
      <p:pic>
        <p:nvPicPr>
          <p:cNvPr id="103426" name="Picture 2"/>
          <p:cNvPicPr>
            <a:picLocks noGrp="1" noChangeAspect="1" noChangeArrowheads="1"/>
          </p:cNvPicPr>
          <p:nvPr>
            <p:ph idx="1"/>
          </p:nvPr>
        </p:nvPicPr>
        <p:blipFill>
          <a:blip r:embed="rId2" cstate="print"/>
          <a:stretch>
            <a:fillRect/>
          </a:stretch>
        </p:blipFill>
        <p:spPr bwMode="auto">
          <a:xfrm>
            <a:off x="5129077" y="3420159"/>
            <a:ext cx="1933845" cy="1571844"/>
          </a:xfrm>
          <a:prstGeom prst="rect">
            <a:avLst/>
          </a:prstGeom>
          <a:noFill/>
          <a:ln w="12700" cap="sq">
            <a:noFill/>
            <a:miter lim="800000"/>
            <a:headEnd type="none" w="sm" len="sm"/>
            <a:tailEnd type="none" w="sm" len="sm"/>
          </a:ln>
        </p:spPr>
      </p:pic>
      <p:sp>
        <p:nvSpPr>
          <p:cNvPr id="4" name="Prostokąt 3"/>
          <p:cNvSpPr/>
          <p:nvPr/>
        </p:nvSpPr>
        <p:spPr>
          <a:xfrm>
            <a:off x="1524000" y="6488668"/>
            <a:ext cx="6534472" cy="369332"/>
          </a:xfrm>
          <a:prstGeom prst="rect">
            <a:avLst/>
          </a:prstGeom>
        </p:spPr>
        <p:txBody>
          <a:bodyPr wrap="square">
            <a:spAutoFit/>
          </a:bodyPr>
          <a:lstStyle/>
          <a:p>
            <a:r>
              <a:rPr lang="pl-PL" dirty="0"/>
              <a:t>https://www.cs.rutgers.edu/~pxk/417/notes/16-dfs.html</a:t>
            </a:r>
          </a:p>
        </p:txBody>
      </p:sp>
      <p:pic>
        <p:nvPicPr>
          <p:cNvPr id="103428" name="Picture 4" descr="Figure 3. HDFS data chunking"/>
          <p:cNvPicPr>
            <a:picLocks noChangeAspect="1" noChangeArrowheads="1"/>
          </p:cNvPicPr>
          <p:nvPr/>
        </p:nvPicPr>
        <p:blipFill>
          <a:blip r:embed="rId3" cstate="print"/>
          <a:srcRect/>
          <a:stretch>
            <a:fillRect/>
          </a:stretch>
        </p:blipFill>
        <p:spPr bwMode="auto">
          <a:xfrm>
            <a:off x="1703512" y="1772816"/>
            <a:ext cx="5616624" cy="3731935"/>
          </a:xfrm>
          <a:prstGeom prst="rect">
            <a:avLst/>
          </a:prstGeom>
          <a:solidFill>
            <a:schemeClr val="tx1">
              <a:alpha val="64000"/>
            </a:schemeClr>
          </a:solidFill>
        </p:spPr>
      </p:pic>
      <p:pic>
        <p:nvPicPr>
          <p:cNvPr id="103430" name="Picture 6" descr="Figure 4. HDFS data replication"/>
          <p:cNvPicPr>
            <a:picLocks noChangeAspect="1" noChangeArrowheads="1"/>
          </p:cNvPicPr>
          <p:nvPr/>
        </p:nvPicPr>
        <p:blipFill>
          <a:blip r:embed="rId4" cstate="print"/>
          <a:srcRect/>
          <a:stretch>
            <a:fillRect/>
          </a:stretch>
        </p:blipFill>
        <p:spPr bwMode="auto">
          <a:xfrm>
            <a:off x="1703512" y="5561518"/>
            <a:ext cx="5616624" cy="603787"/>
          </a:xfrm>
          <a:prstGeom prst="rect">
            <a:avLst/>
          </a:prstGeom>
          <a:solidFill>
            <a:schemeClr val="tx1">
              <a:alpha val="63000"/>
            </a:schemeClr>
          </a:solid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Azure</a:t>
            </a:r>
            <a:r>
              <a:rPr lang="pl-PL" dirty="0" smtClean="0"/>
              <a:t> </a:t>
            </a:r>
            <a:r>
              <a:rPr lang="pl-PL" dirty="0" err="1" smtClean="0"/>
              <a:t>Storage</a:t>
            </a:r>
            <a:r>
              <a:rPr lang="pl-PL" dirty="0" smtClean="0"/>
              <a:t> z DFS</a:t>
            </a:r>
            <a:endParaRPr lang="pl-PL" dirty="0"/>
          </a:p>
        </p:txBody>
      </p:sp>
      <p:sp>
        <p:nvSpPr>
          <p:cNvPr id="3" name="Symbol zastępczy zawartości 2"/>
          <p:cNvSpPr>
            <a:spLocks noGrp="1"/>
          </p:cNvSpPr>
          <p:nvPr>
            <p:ph idx="1"/>
          </p:nvPr>
        </p:nvSpPr>
        <p:spPr>
          <a:xfrm>
            <a:off x="407368" y="1773239"/>
            <a:ext cx="4104456" cy="4751387"/>
          </a:xfrm>
        </p:spPr>
        <p:txBody>
          <a:bodyPr/>
          <a:lstStyle/>
          <a:p>
            <a:r>
              <a:rPr lang="pl-PL" sz="2400" dirty="0"/>
              <a:t>Front </a:t>
            </a:r>
            <a:r>
              <a:rPr lang="pl-PL" sz="2400" dirty="0" err="1"/>
              <a:t>end</a:t>
            </a:r>
            <a:endParaRPr lang="pl-PL" sz="2400" dirty="0"/>
          </a:p>
          <a:p>
            <a:r>
              <a:rPr lang="pl-PL" sz="2400" dirty="0" err="1"/>
              <a:t>Partition</a:t>
            </a:r>
            <a:r>
              <a:rPr lang="pl-PL" sz="2400" dirty="0"/>
              <a:t> </a:t>
            </a:r>
            <a:r>
              <a:rPr lang="pl-PL" sz="2400" dirty="0" err="1"/>
              <a:t>layer</a:t>
            </a:r>
            <a:endParaRPr lang="pl-PL" sz="2400" dirty="0"/>
          </a:p>
          <a:p>
            <a:r>
              <a:rPr lang="pl-PL" sz="2400" dirty="0"/>
              <a:t>DFS – rozproszony i replikowany system plików</a:t>
            </a:r>
          </a:p>
          <a:p>
            <a:r>
              <a:rPr lang="pl-PL" sz="2400" dirty="0"/>
              <a:t>O DFS: http://technet.</a:t>
            </a:r>
            <a:br>
              <a:rPr lang="pl-PL" sz="2400" dirty="0"/>
            </a:br>
            <a:r>
              <a:rPr lang="pl-PL" sz="2400" dirty="0" err="1"/>
              <a:t>microsoft.com</a:t>
            </a:r>
            <a:r>
              <a:rPr lang="pl-PL" sz="2400" dirty="0"/>
              <a:t>/</a:t>
            </a:r>
            <a:br>
              <a:rPr lang="pl-PL" sz="2400" dirty="0"/>
            </a:br>
            <a:r>
              <a:rPr lang="pl-PL" sz="2400" dirty="0" err="1"/>
              <a:t>pl-pl</a:t>
            </a:r>
            <a:r>
              <a:rPr lang="pl-PL" sz="2400" dirty="0"/>
              <a:t>/</a:t>
            </a:r>
            <a:r>
              <a:rPr lang="pl-PL" sz="2400" dirty="0" err="1"/>
              <a:t>library</a:t>
            </a:r>
            <a:r>
              <a:rPr lang="pl-PL" sz="2400" dirty="0"/>
              <a:t>/</a:t>
            </a:r>
            <a:br>
              <a:rPr lang="pl-PL" sz="2400" dirty="0"/>
            </a:br>
            <a:r>
              <a:rPr lang="pl-PL" sz="2400" dirty="0"/>
              <a:t>cc753479%28v=ws.10%29.aspx</a:t>
            </a:r>
          </a:p>
          <a:p>
            <a:endParaRPr lang="pl-PL" sz="2400" dirty="0"/>
          </a:p>
        </p:txBody>
      </p:sp>
      <p:pic>
        <p:nvPicPr>
          <p:cNvPr id="4" name="Picture 2" descr="image"/>
          <p:cNvPicPr>
            <a:picLocks noChangeAspect="1" noChangeArrowheads="1"/>
          </p:cNvPicPr>
          <p:nvPr/>
        </p:nvPicPr>
        <p:blipFill>
          <a:blip r:embed="rId2" cstate="print"/>
          <a:srcRect/>
          <a:stretch>
            <a:fillRect/>
          </a:stretch>
        </p:blipFill>
        <p:spPr bwMode="auto">
          <a:xfrm>
            <a:off x="4683424" y="2060848"/>
            <a:ext cx="5840560" cy="4392488"/>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43472" y="333375"/>
            <a:ext cx="9793088" cy="1066800"/>
          </a:xfrm>
        </p:spPr>
        <p:txBody>
          <a:bodyPr>
            <a:normAutofit fontScale="90000"/>
          </a:bodyPr>
          <a:lstStyle/>
          <a:p>
            <a:r>
              <a:rPr lang="pl-PL" dirty="0" err="1" smtClean="0"/>
              <a:t>Virtual</a:t>
            </a:r>
            <a:r>
              <a:rPr lang="pl-PL" dirty="0" smtClean="0"/>
              <a:t> </a:t>
            </a:r>
            <a:r>
              <a:rPr lang="pl-PL" dirty="0" err="1" smtClean="0"/>
              <a:t>Storage</a:t>
            </a:r>
            <a:r>
              <a:rPr lang="pl-PL" dirty="0" smtClean="0"/>
              <a:t> </a:t>
            </a:r>
            <a:r>
              <a:rPr lang="pl-PL" dirty="0" err="1" smtClean="0"/>
              <a:t>Appliance</a:t>
            </a:r>
            <a:r>
              <a:rPr lang="pl-PL" dirty="0" smtClean="0"/>
              <a:t> (</a:t>
            </a:r>
            <a:r>
              <a:rPr lang="pl-PL" dirty="0" err="1" smtClean="0"/>
              <a:t>VMWare</a:t>
            </a:r>
            <a:r>
              <a:rPr lang="pl-PL" dirty="0" smtClean="0"/>
              <a:t>)</a:t>
            </a:r>
            <a:endParaRPr lang="pl-PL" dirty="0"/>
          </a:p>
        </p:txBody>
      </p:sp>
      <p:sp>
        <p:nvSpPr>
          <p:cNvPr id="3" name="Symbol zastępczy zawartości 2"/>
          <p:cNvSpPr>
            <a:spLocks noGrp="1"/>
          </p:cNvSpPr>
          <p:nvPr>
            <p:ph idx="1"/>
          </p:nvPr>
        </p:nvSpPr>
        <p:spPr/>
        <p:txBody>
          <a:bodyPr/>
          <a:lstStyle/>
          <a:p>
            <a:endParaRPr lang="pl-PL" dirty="0"/>
          </a:p>
        </p:txBody>
      </p:sp>
      <p:pic>
        <p:nvPicPr>
          <p:cNvPr id="104452" name="Picture 4"/>
          <p:cNvPicPr>
            <a:picLocks noChangeAspect="1" noChangeArrowheads="1"/>
          </p:cNvPicPr>
          <p:nvPr/>
        </p:nvPicPr>
        <p:blipFill>
          <a:blip r:embed="rId2" cstate="print"/>
          <a:srcRect l="29523" t="17516" r="20115" b="7672"/>
          <a:stretch>
            <a:fillRect/>
          </a:stretch>
        </p:blipFill>
        <p:spPr bwMode="auto">
          <a:xfrm>
            <a:off x="3431704" y="1268760"/>
            <a:ext cx="5976664" cy="4991500"/>
          </a:xfrm>
          <a:prstGeom prst="rect">
            <a:avLst/>
          </a:prstGeom>
          <a:noFill/>
          <a:ln w="12700" cap="sq">
            <a:noFill/>
            <a:miter lim="800000"/>
            <a:headEnd type="none" w="sm" len="sm"/>
            <a:tailEnd type="none" w="sm" len="sm"/>
          </a:ln>
        </p:spPr>
      </p:pic>
      <p:sp>
        <p:nvSpPr>
          <p:cNvPr id="7" name="Prostokąt 6"/>
          <p:cNvSpPr/>
          <p:nvPr/>
        </p:nvSpPr>
        <p:spPr>
          <a:xfrm>
            <a:off x="1847528" y="6165305"/>
            <a:ext cx="8568952" cy="646331"/>
          </a:xfrm>
          <a:prstGeom prst="rect">
            <a:avLst/>
          </a:prstGeom>
        </p:spPr>
        <p:txBody>
          <a:bodyPr wrap="square">
            <a:spAutoFit/>
          </a:bodyPr>
          <a:lstStyle/>
          <a:p>
            <a:r>
              <a:rPr lang="pl-PL" dirty="0"/>
              <a:t>https://www.vmware.com/files/pdf/techpaper/VM-vSphere-Storage-Appliance-Deep-Dive-WP.pdf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Słów kilka o zasilaczach</a:t>
            </a:r>
            <a:endParaRPr lang="pl-PL" dirty="0"/>
          </a:p>
        </p:txBody>
      </p:sp>
      <p:sp>
        <p:nvSpPr>
          <p:cNvPr id="5" name="Symbol zastępczy tekstu 4"/>
          <p:cNvSpPr>
            <a:spLocks noGrp="1"/>
          </p:cNvSpPr>
          <p:nvPr>
            <p:ph type="body" idx="1"/>
          </p:nvPr>
        </p:nvSpPr>
        <p:spPr/>
        <p:txBody>
          <a:bodyPr/>
          <a:lstStyle/>
          <a:p>
            <a:r>
              <a:rPr lang="pl-PL" smtClean="0"/>
              <a:t>Zasilanie, to podstawa</a:t>
            </a:r>
            <a:endParaRPr lang="pl-PL"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981200" y="457200"/>
            <a:ext cx="8229600" cy="668338"/>
          </a:xfrm>
        </p:spPr>
        <p:txBody>
          <a:bodyPr/>
          <a:lstStyle/>
          <a:p>
            <a:r>
              <a:rPr lang="pl-PL" sz="3200" dirty="0"/>
              <a:t>Zabezpieczenia sprzętowe- c.d.</a:t>
            </a:r>
          </a:p>
        </p:txBody>
      </p:sp>
      <p:sp>
        <p:nvSpPr>
          <p:cNvPr id="130051" name="Text Box 3"/>
          <p:cNvSpPr txBox="1">
            <a:spLocks noChangeArrowheads="1"/>
          </p:cNvSpPr>
          <p:nvPr/>
        </p:nvSpPr>
        <p:spPr bwMode="auto">
          <a:xfrm>
            <a:off x="2135188" y="1599918"/>
            <a:ext cx="8064500" cy="4493528"/>
          </a:xfrm>
          <a:prstGeom prst="rect">
            <a:avLst/>
          </a:prstGeom>
          <a:noFill/>
          <a:ln w="9525">
            <a:noFill/>
            <a:miter lim="800000"/>
            <a:headEnd/>
            <a:tailEnd/>
          </a:ln>
          <a:effectLst/>
        </p:spPr>
        <p:txBody>
          <a:bodyPr wrap="square" lIns="91430" tIns="45715" rIns="91430" bIns="45715">
            <a:spAutoFit/>
          </a:bodyPr>
          <a:lstStyle/>
          <a:p>
            <a:r>
              <a:rPr lang="pl-PL" sz="2500" b="1" dirty="0"/>
              <a:t>Zastosowanie zasilaczy awaryjnych</a:t>
            </a:r>
          </a:p>
          <a:p>
            <a:r>
              <a:rPr lang="pl-PL" dirty="0"/>
              <a:t>Często zdarza się, że występują wahania napięcia sieciowego lub nawet jego brak. Skutecznym rozwiązaniem chroniącym przed uszkodzeniem sprzętu (płyta główna, dyski) jest zastosowanie zasilacza awaryjnego, który reaguje natychmiastowo sygnalizując wystąpienie awarii i podtrzymując napięcie sieciowe. Stosowanie zasilaczy awaryjnych jest bardzo powszechne i dotyczy nie tylko serwera, ale także stacji roboczych pracujących w sieci lokalnej.</a:t>
            </a:r>
          </a:p>
          <a:p>
            <a:endParaRPr lang="pl-PL" sz="2000" dirty="0"/>
          </a:p>
          <a:p>
            <a:r>
              <a:rPr lang="pl-PL" sz="2500" b="1" dirty="0"/>
              <a:t>Zastosowanie zasilaczy typu </a:t>
            </a:r>
            <a:r>
              <a:rPr lang="pl-PL" sz="2500" b="1" i="1" dirty="0" err="1"/>
              <a:t>hot-swap</a:t>
            </a:r>
            <a:endParaRPr lang="pl-PL" sz="2500" b="1" i="1" dirty="0"/>
          </a:p>
          <a:p>
            <a:r>
              <a:rPr lang="pl-PL" dirty="0"/>
              <a:t>Nagłe wahania napięcia lub inne nieprawidłowości zasilania mogą spowodować uszkodzenie zasilacza serwera. Dlatego powszechnie stosuje się serwery z dwoma lub trzema zasilaczami typu </a:t>
            </a:r>
            <a:r>
              <a:rPr lang="pl-PL" i="1" dirty="0" err="1"/>
              <a:t>hot-swap</a:t>
            </a:r>
            <a:r>
              <a:rPr lang="pl-PL" i="1" dirty="0"/>
              <a:t>, </a:t>
            </a:r>
            <a:r>
              <a:rPr lang="pl-PL" dirty="0"/>
              <a:t>które mogą być wymienione pod napięciem bez konieczności wyłączania serwera.</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smtClean="0"/>
              <a:t>Kopie zapasowe i plany odtwarzania po	awarii</a:t>
            </a:r>
            <a:endParaRPr lang="pl-PL" dirty="0"/>
          </a:p>
        </p:txBody>
      </p:sp>
      <p:sp>
        <p:nvSpPr>
          <p:cNvPr id="5" name="Symbol zastępczy tekstu 4"/>
          <p:cNvSpPr>
            <a:spLocks noGrp="1"/>
          </p:cNvSpPr>
          <p:nvPr>
            <p:ph type="body" idx="1"/>
          </p:nvPr>
        </p:nvSpPr>
        <p:spPr/>
        <p:txBody>
          <a:bodyPr/>
          <a:lstStyle/>
          <a:p>
            <a:r>
              <a:rPr lang="pl-PL" smtClean="0"/>
              <a:t>Informatyce dzielą się na tych co robią „backupy” i na tych co jeszcze nie robią</a:t>
            </a:r>
            <a:endParaRPr lang="pl-PL"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p:txBody>
          <a:bodyPr/>
          <a:lstStyle/>
          <a:p>
            <a:r>
              <a:rPr lang="en-GB" smtClean="0"/>
              <a:t>Wybór technologi (cd.)</a:t>
            </a:r>
            <a:endParaRPr lang="en-GB" dirty="0"/>
          </a:p>
        </p:txBody>
      </p:sp>
      <p:sp>
        <p:nvSpPr>
          <p:cNvPr id="34818" name="Rectangle 2"/>
          <p:cNvSpPr>
            <a:spLocks noGrp="1" noChangeArrowheads="1"/>
          </p:cNvSpPr>
          <p:nvPr>
            <p:ph idx="1"/>
          </p:nvPr>
        </p:nvSpPr>
        <p:spPr/>
        <p:txBody>
          <a:bodyPr/>
          <a:lstStyle/>
          <a:p>
            <a:r>
              <a:rPr lang="en-GB" dirty="0" err="1" smtClean="0"/>
              <a:t>Identyfikacja</a:t>
            </a:r>
            <a:r>
              <a:rPr lang="en-GB" dirty="0" smtClean="0"/>
              <a:t> </a:t>
            </a:r>
            <a:r>
              <a:rPr lang="en-GB" dirty="0" err="1" smtClean="0"/>
              <a:t>krytycznych</a:t>
            </a:r>
            <a:r>
              <a:rPr lang="en-GB" dirty="0" smtClean="0"/>
              <a:t> </a:t>
            </a:r>
            <a:r>
              <a:rPr lang="en-GB" dirty="0" err="1" smtClean="0"/>
              <a:t>procesów</a:t>
            </a:r>
            <a:r>
              <a:rPr lang="en-GB" dirty="0" smtClean="0"/>
              <a:t> </a:t>
            </a:r>
            <a:r>
              <a:rPr lang="en-GB" dirty="0" err="1" smtClean="0"/>
              <a:t>i</a:t>
            </a:r>
            <a:r>
              <a:rPr lang="en-GB" dirty="0" smtClean="0"/>
              <a:t> </a:t>
            </a:r>
            <a:r>
              <a:rPr lang="en-GB" dirty="0" err="1" smtClean="0"/>
              <a:t>danych</a:t>
            </a:r>
            <a:endParaRPr lang="en-GB" dirty="0" smtClean="0"/>
          </a:p>
          <a:p>
            <a:r>
              <a:rPr lang="en-GB" dirty="0" err="1" smtClean="0"/>
              <a:t>Określenie</a:t>
            </a:r>
            <a:r>
              <a:rPr lang="en-GB" dirty="0" smtClean="0"/>
              <a:t> </a:t>
            </a:r>
            <a:r>
              <a:rPr lang="en-GB" dirty="0" err="1" smtClean="0"/>
              <a:t>okna</a:t>
            </a:r>
            <a:r>
              <a:rPr lang="en-GB" dirty="0" smtClean="0"/>
              <a:t> </a:t>
            </a:r>
            <a:r>
              <a:rPr lang="en-GB" dirty="0" err="1" smtClean="0"/>
              <a:t>backup'u</a:t>
            </a:r>
            <a:endParaRPr lang="en-GB" dirty="0" smtClean="0"/>
          </a:p>
          <a:p>
            <a:r>
              <a:rPr lang="en-GB" dirty="0" err="1" smtClean="0"/>
              <a:t>Określenie</a:t>
            </a:r>
            <a:r>
              <a:rPr lang="en-GB" dirty="0" smtClean="0"/>
              <a:t> </a:t>
            </a:r>
            <a:r>
              <a:rPr lang="en-GB" dirty="0" err="1" smtClean="0"/>
              <a:t>dopuszczalnego</a:t>
            </a:r>
            <a:r>
              <a:rPr lang="en-GB" dirty="0" smtClean="0"/>
              <a:t> </a:t>
            </a:r>
            <a:r>
              <a:rPr lang="en-GB" dirty="0" err="1" smtClean="0"/>
              <a:t>czasu</a:t>
            </a:r>
            <a:r>
              <a:rPr lang="en-GB" dirty="0" smtClean="0"/>
              <a:t> </a:t>
            </a:r>
            <a:r>
              <a:rPr lang="en-GB" dirty="0" err="1" smtClean="0"/>
              <a:t>niedostępności</a:t>
            </a:r>
            <a:r>
              <a:rPr lang="en-GB" dirty="0" smtClean="0"/>
              <a:t> </a:t>
            </a:r>
            <a:r>
              <a:rPr lang="en-GB" dirty="0" err="1" smtClean="0"/>
              <a:t>po</a:t>
            </a:r>
            <a:r>
              <a:rPr lang="en-GB" dirty="0" smtClean="0"/>
              <a:t> </a:t>
            </a:r>
            <a:r>
              <a:rPr lang="en-GB" dirty="0" err="1" smtClean="0"/>
              <a:t>awarii</a:t>
            </a:r>
            <a:endParaRPr lang="en-GB" dirty="0" smtClean="0"/>
          </a:p>
          <a:p>
            <a:r>
              <a:rPr lang="en-GB" dirty="0" err="1" smtClean="0"/>
              <a:t>Określenie</a:t>
            </a:r>
            <a:r>
              <a:rPr lang="en-GB" dirty="0" smtClean="0"/>
              <a:t> </a:t>
            </a:r>
            <a:r>
              <a:rPr lang="en-GB" dirty="0" err="1" smtClean="0"/>
              <a:t>czasu</a:t>
            </a:r>
            <a:r>
              <a:rPr lang="en-GB" dirty="0" smtClean="0"/>
              <a:t> </a:t>
            </a:r>
            <a:r>
              <a:rPr lang="en-GB" dirty="0" err="1" smtClean="0"/>
              <a:t>przez</a:t>
            </a:r>
            <a:r>
              <a:rPr lang="en-GB" dirty="0" smtClean="0"/>
              <a:t>, </a:t>
            </a:r>
            <a:r>
              <a:rPr lang="en-GB" dirty="0" err="1" smtClean="0"/>
              <a:t>który</a:t>
            </a:r>
            <a:r>
              <a:rPr lang="en-GB" dirty="0" smtClean="0"/>
              <a:t> </a:t>
            </a:r>
            <a:r>
              <a:rPr lang="en-GB" dirty="0" err="1" smtClean="0"/>
              <a:t>chcemy</a:t>
            </a:r>
            <a:r>
              <a:rPr lang="en-GB" dirty="0" smtClean="0"/>
              <a:t> </a:t>
            </a:r>
            <a:r>
              <a:rPr lang="en-GB" dirty="0" err="1" smtClean="0"/>
              <a:t>przechowywać</a:t>
            </a:r>
            <a:r>
              <a:rPr lang="en-GB" dirty="0" smtClean="0"/>
              <a:t> </a:t>
            </a:r>
            <a:r>
              <a:rPr lang="en-GB" dirty="0" err="1" smtClean="0"/>
              <a:t>kopie</a:t>
            </a:r>
            <a:r>
              <a:rPr lang="en-GB" dirty="0" smtClean="0"/>
              <a:t> </a:t>
            </a:r>
            <a:r>
              <a:rPr lang="en-GB" dirty="0" err="1" smtClean="0"/>
              <a:t>archiwalne</a:t>
            </a:r>
            <a:endParaRPr lang="en-GB" dirty="0" smtClean="0"/>
          </a:p>
          <a:p>
            <a:r>
              <a:rPr lang="en-GB" dirty="0" err="1" smtClean="0"/>
              <a:t>Określenie</a:t>
            </a:r>
            <a:r>
              <a:rPr lang="en-GB" dirty="0" smtClean="0"/>
              <a:t> </a:t>
            </a:r>
            <a:r>
              <a:rPr lang="en-GB" dirty="0" err="1" smtClean="0"/>
              <a:t>czasu</a:t>
            </a:r>
            <a:r>
              <a:rPr lang="en-GB" dirty="0" smtClean="0"/>
              <a:t>, </a:t>
            </a:r>
            <a:r>
              <a:rPr lang="en-GB" dirty="0" err="1" smtClean="0"/>
              <a:t>który</a:t>
            </a:r>
            <a:r>
              <a:rPr lang="en-GB" dirty="0" smtClean="0"/>
              <a:t> jest </a:t>
            </a:r>
            <a:r>
              <a:rPr lang="en-GB" dirty="0" err="1" smtClean="0"/>
              <a:t>potrzebny</a:t>
            </a:r>
            <a:r>
              <a:rPr lang="en-GB" dirty="0" smtClean="0"/>
              <a:t> </a:t>
            </a:r>
            <a:r>
              <a:rPr lang="en-GB" dirty="0" err="1" smtClean="0"/>
              <a:t>na</a:t>
            </a:r>
            <a:r>
              <a:rPr lang="en-GB" dirty="0" smtClean="0"/>
              <a:t> </a:t>
            </a:r>
            <a:br>
              <a:rPr lang="en-GB" dirty="0" smtClean="0"/>
            </a:br>
            <a:r>
              <a:rPr lang="en-GB" dirty="0" err="1" smtClean="0"/>
              <a:t>odtworzenie</a:t>
            </a:r>
            <a:r>
              <a:rPr lang="en-GB" dirty="0" smtClean="0"/>
              <a:t> </a:t>
            </a:r>
            <a:r>
              <a:rPr lang="en-GB" dirty="0" err="1" smtClean="0"/>
              <a:t>danych</a:t>
            </a:r>
            <a:r>
              <a:rPr lang="en-GB" dirty="0" smtClean="0"/>
              <a:t> </a:t>
            </a:r>
            <a:r>
              <a:rPr lang="en-GB" dirty="0" err="1" smtClean="0"/>
              <a:t>przy</a:t>
            </a:r>
            <a:r>
              <a:rPr lang="en-GB" dirty="0" smtClean="0"/>
              <a:t> </a:t>
            </a:r>
            <a:r>
              <a:rPr lang="en-GB" dirty="0" err="1" smtClean="0"/>
              <a:t>wykorzystaniu</a:t>
            </a:r>
            <a:r>
              <a:rPr lang="en-GB" dirty="0" smtClean="0"/>
              <a:t> </a:t>
            </a:r>
            <a:r>
              <a:rPr lang="en-GB" dirty="0" err="1" smtClean="0"/>
              <a:t>danej</a:t>
            </a:r>
            <a:r>
              <a:rPr lang="en-GB" dirty="0" smtClean="0"/>
              <a:t> </a:t>
            </a:r>
            <a:r>
              <a:rPr lang="en-GB" dirty="0" err="1" smtClean="0"/>
              <a:t>technologii</a:t>
            </a:r>
            <a:endParaRPr lang="en-GB" dirty="0" smtClean="0"/>
          </a:p>
          <a:p>
            <a:r>
              <a:rPr lang="en-GB" dirty="0" err="1" smtClean="0"/>
              <a:t>Określenie</a:t>
            </a:r>
            <a:r>
              <a:rPr lang="en-GB" dirty="0" smtClean="0"/>
              <a:t> </a:t>
            </a:r>
            <a:r>
              <a:rPr lang="en-GB" dirty="0" err="1" smtClean="0"/>
              <a:t>czasu</a:t>
            </a:r>
            <a:r>
              <a:rPr lang="en-GB" dirty="0" smtClean="0"/>
              <a:t> </a:t>
            </a:r>
            <a:r>
              <a:rPr lang="en-GB" dirty="0" err="1" smtClean="0"/>
              <a:t>potrzebnego</a:t>
            </a:r>
            <a:r>
              <a:rPr lang="en-GB" dirty="0" smtClean="0"/>
              <a:t> </a:t>
            </a:r>
            <a:r>
              <a:rPr lang="en-GB" dirty="0" err="1" smtClean="0"/>
              <a:t>na</a:t>
            </a:r>
            <a:r>
              <a:rPr lang="en-GB" dirty="0" smtClean="0"/>
              <a:t> </a:t>
            </a:r>
            <a:r>
              <a:rPr lang="en-GB" dirty="0" err="1" smtClean="0"/>
              <a:t>odtworzenie</a:t>
            </a:r>
            <a:r>
              <a:rPr lang="en-GB" dirty="0" smtClean="0"/>
              <a:t> </a:t>
            </a:r>
            <a:r>
              <a:rPr lang="en-GB" dirty="0" err="1" smtClean="0"/>
              <a:t>procesów</a:t>
            </a:r>
            <a:endParaRPr lang="en-GB" dirty="0"/>
          </a:p>
        </p:txBody>
      </p:sp>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p:txBody>
          <a:bodyPr/>
          <a:lstStyle/>
          <a:p>
            <a:r>
              <a:rPr lang="en-GB" smtClean="0"/>
              <a:t>Disaster recovery plan</a:t>
            </a:r>
            <a:endParaRPr lang="en-GB" dirty="0"/>
          </a:p>
        </p:txBody>
      </p:sp>
      <p:sp>
        <p:nvSpPr>
          <p:cNvPr id="35842" name="Rectangle 2"/>
          <p:cNvSpPr>
            <a:spLocks noGrp="1" noChangeArrowheads="1"/>
          </p:cNvSpPr>
          <p:nvPr>
            <p:ph idx="1"/>
          </p:nvPr>
        </p:nvSpPr>
        <p:spPr>
          <a:xfrm>
            <a:off x="685800" y="2194560"/>
            <a:ext cx="10820400" cy="4258776"/>
          </a:xfrm>
        </p:spPr>
        <p:txBody>
          <a:bodyPr/>
          <a:lstStyle/>
          <a:p>
            <a:r>
              <a:rPr lang="en-GB" dirty="0" smtClean="0"/>
              <a:t>Disaster recovery – plan </a:t>
            </a:r>
            <a:r>
              <a:rPr lang="en-GB" dirty="0" err="1" smtClean="0"/>
              <a:t>gwarantujący</a:t>
            </a:r>
            <a:r>
              <a:rPr lang="en-GB" dirty="0" smtClean="0"/>
              <a:t> </a:t>
            </a:r>
            <a:r>
              <a:rPr lang="en-GB" dirty="0" err="1" smtClean="0"/>
              <a:t>dostępność</a:t>
            </a:r>
            <a:r>
              <a:rPr lang="en-GB" dirty="0" smtClean="0"/>
              <a:t> </a:t>
            </a:r>
            <a:r>
              <a:rPr lang="en-GB" dirty="0" err="1" smtClean="0"/>
              <a:t>danych</a:t>
            </a:r>
            <a:r>
              <a:rPr lang="en-GB" dirty="0" smtClean="0"/>
              <a:t> </a:t>
            </a:r>
            <a:r>
              <a:rPr lang="en-GB" dirty="0" err="1" smtClean="0"/>
              <a:t>i</a:t>
            </a:r>
            <a:r>
              <a:rPr lang="en-GB" dirty="0" smtClean="0"/>
              <a:t> </a:t>
            </a:r>
            <a:r>
              <a:rPr lang="en-GB" dirty="0" err="1" smtClean="0"/>
              <a:t>aplikacji</a:t>
            </a:r>
            <a:r>
              <a:rPr lang="en-GB" dirty="0" smtClean="0"/>
              <a:t> w </a:t>
            </a:r>
            <a:r>
              <a:rPr lang="en-GB" dirty="0" err="1" smtClean="0"/>
              <a:t>określonym</a:t>
            </a:r>
            <a:r>
              <a:rPr lang="en-GB" dirty="0" smtClean="0"/>
              <a:t> </a:t>
            </a:r>
            <a:r>
              <a:rPr lang="en-GB" dirty="0" err="1" smtClean="0"/>
              <a:t>czasie</a:t>
            </a:r>
            <a:r>
              <a:rPr lang="en-GB" dirty="0" smtClean="0"/>
              <a:t> </a:t>
            </a:r>
            <a:r>
              <a:rPr lang="en-GB" dirty="0" err="1" smtClean="0"/>
              <a:t>po</a:t>
            </a:r>
            <a:r>
              <a:rPr lang="en-GB" dirty="0" smtClean="0"/>
              <a:t> </a:t>
            </a:r>
            <a:r>
              <a:rPr lang="en-GB" dirty="0" err="1" smtClean="0"/>
              <a:t>zdarzeniu</a:t>
            </a:r>
            <a:r>
              <a:rPr lang="en-GB" dirty="0" smtClean="0"/>
              <a:t> o </a:t>
            </a:r>
            <a:r>
              <a:rPr lang="en-GB" dirty="0" err="1" smtClean="0"/>
              <a:t>charakterze</a:t>
            </a:r>
            <a:r>
              <a:rPr lang="en-GB" dirty="0" smtClean="0"/>
              <a:t> </a:t>
            </a:r>
            <a:r>
              <a:rPr lang="en-GB" dirty="0" err="1" smtClean="0"/>
              <a:t>katastrofalnym</a:t>
            </a:r>
            <a:endParaRPr lang="en-GB" dirty="0" smtClean="0"/>
          </a:p>
          <a:p>
            <a:r>
              <a:rPr lang="en-GB" dirty="0" err="1" smtClean="0"/>
              <a:t>Klasyfikacja</a:t>
            </a:r>
            <a:r>
              <a:rPr lang="en-GB" dirty="0" smtClean="0"/>
              <a:t> </a:t>
            </a:r>
            <a:r>
              <a:rPr lang="en-GB" dirty="0" err="1" smtClean="0"/>
              <a:t>planów</a:t>
            </a:r>
            <a:r>
              <a:rPr lang="en-GB" dirty="0" smtClean="0"/>
              <a:t> </a:t>
            </a:r>
            <a:r>
              <a:rPr lang="en-GB" dirty="0" err="1" smtClean="0"/>
              <a:t>odtwarzania</a:t>
            </a:r>
            <a:r>
              <a:rPr lang="en-GB" dirty="0" smtClean="0"/>
              <a:t> </a:t>
            </a:r>
            <a:r>
              <a:rPr lang="en-GB" dirty="0" err="1" smtClean="0"/>
              <a:t>po</a:t>
            </a:r>
            <a:r>
              <a:rPr lang="en-GB" dirty="0" smtClean="0"/>
              <a:t> </a:t>
            </a:r>
            <a:r>
              <a:rPr lang="en-GB" dirty="0" err="1" smtClean="0"/>
              <a:t>awarii</a:t>
            </a:r>
            <a:r>
              <a:rPr lang="en-GB" dirty="0" smtClean="0"/>
              <a:t>:</a:t>
            </a:r>
          </a:p>
          <a:p>
            <a:pPr lvl="1"/>
            <a:r>
              <a:rPr lang="en-GB" dirty="0" smtClean="0"/>
              <a:t>Tier 0 – Do nothing, no off-site data </a:t>
            </a:r>
          </a:p>
          <a:p>
            <a:pPr lvl="1"/>
            <a:r>
              <a:rPr lang="en-GB" dirty="0" smtClean="0"/>
              <a:t>Tier 1 – Offsite vaulting</a:t>
            </a:r>
          </a:p>
          <a:p>
            <a:pPr lvl="1"/>
            <a:r>
              <a:rPr lang="en-GB" dirty="0" smtClean="0"/>
              <a:t>Tier 2 – Offsite vaulting with a hot site</a:t>
            </a:r>
          </a:p>
          <a:p>
            <a:pPr lvl="1"/>
            <a:r>
              <a:rPr lang="en-GB" dirty="0" smtClean="0"/>
              <a:t>Tier 3 – Electronic vaulting</a:t>
            </a:r>
          </a:p>
          <a:p>
            <a:pPr lvl="1"/>
            <a:r>
              <a:rPr lang="en-GB" dirty="0" smtClean="0"/>
              <a:t>Tier 4 – Electronic vaulting to hot site (active </a:t>
            </a:r>
            <a:br>
              <a:rPr lang="en-GB" dirty="0" smtClean="0"/>
            </a:br>
            <a:r>
              <a:rPr lang="en-GB" dirty="0" smtClean="0"/>
              <a:t>secondary site)</a:t>
            </a:r>
          </a:p>
          <a:p>
            <a:pPr lvl="1"/>
            <a:r>
              <a:rPr lang="en-GB" dirty="0" smtClean="0"/>
              <a:t>Tier 5 – Two site  two phase commit</a:t>
            </a:r>
          </a:p>
          <a:p>
            <a:pPr lvl="1"/>
            <a:r>
              <a:rPr lang="en-GB" dirty="0" smtClean="0"/>
              <a:t>Tier 6 – Zero data loss</a:t>
            </a:r>
            <a:endParaRPr lang="en-GB" dirty="0"/>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p:txBody>
          <a:bodyPr/>
          <a:lstStyle/>
          <a:p>
            <a:r>
              <a:rPr lang="en-GB" smtClean="0"/>
              <a:t>Rodzaje zagrożeń</a:t>
            </a:r>
            <a:endParaRPr lang="en-GB" dirty="0"/>
          </a:p>
        </p:txBody>
      </p:sp>
      <p:sp>
        <p:nvSpPr>
          <p:cNvPr id="36866" name="Rectangle 2"/>
          <p:cNvSpPr>
            <a:spLocks noGrp="1" noChangeArrowheads="1"/>
          </p:cNvSpPr>
          <p:nvPr>
            <p:ph idx="1"/>
          </p:nvPr>
        </p:nvSpPr>
        <p:spPr>
          <a:xfrm>
            <a:off x="839416" y="2194560"/>
            <a:ext cx="10666784" cy="4024125"/>
          </a:xfrm>
        </p:spPr>
        <p:txBody>
          <a:bodyPr/>
          <a:lstStyle/>
          <a:p>
            <a:r>
              <a:rPr lang="en-GB" dirty="0" err="1" smtClean="0"/>
              <a:t>Lokalne</a:t>
            </a:r>
            <a:endParaRPr lang="en-GB" dirty="0" smtClean="0"/>
          </a:p>
          <a:p>
            <a:r>
              <a:rPr lang="en-GB" dirty="0" err="1" smtClean="0"/>
              <a:t>Logiczne</a:t>
            </a:r>
            <a:endParaRPr lang="en-GB" dirty="0" smtClean="0"/>
          </a:p>
          <a:p>
            <a:r>
              <a:rPr lang="en-GB" dirty="0" err="1" smtClean="0"/>
              <a:t>Katastrofy</a:t>
            </a:r>
            <a:endParaRPr lang="en-GB" dirty="0"/>
          </a:p>
        </p:txBody>
      </p:sp>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p:txBody>
          <a:bodyPr/>
          <a:lstStyle/>
          <a:p>
            <a:r>
              <a:rPr lang="en-GB" smtClean="0"/>
              <a:t>Rodzaje strat</a:t>
            </a:r>
            <a:endParaRPr lang="en-GB" dirty="0"/>
          </a:p>
        </p:txBody>
      </p:sp>
      <p:sp>
        <p:nvSpPr>
          <p:cNvPr id="37890" name="Rectangle 2"/>
          <p:cNvSpPr>
            <a:spLocks noGrp="1" noChangeArrowheads="1"/>
          </p:cNvSpPr>
          <p:nvPr>
            <p:ph idx="1"/>
          </p:nvPr>
        </p:nvSpPr>
        <p:spPr/>
        <p:txBody>
          <a:bodyPr>
            <a:noAutofit/>
          </a:bodyPr>
          <a:lstStyle/>
          <a:p>
            <a:r>
              <a:rPr lang="en-GB" sz="2400" dirty="0" err="1" smtClean="0"/>
              <a:t>Straty</a:t>
            </a:r>
            <a:r>
              <a:rPr lang="en-GB" sz="2400" dirty="0" smtClean="0"/>
              <a:t> </a:t>
            </a:r>
            <a:r>
              <a:rPr lang="en-GB" sz="2400" dirty="0" err="1" smtClean="0"/>
              <a:t>bezpośrednie</a:t>
            </a:r>
            <a:r>
              <a:rPr lang="en-GB" sz="2400" dirty="0" smtClean="0"/>
              <a:t> </a:t>
            </a:r>
            <a:r>
              <a:rPr lang="en-GB" sz="2400" dirty="0" err="1" smtClean="0"/>
              <a:t>i</a:t>
            </a:r>
            <a:r>
              <a:rPr lang="en-GB" sz="2400" dirty="0" smtClean="0"/>
              <a:t> </a:t>
            </a:r>
            <a:r>
              <a:rPr lang="en-GB" sz="2400" dirty="0" err="1" smtClean="0"/>
              <a:t>pośrednie</a:t>
            </a:r>
            <a:endParaRPr lang="en-GB" sz="2400" dirty="0" smtClean="0"/>
          </a:p>
          <a:p>
            <a:r>
              <a:rPr lang="en-GB" sz="2400" dirty="0" err="1" smtClean="0"/>
              <a:t>Straty</a:t>
            </a:r>
            <a:r>
              <a:rPr lang="en-GB" sz="2400" dirty="0" smtClean="0"/>
              <a:t> </a:t>
            </a:r>
            <a:r>
              <a:rPr lang="en-GB" sz="2400" dirty="0" err="1" smtClean="0"/>
              <a:t>bezpośrednie</a:t>
            </a:r>
            <a:r>
              <a:rPr lang="en-GB" sz="2400" dirty="0" smtClean="0"/>
              <a:t>:</a:t>
            </a:r>
          </a:p>
          <a:p>
            <a:pPr lvl="1"/>
            <a:r>
              <a:rPr lang="en-GB" sz="2400" dirty="0" err="1" smtClean="0"/>
              <a:t>Zmniejszenie</a:t>
            </a:r>
            <a:r>
              <a:rPr lang="en-GB" sz="2400" dirty="0" smtClean="0"/>
              <a:t> </a:t>
            </a:r>
            <a:r>
              <a:rPr lang="en-GB" sz="2400" dirty="0" err="1" smtClean="0"/>
              <a:t>przychodów</a:t>
            </a:r>
            <a:endParaRPr lang="en-GB" sz="2400" dirty="0" smtClean="0"/>
          </a:p>
          <a:p>
            <a:pPr lvl="1"/>
            <a:r>
              <a:rPr lang="en-GB" sz="2400" dirty="0" err="1" smtClean="0"/>
              <a:t>Spadek</a:t>
            </a:r>
            <a:r>
              <a:rPr lang="en-GB" sz="2400" dirty="0" smtClean="0"/>
              <a:t> </a:t>
            </a:r>
            <a:r>
              <a:rPr lang="en-GB" sz="2400" dirty="0" err="1" smtClean="0"/>
              <a:t>wydajności</a:t>
            </a:r>
            <a:r>
              <a:rPr lang="en-GB" sz="2400" dirty="0" smtClean="0"/>
              <a:t> </a:t>
            </a:r>
            <a:r>
              <a:rPr lang="en-GB" sz="2400" dirty="0" err="1" smtClean="0"/>
              <a:t>pracy</a:t>
            </a:r>
            <a:endParaRPr lang="en-GB" sz="2400" dirty="0" smtClean="0"/>
          </a:p>
          <a:p>
            <a:pPr lvl="1"/>
            <a:r>
              <a:rPr lang="en-GB" sz="2400" dirty="0" err="1" smtClean="0"/>
              <a:t>Kary</a:t>
            </a:r>
            <a:r>
              <a:rPr lang="en-GB" sz="2400" dirty="0" smtClean="0"/>
              <a:t> </a:t>
            </a:r>
            <a:r>
              <a:rPr lang="en-GB" sz="2400" dirty="0" err="1" smtClean="0"/>
              <a:t>za</a:t>
            </a:r>
            <a:r>
              <a:rPr lang="en-GB" sz="2400" dirty="0" smtClean="0"/>
              <a:t> </a:t>
            </a:r>
            <a:r>
              <a:rPr lang="en-GB" sz="2400" dirty="0" err="1" smtClean="0"/>
              <a:t>opóźnienia</a:t>
            </a:r>
            <a:endParaRPr lang="en-GB" sz="2400" dirty="0" smtClean="0"/>
          </a:p>
          <a:p>
            <a:r>
              <a:rPr lang="en-GB" sz="2400" dirty="0" err="1" smtClean="0"/>
              <a:t>Straty</a:t>
            </a:r>
            <a:r>
              <a:rPr lang="en-GB" sz="2400" dirty="0" smtClean="0"/>
              <a:t> </a:t>
            </a:r>
            <a:r>
              <a:rPr lang="en-GB" sz="2400" dirty="0" err="1" smtClean="0"/>
              <a:t>pośrednie</a:t>
            </a:r>
            <a:r>
              <a:rPr lang="en-GB" sz="2400" dirty="0" smtClean="0"/>
              <a:t>:</a:t>
            </a:r>
          </a:p>
          <a:p>
            <a:pPr lvl="1"/>
            <a:r>
              <a:rPr lang="en-GB" sz="2400" dirty="0" err="1" smtClean="0"/>
              <a:t>Utrata</a:t>
            </a:r>
            <a:r>
              <a:rPr lang="en-GB" sz="2400" dirty="0" smtClean="0"/>
              <a:t> </a:t>
            </a:r>
            <a:r>
              <a:rPr lang="en-GB" sz="2400" dirty="0" err="1" smtClean="0"/>
              <a:t>klientów</a:t>
            </a:r>
            <a:endParaRPr lang="en-GB" sz="2400" dirty="0" smtClean="0"/>
          </a:p>
          <a:p>
            <a:pPr lvl="1"/>
            <a:r>
              <a:rPr lang="en-GB" sz="2400" dirty="0" err="1" smtClean="0"/>
              <a:t>Utrata</a:t>
            </a:r>
            <a:r>
              <a:rPr lang="en-GB" sz="2400" dirty="0" smtClean="0"/>
              <a:t> </a:t>
            </a:r>
            <a:r>
              <a:rPr lang="en-GB" sz="2400" dirty="0" err="1" smtClean="0"/>
              <a:t>wiarygodności</a:t>
            </a:r>
            <a:endParaRPr lang="en-GB" sz="2400" dirty="0" smtClean="0"/>
          </a:p>
          <a:p>
            <a:pPr lvl="1"/>
            <a:r>
              <a:rPr lang="en-GB" sz="2400" dirty="0" err="1" smtClean="0"/>
              <a:t>Korzyści</a:t>
            </a:r>
            <a:r>
              <a:rPr lang="en-GB" sz="2400" dirty="0" smtClean="0"/>
              <a:t> </a:t>
            </a:r>
            <a:r>
              <a:rPr lang="en-GB" sz="2400" dirty="0" err="1" smtClean="0"/>
              <a:t>utracone</a:t>
            </a:r>
            <a:endParaRPr lang="en-GB" sz="2400" dirty="0" smtClean="0"/>
          </a:p>
          <a:p>
            <a:pPr lvl="1"/>
            <a:r>
              <a:rPr lang="en-GB" sz="2400" dirty="0" err="1" smtClean="0"/>
              <a:t>Koszty</a:t>
            </a:r>
            <a:r>
              <a:rPr lang="en-GB" sz="2400" dirty="0" smtClean="0"/>
              <a:t> </a:t>
            </a:r>
            <a:r>
              <a:rPr lang="en-GB" sz="2400" dirty="0" err="1" smtClean="0"/>
              <a:t>przestoju</a:t>
            </a:r>
            <a:endParaRPr lang="en-GB" sz="2400" dirty="0"/>
          </a:p>
        </p:txBody>
      </p:sp>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2196480" y="568860"/>
            <a:ext cx="7809120" cy="114636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b="0" dirty="0" err="1"/>
              <a:t>Koszty</a:t>
            </a:r>
            <a:r>
              <a:rPr lang="en-GB" b="0" dirty="0"/>
              <a:t> </a:t>
            </a:r>
            <a:r>
              <a:rPr lang="en-GB" b="0" dirty="0" err="1"/>
              <a:t>przestoju</a:t>
            </a:r>
            <a:endParaRPr lang="en-GB" b="0" dirty="0"/>
          </a:p>
        </p:txBody>
      </p:sp>
      <p:sp>
        <p:nvSpPr>
          <p:cNvPr id="38914" name="Rectangle 2"/>
          <p:cNvSpPr>
            <a:spLocks noGrp="1" noChangeArrowheads="1"/>
          </p:cNvSpPr>
          <p:nvPr>
            <p:ph idx="1"/>
          </p:nvPr>
        </p:nvSpPr>
        <p:spPr>
          <a:xfrm>
            <a:off x="2196480" y="1906760"/>
            <a:ext cx="7809120" cy="4321894"/>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err="1"/>
              <a:t>Koszty</a:t>
            </a:r>
            <a:r>
              <a:rPr lang="en-GB" dirty="0"/>
              <a:t> </a:t>
            </a:r>
            <a:r>
              <a:rPr lang="en-GB" dirty="0" err="1"/>
              <a:t>przestoju</a:t>
            </a:r>
            <a:r>
              <a:rPr lang="en-GB" dirty="0"/>
              <a:t> </a:t>
            </a:r>
            <a:r>
              <a:rPr lang="en-GB" dirty="0" err="1"/>
              <a:t>różnych</a:t>
            </a:r>
            <a:r>
              <a:rPr lang="en-GB" dirty="0"/>
              <a:t> </a:t>
            </a:r>
            <a:r>
              <a:rPr lang="en-GB" dirty="0" err="1"/>
              <a:t>rodzajów</a:t>
            </a:r>
            <a:r>
              <a:rPr lang="en-GB" dirty="0"/>
              <a:t> </a:t>
            </a:r>
            <a:r>
              <a:rPr lang="en-GB" dirty="0" err="1"/>
              <a:t>aplikacji</a:t>
            </a:r>
            <a:r>
              <a:rPr lang="en-GB" dirty="0"/>
              <a:t> </a:t>
            </a:r>
            <a:br>
              <a:rPr lang="en-GB" dirty="0"/>
            </a:br>
            <a:r>
              <a:rPr lang="en-GB" dirty="0"/>
              <a:t>[$/min] (USA, 1998)</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Call location: $27 000 /min</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e-commerce: $10 000 / min</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Customer service </a:t>
            </a:r>
            <a:r>
              <a:rPr lang="en-GB" dirty="0" err="1"/>
              <a:t>center</a:t>
            </a:r>
            <a:r>
              <a:rPr lang="en-GB" dirty="0"/>
              <a:t>: $3 700 / min</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Point of sale: $3 500 / min</a:t>
            </a:r>
          </a:p>
        </p:txBody>
      </p:sp>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2196480" y="568860"/>
            <a:ext cx="7809120" cy="114636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b="0" dirty="0" err="1"/>
              <a:t>Parametry</a:t>
            </a:r>
            <a:r>
              <a:rPr lang="en-GB" b="0" dirty="0"/>
              <a:t> </a:t>
            </a:r>
            <a:r>
              <a:rPr lang="en-GB" b="0" dirty="0" err="1"/>
              <a:t>profilów</a:t>
            </a:r>
            <a:r>
              <a:rPr lang="en-GB" b="0" dirty="0"/>
              <a:t> DR</a:t>
            </a:r>
          </a:p>
        </p:txBody>
      </p:sp>
      <p:sp>
        <p:nvSpPr>
          <p:cNvPr id="39938" name="Rectangle 2"/>
          <p:cNvSpPr>
            <a:spLocks noGrp="1" noChangeArrowheads="1"/>
          </p:cNvSpPr>
          <p:nvPr>
            <p:ph idx="1"/>
          </p:nvPr>
        </p:nvSpPr>
        <p:spPr>
          <a:xfrm>
            <a:off x="2196480" y="1906760"/>
            <a:ext cx="7809120" cy="4321894"/>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RTO – </a:t>
            </a:r>
            <a:r>
              <a:rPr lang="en-GB" dirty="0" err="1"/>
              <a:t>czas</a:t>
            </a:r>
            <a:r>
              <a:rPr lang="en-GB" dirty="0"/>
              <a:t> </a:t>
            </a:r>
            <a:r>
              <a:rPr lang="en-GB" dirty="0" err="1"/>
              <a:t>potrzebny</a:t>
            </a:r>
            <a:r>
              <a:rPr lang="en-GB" dirty="0"/>
              <a:t> </a:t>
            </a:r>
            <a:r>
              <a:rPr lang="en-GB" dirty="0" err="1"/>
              <a:t>na</a:t>
            </a:r>
            <a:r>
              <a:rPr lang="en-GB" dirty="0"/>
              <a:t> </a:t>
            </a:r>
            <a:r>
              <a:rPr lang="en-GB" dirty="0" err="1"/>
              <a:t>odtworzenie</a:t>
            </a:r>
            <a:r>
              <a:rPr lang="en-GB" dirty="0"/>
              <a:t> </a:t>
            </a:r>
            <a:r>
              <a:rPr lang="en-GB" dirty="0" err="1" smtClean="0"/>
              <a:t>danych</a:t>
            </a:r>
            <a:r>
              <a:rPr lang="pl-PL" dirty="0" smtClean="0"/>
              <a:t> – jak długo biznes może działać bez systemu</a:t>
            </a:r>
            <a:endParaRPr lang="en-GB" dirty="0"/>
          </a:p>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RPO – </a:t>
            </a:r>
            <a:r>
              <a:rPr lang="pl-PL" dirty="0" smtClean="0"/>
              <a:t>okres </a:t>
            </a:r>
            <a:r>
              <a:rPr lang="en-GB" dirty="0" err="1" smtClean="0"/>
              <a:t>czas</a:t>
            </a:r>
            <a:r>
              <a:rPr lang="pl-PL" dirty="0" smtClean="0"/>
              <a:t>u</a:t>
            </a:r>
            <a:r>
              <a:rPr lang="en-GB" dirty="0" smtClean="0"/>
              <a:t> </a:t>
            </a:r>
            <a:r>
              <a:rPr lang="en-GB" dirty="0" err="1"/>
              <a:t>pracy</a:t>
            </a:r>
            <a:r>
              <a:rPr lang="en-GB" dirty="0"/>
              <a:t> </a:t>
            </a:r>
            <a:r>
              <a:rPr lang="en-GB" dirty="0" err="1" smtClean="0"/>
              <a:t>systemu</a:t>
            </a:r>
            <a:r>
              <a:rPr lang="pl-PL" dirty="0" smtClean="0"/>
              <a:t> z</a:t>
            </a:r>
            <a:r>
              <a:rPr lang="en-GB" dirty="0" smtClean="0"/>
              <a:t> </a:t>
            </a:r>
            <a:r>
              <a:rPr lang="en-GB" dirty="0" err="1" smtClean="0"/>
              <a:t>jaki</a:t>
            </a:r>
            <a:r>
              <a:rPr lang="pl-PL" dirty="0" smtClean="0"/>
              <a:t>ego</a:t>
            </a:r>
            <a:r>
              <a:rPr lang="en-GB" dirty="0" smtClean="0"/>
              <a:t> </a:t>
            </a:r>
            <a:r>
              <a:rPr lang="pl-PL" dirty="0" smtClean="0"/>
              <a:t>u</a:t>
            </a:r>
            <a:r>
              <a:rPr lang="en-GB" dirty="0" err="1" smtClean="0"/>
              <a:t>tracimy</a:t>
            </a:r>
            <a:r>
              <a:rPr lang="en-GB" dirty="0" smtClean="0"/>
              <a:t> </a:t>
            </a:r>
            <a:r>
              <a:rPr lang="pl-PL" dirty="0" smtClean="0"/>
              <a:t>dane </a:t>
            </a:r>
            <a:r>
              <a:rPr lang="en-GB" dirty="0" err="1" smtClean="0"/>
              <a:t>na</a:t>
            </a:r>
            <a:r>
              <a:rPr lang="en-GB" dirty="0" smtClean="0"/>
              <a:t> </a:t>
            </a:r>
            <a:r>
              <a:rPr lang="en-GB" dirty="0" err="1"/>
              <a:t>skutek</a:t>
            </a:r>
            <a:r>
              <a:rPr lang="en-GB" dirty="0"/>
              <a:t> </a:t>
            </a:r>
            <a:r>
              <a:rPr lang="en-GB" dirty="0" err="1" smtClean="0"/>
              <a:t>awarii</a:t>
            </a:r>
            <a:endParaRPr lang="en-GB" dirty="0"/>
          </a:p>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a:t>BWO - “</a:t>
            </a:r>
            <a:r>
              <a:rPr lang="en-GB" dirty="0" err="1"/>
              <a:t>Okno</a:t>
            </a:r>
            <a:r>
              <a:rPr lang="en-GB" dirty="0"/>
              <a:t> </a:t>
            </a:r>
            <a:r>
              <a:rPr lang="en-GB" dirty="0" err="1"/>
              <a:t>backupowe</a:t>
            </a:r>
            <a:r>
              <a:rPr lang="en-GB" dirty="0"/>
              <a:t>”, </a:t>
            </a:r>
            <a:r>
              <a:rPr lang="en-GB" dirty="0" err="1"/>
              <a:t>czas</a:t>
            </a:r>
            <a:r>
              <a:rPr lang="en-GB" dirty="0"/>
              <a:t> </a:t>
            </a:r>
            <a:r>
              <a:rPr lang="en-GB" dirty="0" err="1"/>
              <a:t>potrzebny</a:t>
            </a:r>
            <a:r>
              <a:rPr lang="en-GB" dirty="0"/>
              <a:t> </a:t>
            </a:r>
            <a:r>
              <a:rPr lang="en-GB" dirty="0" err="1"/>
              <a:t>na</a:t>
            </a:r>
            <a:r>
              <a:rPr lang="en-GB" dirty="0"/>
              <a:t> </a:t>
            </a:r>
            <a:r>
              <a:rPr lang="en-GB" dirty="0" err="1"/>
              <a:t>wykonanie</a:t>
            </a:r>
            <a:r>
              <a:rPr lang="en-GB" dirty="0"/>
              <a:t> </a:t>
            </a:r>
            <a:r>
              <a:rPr lang="en-GB" dirty="0" err="1"/>
              <a:t>kopii</a:t>
            </a:r>
            <a:endParaRPr lang="en-GB" dirty="0"/>
          </a:p>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pl-PL" dirty="0" smtClean="0"/>
              <a:t>Retencja - </a:t>
            </a:r>
            <a:r>
              <a:rPr lang="en-GB" dirty="0" err="1" smtClean="0"/>
              <a:t>Okres</a:t>
            </a:r>
            <a:r>
              <a:rPr lang="en-GB" dirty="0" smtClean="0"/>
              <a:t> </a:t>
            </a:r>
            <a:r>
              <a:rPr lang="en-GB" dirty="0" err="1"/>
              <a:t>przechowywania</a:t>
            </a:r>
            <a:r>
              <a:rPr lang="en-GB" dirty="0"/>
              <a:t> </a:t>
            </a:r>
            <a:r>
              <a:rPr lang="en-GB" dirty="0" err="1"/>
              <a:t>na</a:t>
            </a:r>
            <a:r>
              <a:rPr lang="en-GB" dirty="0"/>
              <a:t> </a:t>
            </a:r>
            <a:r>
              <a:rPr lang="en-GB" dirty="0" err="1"/>
              <a:t>nośnikach</a:t>
            </a:r>
            <a:endParaRPr lang="en-GB" dirty="0"/>
          </a:p>
        </p:txBody>
      </p:sp>
    </p:spTree>
  </p:cSld>
  <p:clrMapOvr>
    <a:masterClrMapping/>
  </p:clrMapOvr>
  <p:transition spd="med"/>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2222378" y="512673"/>
            <a:ext cx="7809120" cy="1146360"/>
          </a:xfrm>
          <a:ln/>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b="0" dirty="0" err="1">
                <a:solidFill>
                  <a:schemeClr val="tx1"/>
                </a:solidFill>
              </a:rPr>
              <a:t>Koszty</a:t>
            </a:r>
            <a:r>
              <a:rPr lang="en-GB" b="0" dirty="0">
                <a:solidFill>
                  <a:schemeClr val="tx1"/>
                </a:solidFill>
              </a:rPr>
              <a:t> </a:t>
            </a:r>
            <a:r>
              <a:rPr lang="en-GB" b="0" dirty="0" err="1">
                <a:solidFill>
                  <a:schemeClr val="tx1"/>
                </a:solidFill>
              </a:rPr>
              <a:t>przestoju</a:t>
            </a:r>
            <a:r>
              <a:rPr lang="en-GB" b="0" dirty="0">
                <a:solidFill>
                  <a:schemeClr val="tx1"/>
                </a:solidFill>
              </a:rPr>
              <a:t> </a:t>
            </a:r>
            <a:r>
              <a:rPr lang="en-GB" b="0" dirty="0" err="1">
                <a:solidFill>
                  <a:schemeClr val="tx1"/>
                </a:solidFill>
              </a:rPr>
              <a:t>i</a:t>
            </a:r>
            <a:r>
              <a:rPr lang="en-GB" b="0" dirty="0">
                <a:solidFill>
                  <a:schemeClr val="tx1"/>
                </a:solidFill>
              </a:rPr>
              <a:t> </a:t>
            </a:r>
            <a:r>
              <a:rPr lang="en-GB" b="0" dirty="0" err="1">
                <a:solidFill>
                  <a:schemeClr val="tx1"/>
                </a:solidFill>
              </a:rPr>
              <a:t>koszt</a:t>
            </a:r>
            <a:r>
              <a:rPr lang="en-GB" b="0" dirty="0">
                <a:solidFill>
                  <a:schemeClr val="tx1"/>
                </a:solidFill>
              </a:rPr>
              <a:t> </a:t>
            </a:r>
            <a:br>
              <a:rPr lang="en-GB" b="0" dirty="0">
                <a:solidFill>
                  <a:schemeClr val="tx1"/>
                </a:solidFill>
              </a:rPr>
            </a:br>
            <a:r>
              <a:rPr lang="en-GB" b="0" dirty="0" err="1">
                <a:solidFill>
                  <a:schemeClr val="tx1"/>
                </a:solidFill>
              </a:rPr>
              <a:t>technologii</a:t>
            </a:r>
            <a:endParaRPr lang="en-GB" b="0" dirty="0">
              <a:solidFill>
                <a:schemeClr val="tx1"/>
              </a:solidFill>
            </a:endParaRPr>
          </a:p>
        </p:txBody>
      </p:sp>
      <p:sp>
        <p:nvSpPr>
          <p:cNvPr id="40962" name="Freeform 2"/>
          <p:cNvSpPr>
            <a:spLocks noChangeArrowheads="1"/>
          </p:cNvSpPr>
          <p:nvPr/>
        </p:nvSpPr>
        <p:spPr bwMode="auto">
          <a:xfrm>
            <a:off x="3351338" y="2927840"/>
            <a:ext cx="4860000" cy="2030613"/>
          </a:xfrm>
          <a:custGeom>
            <a:avLst/>
            <a:gdLst/>
            <a:ahLst/>
            <a:cxnLst>
              <a:cxn ang="0">
                <a:pos x="0" y="0"/>
              </a:cxn>
              <a:cxn ang="0">
                <a:pos x="452" y="1402"/>
              </a:cxn>
              <a:cxn ang="0">
                <a:pos x="2352" y="4161"/>
              </a:cxn>
              <a:cxn ang="0">
                <a:pos x="4342" y="5337"/>
              </a:cxn>
              <a:cxn ang="0">
                <a:pos x="5699" y="5744"/>
              </a:cxn>
              <a:cxn ang="0">
                <a:pos x="7055" y="5835"/>
              </a:cxn>
              <a:cxn ang="0">
                <a:pos x="8457" y="5970"/>
              </a:cxn>
              <a:cxn ang="0">
                <a:pos x="10131" y="6151"/>
              </a:cxn>
              <a:cxn ang="0">
                <a:pos x="11578" y="6106"/>
              </a:cxn>
              <a:cxn ang="0">
                <a:pos x="12935" y="6016"/>
              </a:cxn>
              <a:cxn ang="0">
                <a:pos x="14337" y="6061"/>
              </a:cxn>
              <a:cxn ang="0">
                <a:pos x="14789" y="6061"/>
              </a:cxn>
              <a:cxn ang="0">
                <a:pos x="14880" y="6061"/>
              </a:cxn>
            </a:cxnLst>
            <a:rect l="0" t="0" r="r" b="b"/>
            <a:pathLst>
              <a:path w="14881" h="6217">
                <a:moveTo>
                  <a:pt x="0" y="0"/>
                </a:moveTo>
                <a:cubicBezTo>
                  <a:pt x="66" y="495"/>
                  <a:pt x="213" y="966"/>
                  <a:pt x="452" y="1402"/>
                </a:cubicBezTo>
                <a:cubicBezTo>
                  <a:pt x="983" y="2370"/>
                  <a:pt x="1507" y="3411"/>
                  <a:pt x="2352" y="4161"/>
                </a:cubicBezTo>
                <a:cubicBezTo>
                  <a:pt x="2917" y="4662"/>
                  <a:pt x="3586" y="5120"/>
                  <a:pt x="4342" y="5337"/>
                </a:cubicBezTo>
                <a:cubicBezTo>
                  <a:pt x="4796" y="5467"/>
                  <a:pt x="5227" y="5695"/>
                  <a:pt x="5699" y="5744"/>
                </a:cubicBezTo>
                <a:cubicBezTo>
                  <a:pt x="6149" y="5791"/>
                  <a:pt x="6601" y="5891"/>
                  <a:pt x="7055" y="5835"/>
                </a:cubicBezTo>
                <a:cubicBezTo>
                  <a:pt x="7535" y="5775"/>
                  <a:pt x="7982" y="5995"/>
                  <a:pt x="8457" y="5970"/>
                </a:cubicBezTo>
                <a:cubicBezTo>
                  <a:pt x="9031" y="5940"/>
                  <a:pt x="9550" y="6216"/>
                  <a:pt x="10131" y="6151"/>
                </a:cubicBezTo>
                <a:cubicBezTo>
                  <a:pt x="10610" y="6097"/>
                  <a:pt x="11095" y="6164"/>
                  <a:pt x="11578" y="6106"/>
                </a:cubicBezTo>
                <a:cubicBezTo>
                  <a:pt x="12027" y="6052"/>
                  <a:pt x="12478" y="6025"/>
                  <a:pt x="12935" y="6016"/>
                </a:cubicBezTo>
                <a:cubicBezTo>
                  <a:pt x="13408" y="6006"/>
                  <a:pt x="13866" y="6113"/>
                  <a:pt x="14337" y="6061"/>
                </a:cubicBezTo>
                <a:lnTo>
                  <a:pt x="14789" y="6061"/>
                </a:lnTo>
                <a:lnTo>
                  <a:pt x="14880" y="6061"/>
                </a:lnTo>
              </a:path>
            </a:pathLst>
          </a:custGeom>
          <a:noFill/>
          <a:ln w="9525">
            <a:solidFill>
              <a:srgbClr val="800000"/>
            </a:solidFill>
            <a:round/>
            <a:headEnd/>
            <a:tailEnd/>
          </a:ln>
        </p:spPr>
        <p:txBody>
          <a:bodyPr lIns="82945" tIns="41473" rIns="82945" bIns="41473"/>
          <a:lstStyle/>
          <a:p>
            <a:endParaRPr lang="pl-PL"/>
          </a:p>
        </p:txBody>
      </p:sp>
      <p:sp>
        <p:nvSpPr>
          <p:cNvPr id="40963" name="Freeform 3"/>
          <p:cNvSpPr>
            <a:spLocks noChangeArrowheads="1"/>
          </p:cNvSpPr>
          <p:nvPr/>
        </p:nvSpPr>
        <p:spPr bwMode="auto">
          <a:xfrm>
            <a:off x="3646538" y="2573563"/>
            <a:ext cx="4165920" cy="2462659"/>
          </a:xfrm>
          <a:custGeom>
            <a:avLst/>
            <a:gdLst/>
            <a:ahLst/>
            <a:cxnLst>
              <a:cxn ang="0">
                <a:pos x="0" y="7101"/>
              </a:cxn>
              <a:cxn ang="0">
                <a:pos x="1674" y="7372"/>
              </a:cxn>
              <a:cxn ang="0">
                <a:pos x="3076" y="7462"/>
              </a:cxn>
              <a:cxn ang="0">
                <a:pos x="4614" y="7372"/>
              </a:cxn>
              <a:cxn ang="0">
                <a:pos x="5970" y="7327"/>
              </a:cxn>
              <a:cxn ang="0">
                <a:pos x="7373" y="7146"/>
              </a:cxn>
              <a:cxn ang="0">
                <a:pos x="8729" y="6694"/>
              </a:cxn>
              <a:cxn ang="0">
                <a:pos x="10041" y="5653"/>
              </a:cxn>
              <a:cxn ang="0">
                <a:pos x="11353" y="4342"/>
              </a:cxn>
              <a:cxn ang="0">
                <a:pos x="12121" y="2894"/>
              </a:cxn>
              <a:cxn ang="0">
                <a:pos x="12619" y="1538"/>
              </a:cxn>
              <a:cxn ang="0">
                <a:pos x="12755" y="181"/>
              </a:cxn>
              <a:cxn ang="0">
                <a:pos x="12755" y="0"/>
              </a:cxn>
            </a:cxnLst>
            <a:rect l="0" t="0" r="r" b="b"/>
            <a:pathLst>
              <a:path w="12756" h="7539">
                <a:moveTo>
                  <a:pt x="0" y="7101"/>
                </a:moveTo>
                <a:cubicBezTo>
                  <a:pt x="535" y="7336"/>
                  <a:pt x="1130" y="7187"/>
                  <a:pt x="1674" y="7372"/>
                </a:cubicBezTo>
                <a:cubicBezTo>
                  <a:pt x="2130" y="7527"/>
                  <a:pt x="2612" y="7396"/>
                  <a:pt x="3076" y="7462"/>
                </a:cubicBezTo>
                <a:cubicBezTo>
                  <a:pt x="3607" y="7538"/>
                  <a:pt x="4086" y="7288"/>
                  <a:pt x="4614" y="7372"/>
                </a:cubicBezTo>
                <a:cubicBezTo>
                  <a:pt x="5066" y="7443"/>
                  <a:pt x="5515" y="7270"/>
                  <a:pt x="5970" y="7327"/>
                </a:cubicBezTo>
                <a:cubicBezTo>
                  <a:pt x="6449" y="7387"/>
                  <a:pt x="6915" y="7255"/>
                  <a:pt x="7373" y="7146"/>
                </a:cubicBezTo>
                <a:cubicBezTo>
                  <a:pt x="7836" y="7035"/>
                  <a:pt x="8287" y="6879"/>
                  <a:pt x="8729" y="6694"/>
                </a:cubicBezTo>
                <a:cubicBezTo>
                  <a:pt x="9255" y="6474"/>
                  <a:pt x="9652" y="6054"/>
                  <a:pt x="10041" y="5653"/>
                </a:cubicBezTo>
                <a:cubicBezTo>
                  <a:pt x="10471" y="5209"/>
                  <a:pt x="11003" y="4851"/>
                  <a:pt x="11353" y="4342"/>
                </a:cubicBezTo>
                <a:cubicBezTo>
                  <a:pt x="11662" y="3892"/>
                  <a:pt x="11882" y="3385"/>
                  <a:pt x="12121" y="2894"/>
                </a:cubicBezTo>
                <a:cubicBezTo>
                  <a:pt x="12331" y="2462"/>
                  <a:pt x="12575" y="2026"/>
                  <a:pt x="12619" y="1538"/>
                </a:cubicBezTo>
                <a:cubicBezTo>
                  <a:pt x="12659" y="1085"/>
                  <a:pt x="12708" y="633"/>
                  <a:pt x="12755" y="181"/>
                </a:cubicBezTo>
                <a:lnTo>
                  <a:pt x="12755" y="0"/>
                </a:lnTo>
              </a:path>
            </a:pathLst>
          </a:custGeom>
          <a:noFill/>
          <a:ln w="9525">
            <a:solidFill>
              <a:srgbClr val="800000"/>
            </a:solidFill>
            <a:round/>
            <a:headEnd/>
            <a:tailEnd/>
          </a:ln>
        </p:spPr>
        <p:txBody>
          <a:bodyPr lIns="82945" tIns="41473" rIns="82945" bIns="41473"/>
          <a:lstStyle/>
          <a:p>
            <a:endParaRPr lang="pl-PL"/>
          </a:p>
        </p:txBody>
      </p:sp>
      <p:sp>
        <p:nvSpPr>
          <p:cNvPr id="40964" name="Line 4"/>
          <p:cNvSpPr>
            <a:spLocks noChangeShapeType="1"/>
          </p:cNvSpPr>
          <p:nvPr/>
        </p:nvSpPr>
        <p:spPr bwMode="auto">
          <a:xfrm>
            <a:off x="3115179" y="2056547"/>
            <a:ext cx="1440" cy="3086244"/>
          </a:xfrm>
          <a:prstGeom prst="line">
            <a:avLst/>
          </a:prstGeom>
          <a:noFill/>
          <a:ln w="9525">
            <a:solidFill>
              <a:srgbClr val="800000"/>
            </a:solidFill>
            <a:round/>
            <a:headEnd/>
            <a:tailEnd/>
          </a:ln>
        </p:spPr>
        <p:txBody>
          <a:bodyPr lIns="82945" tIns="41473" rIns="82945" bIns="41473"/>
          <a:lstStyle/>
          <a:p>
            <a:endParaRPr lang="pl-PL"/>
          </a:p>
        </p:txBody>
      </p:sp>
      <p:sp>
        <p:nvSpPr>
          <p:cNvPr id="40965" name="Line 5"/>
          <p:cNvSpPr>
            <a:spLocks noChangeShapeType="1"/>
          </p:cNvSpPr>
          <p:nvPr/>
        </p:nvSpPr>
        <p:spPr bwMode="auto">
          <a:xfrm>
            <a:off x="3115178" y="5085185"/>
            <a:ext cx="5672160" cy="1441"/>
          </a:xfrm>
          <a:prstGeom prst="line">
            <a:avLst/>
          </a:prstGeom>
          <a:noFill/>
          <a:ln w="9525">
            <a:solidFill>
              <a:srgbClr val="800000"/>
            </a:solidFill>
            <a:round/>
            <a:headEnd/>
            <a:tailEnd/>
          </a:ln>
        </p:spPr>
        <p:txBody>
          <a:bodyPr lIns="82945" tIns="41473" rIns="82945" bIns="41473"/>
          <a:lstStyle/>
          <a:p>
            <a:endParaRPr lang="pl-PL"/>
          </a:p>
        </p:txBody>
      </p:sp>
      <p:sp>
        <p:nvSpPr>
          <p:cNvPr id="40966" name="Text Box 6"/>
          <p:cNvSpPr txBox="1">
            <a:spLocks noChangeArrowheads="1"/>
          </p:cNvSpPr>
          <p:nvPr/>
        </p:nvSpPr>
        <p:spPr bwMode="auto">
          <a:xfrm>
            <a:off x="2730699" y="1850607"/>
            <a:ext cx="1085233" cy="276999"/>
          </a:xfrm>
          <a:prstGeom prst="rect">
            <a:avLst/>
          </a:prstGeom>
          <a:noFill/>
          <a:ln w="9525">
            <a:noFill/>
            <a:miter lim="800000"/>
            <a:headEnd/>
            <a:tailEnd/>
          </a:ln>
        </p:spPr>
        <p:txBody>
          <a:bodyPr wrap="none" lIns="0" tIns="0" rIns="0" bIns="0">
            <a:spAutoFit/>
          </a:bodyPr>
          <a:lstStyle/>
          <a:p>
            <a:pPr>
              <a:buClr>
                <a:srgbClr val="000000"/>
              </a:buClr>
              <a:buSzPct val="45000"/>
              <a:tabLst>
                <a:tab pos="656650" algn="l"/>
              </a:tabLst>
            </a:pPr>
            <a:r>
              <a:rPr lang="en-GB" dirty="0" err="1">
                <a:ea typeface="HG Mincho Light J;MS Mincho;HG " charset="0"/>
                <a:cs typeface="HG Mincho Light J;MS Mincho;HG " charset="0"/>
              </a:rPr>
              <a:t>Pieniądze</a:t>
            </a:r>
            <a:endParaRPr lang="en-GB" dirty="0">
              <a:ea typeface="HG Mincho Light J;MS Mincho;HG " charset="0"/>
              <a:cs typeface="HG Mincho Light J;MS Mincho;HG " charset="0"/>
            </a:endParaRPr>
          </a:p>
        </p:txBody>
      </p:sp>
      <p:sp>
        <p:nvSpPr>
          <p:cNvPr id="40967" name="Text Box 7"/>
          <p:cNvSpPr txBox="1">
            <a:spLocks noChangeArrowheads="1"/>
          </p:cNvSpPr>
          <p:nvPr/>
        </p:nvSpPr>
        <p:spPr bwMode="auto">
          <a:xfrm>
            <a:off x="8712460" y="5291128"/>
            <a:ext cx="532197" cy="276999"/>
          </a:xfrm>
          <a:prstGeom prst="rect">
            <a:avLst/>
          </a:prstGeom>
          <a:noFill/>
          <a:ln w="9525">
            <a:noFill/>
            <a:miter lim="800000"/>
            <a:headEnd/>
            <a:tailEnd/>
          </a:ln>
        </p:spPr>
        <p:txBody>
          <a:bodyPr wrap="none" lIns="0" tIns="0" rIns="0" bIns="0">
            <a:spAutoFit/>
          </a:bodyPr>
          <a:lstStyle/>
          <a:p>
            <a:pPr eaLnBrk="1">
              <a:buClr>
                <a:srgbClr val="000000"/>
              </a:buClr>
              <a:buSzPct val="45000"/>
              <a:buFont typeface="StarSymbol" charset="0"/>
              <a:buNone/>
            </a:pPr>
            <a:r>
              <a:rPr lang="en-GB">
                <a:ea typeface="HG Mincho Light J;MS Mincho;HG " charset="0"/>
                <a:cs typeface="HG Mincho Light J;MS Mincho;HG " charset="0"/>
              </a:rPr>
              <a:t>Czas</a:t>
            </a:r>
          </a:p>
        </p:txBody>
      </p:sp>
      <p:sp>
        <p:nvSpPr>
          <p:cNvPr id="40968" name="Text Box 8"/>
          <p:cNvSpPr txBox="1">
            <a:spLocks noChangeArrowheads="1"/>
          </p:cNvSpPr>
          <p:nvPr/>
        </p:nvSpPr>
        <p:spPr bwMode="auto">
          <a:xfrm>
            <a:off x="3587500" y="3416052"/>
            <a:ext cx="1873911" cy="276999"/>
          </a:xfrm>
          <a:prstGeom prst="rect">
            <a:avLst/>
          </a:prstGeom>
          <a:noFill/>
          <a:ln w="9525">
            <a:noFill/>
            <a:miter lim="800000"/>
            <a:headEnd/>
            <a:tailEnd/>
          </a:ln>
        </p:spPr>
        <p:txBody>
          <a:bodyPr wrap="none" lIns="0" tIns="0" rIns="0" bIns="0">
            <a:spAutoFit/>
          </a:bodyPr>
          <a:lstStyle/>
          <a:p>
            <a:pPr>
              <a:buClr>
                <a:srgbClr val="000000"/>
              </a:buClr>
              <a:buSzPct val="45000"/>
              <a:tabLst>
                <a:tab pos="656650" algn="l"/>
                <a:tab pos="1313299" algn="l"/>
              </a:tabLst>
            </a:pPr>
            <a:r>
              <a:rPr lang="en-GB" dirty="0" err="1">
                <a:ea typeface="HG Mincho Light J;MS Mincho;HG " charset="0"/>
                <a:cs typeface="HG Mincho Light J;MS Mincho;HG " charset="0"/>
              </a:rPr>
              <a:t>Koszt</a:t>
            </a:r>
            <a:r>
              <a:rPr lang="en-GB" dirty="0">
                <a:ea typeface="HG Mincho Light J;MS Mincho;HG " charset="0"/>
                <a:cs typeface="HG Mincho Light J;MS Mincho;HG " charset="0"/>
              </a:rPr>
              <a:t> </a:t>
            </a:r>
            <a:r>
              <a:rPr lang="en-GB" dirty="0" err="1">
                <a:ea typeface="HG Mincho Light J;MS Mincho;HG " charset="0"/>
                <a:cs typeface="HG Mincho Light J;MS Mincho;HG " charset="0"/>
              </a:rPr>
              <a:t>technologii</a:t>
            </a:r>
            <a:endParaRPr lang="en-GB" dirty="0">
              <a:ea typeface="HG Mincho Light J;MS Mincho;HG " charset="0"/>
              <a:cs typeface="HG Mincho Light J;MS Mincho;HG " charset="0"/>
            </a:endParaRPr>
          </a:p>
        </p:txBody>
      </p:sp>
      <p:sp>
        <p:nvSpPr>
          <p:cNvPr id="40969" name="Text Box 9"/>
          <p:cNvSpPr txBox="1">
            <a:spLocks noChangeArrowheads="1"/>
          </p:cNvSpPr>
          <p:nvPr/>
        </p:nvSpPr>
        <p:spPr bwMode="auto">
          <a:xfrm>
            <a:off x="7635338" y="3800570"/>
            <a:ext cx="2096728" cy="553998"/>
          </a:xfrm>
          <a:prstGeom prst="rect">
            <a:avLst/>
          </a:prstGeom>
          <a:noFill/>
          <a:ln w="9525">
            <a:noFill/>
            <a:miter lim="800000"/>
            <a:headEnd/>
            <a:tailEnd/>
          </a:ln>
        </p:spPr>
        <p:txBody>
          <a:bodyPr wrap="none" lIns="0" tIns="0" rIns="0" bIns="0">
            <a:spAutoFit/>
          </a:bodyPr>
          <a:lstStyle/>
          <a:p>
            <a:pPr>
              <a:buClr>
                <a:srgbClr val="000000"/>
              </a:buClr>
              <a:buSzPct val="45000"/>
              <a:tabLst>
                <a:tab pos="656650" algn="l"/>
                <a:tab pos="1313299" algn="l"/>
                <a:tab pos="1969949" algn="l"/>
              </a:tabLst>
            </a:pPr>
            <a:r>
              <a:rPr lang="en-GB" dirty="0" err="1">
                <a:ea typeface="HG Mincho Light J;MS Mincho;HG " charset="0"/>
                <a:cs typeface="HG Mincho Light J;MS Mincho;HG " charset="0"/>
              </a:rPr>
              <a:t>Straty</a:t>
            </a:r>
            <a:r>
              <a:rPr lang="en-GB" dirty="0">
                <a:ea typeface="HG Mincho Light J;MS Mincho;HG " charset="0"/>
                <a:cs typeface="HG Mincho Light J;MS Mincho;HG " charset="0"/>
              </a:rPr>
              <a:t> </a:t>
            </a:r>
            <a:r>
              <a:rPr lang="en-GB" dirty="0" err="1">
                <a:ea typeface="HG Mincho Light J;MS Mincho;HG " charset="0"/>
                <a:cs typeface="HG Mincho Light J;MS Mincho;HG " charset="0"/>
              </a:rPr>
              <a:t>wynikające</a:t>
            </a:r>
            <a:r>
              <a:rPr lang="en-GB" dirty="0">
                <a:ea typeface="HG Mincho Light J;MS Mincho;HG " charset="0"/>
                <a:cs typeface="HG Mincho Light J;MS Mincho;HG " charset="0"/>
              </a:rPr>
              <a:t> </a:t>
            </a:r>
          </a:p>
          <a:p>
            <a:pPr>
              <a:buClr>
                <a:srgbClr val="000000"/>
              </a:buClr>
              <a:buSzPct val="45000"/>
              <a:tabLst>
                <a:tab pos="656650" algn="l"/>
                <a:tab pos="1313299" algn="l"/>
                <a:tab pos="1969949" algn="l"/>
              </a:tabLst>
            </a:pPr>
            <a:r>
              <a:rPr lang="en-GB" dirty="0">
                <a:ea typeface="HG Mincho Light J;MS Mincho;HG " charset="0"/>
                <a:cs typeface="HG Mincho Light J;MS Mincho;HG " charset="0"/>
              </a:rPr>
              <a:t>z </a:t>
            </a:r>
            <a:r>
              <a:rPr lang="en-GB" dirty="0" err="1">
                <a:ea typeface="HG Mincho Light J;MS Mincho;HG " charset="0"/>
                <a:cs typeface="HG Mincho Light J;MS Mincho;HG " charset="0"/>
              </a:rPr>
              <a:t>przestoju</a:t>
            </a:r>
            <a:r>
              <a:rPr lang="en-GB" dirty="0">
                <a:ea typeface="HG Mincho Light J;MS Mincho;HG " charset="0"/>
                <a:cs typeface="HG Mincho Light J;MS Mincho;HG " charset="0"/>
              </a:rPr>
              <a:t> </a:t>
            </a:r>
            <a:r>
              <a:rPr lang="en-GB" dirty="0" err="1">
                <a:ea typeface="HG Mincho Light J;MS Mincho;HG " charset="0"/>
                <a:cs typeface="HG Mincho Light J;MS Mincho;HG " charset="0"/>
              </a:rPr>
              <a:t>systemu</a:t>
            </a:r>
            <a:endParaRPr lang="en-GB" dirty="0">
              <a:ea typeface="HG Mincho Light J;MS Mincho;HG " charset="0"/>
              <a:cs typeface="HG Mincho Light J;MS Mincho;HG " charset="0"/>
            </a:endParaRPr>
          </a:p>
        </p:txBody>
      </p:sp>
    </p:spTree>
  </p:cSld>
  <p:clrMapOvr>
    <a:masterClrMapping/>
  </p:clrMapOvr>
  <p:transition spd="med"/>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Podsumowanie</a:t>
            </a:r>
            <a:endParaRPr lang="pl-PL" dirty="0"/>
          </a:p>
        </p:txBody>
      </p:sp>
      <p:sp>
        <p:nvSpPr>
          <p:cNvPr id="3" name="Symbol zastępczy zawartości 2"/>
          <p:cNvSpPr>
            <a:spLocks noGrp="1"/>
          </p:cNvSpPr>
          <p:nvPr>
            <p:ph idx="1"/>
          </p:nvPr>
        </p:nvSpPr>
        <p:spPr/>
        <p:txBody>
          <a:bodyPr/>
          <a:lstStyle/>
          <a:p>
            <a:r>
              <a:rPr lang="pl-PL" dirty="0" smtClean="0"/>
              <a:t>Najczęstsza przyczyna utraty danych – błąd człowieka</a:t>
            </a:r>
          </a:p>
          <a:p>
            <a:r>
              <a:rPr lang="pl-PL" dirty="0" smtClean="0"/>
              <a:t>Backup, replikacja</a:t>
            </a:r>
          </a:p>
          <a:p>
            <a:r>
              <a:rPr lang="pl-PL" dirty="0" smtClean="0"/>
              <a:t>Przyspieszanie backupu:</a:t>
            </a:r>
          </a:p>
          <a:p>
            <a:pPr lvl="1"/>
            <a:r>
              <a:rPr lang="pl-PL" dirty="0" err="1" smtClean="0"/>
              <a:t>Snapshoty</a:t>
            </a:r>
            <a:endParaRPr lang="pl-PL" dirty="0" smtClean="0"/>
          </a:p>
          <a:p>
            <a:r>
              <a:rPr lang="pl-PL" dirty="0" smtClean="0"/>
              <a:t>Zmniejszenie rozmiaru:</a:t>
            </a:r>
          </a:p>
          <a:p>
            <a:pPr lvl="1"/>
            <a:r>
              <a:rPr lang="pl-PL" dirty="0" err="1" smtClean="0"/>
              <a:t>Deduplikacja</a:t>
            </a:r>
            <a:r>
              <a:rPr lang="pl-PL" dirty="0" smtClean="0"/>
              <a:t> </a:t>
            </a:r>
            <a:r>
              <a:rPr lang="pl-PL" dirty="0" err="1" smtClean="0"/>
              <a:t>vs</a:t>
            </a:r>
            <a:r>
              <a:rPr lang="pl-PL" dirty="0" smtClean="0"/>
              <a:t>. Kompresja</a:t>
            </a:r>
          </a:p>
          <a:p>
            <a:r>
              <a:rPr lang="pl-PL" dirty="0" err="1" smtClean="0"/>
              <a:t>RAIDy</a:t>
            </a:r>
            <a:r>
              <a:rPr lang="pl-PL" dirty="0" smtClean="0"/>
              <a:t> - remedium na </a:t>
            </a:r>
            <a:r>
              <a:rPr lang="pl-PL" smtClean="0"/>
              <a:t>awarie dysków</a:t>
            </a:r>
            <a:endParaRPr lang="pl-PL" dirty="0" smtClean="0"/>
          </a:p>
          <a:p>
            <a:r>
              <a:rPr lang="pl-PL" dirty="0" smtClean="0"/>
              <a:t>Rozproszone systemy plików</a:t>
            </a:r>
          </a:p>
          <a:p>
            <a:endParaRPr lang="pl-PL" dirty="0"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NGFW by </a:t>
            </a:r>
            <a:r>
              <a:rPr lang="pl-PL" dirty="0" err="1" smtClean="0"/>
              <a:t>PaloAlto</a:t>
            </a:r>
            <a:endParaRPr lang="pl-PL" dirty="0"/>
          </a:p>
        </p:txBody>
      </p:sp>
      <p:sp>
        <p:nvSpPr>
          <p:cNvPr id="4" name="Rectangle 1"/>
          <p:cNvSpPr>
            <a:spLocks noGrp="1" noChangeArrowheads="1"/>
          </p:cNvSpPr>
          <p:nvPr>
            <p:ph idx="1"/>
          </p:nvPr>
        </p:nvSpPr>
        <p:spPr bwMode="auto">
          <a:xfrm>
            <a:off x="2286000" y="3964266"/>
            <a:ext cx="79335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pl-PL" altLang="pl-PL" sz="1800" dirty="0">
                <a:latin typeface="Arial Unicode MS" panose="020B0604020202020204" pitchFamily="34" charset="-128"/>
                <a:hlinkClick r:id="rId2"/>
              </a:rPr>
              <a:t>https://www.paloaltonetworks.com/resources/demos/ngfw-demo-polish.html</a:t>
            </a:r>
            <a:r>
              <a:rPr lang="pl-PL" altLang="pl-PL" sz="1000" dirty="0"/>
              <a:t> </a:t>
            </a:r>
            <a:endParaRPr lang="pl-PL" altLang="pl-PL" sz="4000" dirty="0">
              <a:latin typeface="Arial" panose="020B0604020202020204" pitchFamily="34" charset="0"/>
            </a:endParaRPr>
          </a:p>
        </p:txBody>
      </p:sp>
    </p:spTree>
    <p:extLst>
      <p:ext uri="{BB962C8B-B14F-4D97-AF65-F5344CB8AC3E}">
        <p14:creationId xmlns:p14="http://schemas.microsoft.com/office/powerpoint/2010/main" val="4171105007"/>
      </p:ext>
    </p:extLst>
  </p:cSld>
  <p:clrMapOvr>
    <a:masterClrMapping/>
  </p:clrMapOvr>
</p:sld>
</file>

<file path=ppt/theme/theme1.xml><?xml version="1.0" encoding="utf-8"?>
<a:theme xmlns:a="http://schemas.openxmlformats.org/drawingml/2006/main" name="Para">
  <a:themeElements>
    <a:clrScheme name="Para">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Para">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Template>
  <TotalTime>1756</TotalTime>
  <Words>2189</Words>
  <Application>Microsoft Office PowerPoint</Application>
  <PresentationFormat>Panoramiczny</PresentationFormat>
  <Paragraphs>295</Paragraphs>
  <Slides>69</Slides>
  <Notes>11</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69</vt:i4>
      </vt:variant>
    </vt:vector>
  </HeadingPairs>
  <TitlesOfParts>
    <vt:vector size="76" baseType="lpstr">
      <vt:lpstr>Arial Unicode MS</vt:lpstr>
      <vt:lpstr>Arial</vt:lpstr>
      <vt:lpstr>Calibri</vt:lpstr>
      <vt:lpstr>Century Gothic</vt:lpstr>
      <vt:lpstr>HG Mincho Light J;MS Mincho;HG </vt:lpstr>
      <vt:lpstr>StarSymbol</vt:lpstr>
      <vt:lpstr>Para</vt:lpstr>
      <vt:lpstr>Backup, archiwizacja, tolerowanie awarii, odtwarzanie</vt:lpstr>
      <vt:lpstr>Backup i Archiwizacja</vt:lpstr>
      <vt:lpstr>Backup vs. archiwizacja</vt:lpstr>
      <vt:lpstr>Cel backupu</vt:lpstr>
      <vt:lpstr>Cel archiwizacji</vt:lpstr>
      <vt:lpstr>Ustawa o rachunkowości</vt:lpstr>
      <vt:lpstr>Metody i technologie</vt:lpstr>
      <vt:lpstr>Na czym archiwizować dane</vt:lpstr>
      <vt:lpstr>Wybór technologii</vt:lpstr>
      <vt:lpstr>Macierze dyskowe – sposoby dostępu i Rodzaje dysków</vt:lpstr>
      <vt:lpstr>SAS</vt:lpstr>
      <vt:lpstr>NAS</vt:lpstr>
      <vt:lpstr>SAN</vt:lpstr>
      <vt:lpstr>Fiber channel</vt:lpstr>
      <vt:lpstr>Warstwy FC</vt:lpstr>
      <vt:lpstr>Rodzaje dysków</vt:lpstr>
      <vt:lpstr>Technologia raid</vt:lpstr>
      <vt:lpstr>RAID - cel</vt:lpstr>
      <vt:lpstr>Rodzaje RAID</vt:lpstr>
      <vt:lpstr>Poziomy architektury RAID</vt:lpstr>
      <vt:lpstr>Poziomy architektury RAID- c.d.</vt:lpstr>
      <vt:lpstr>Poziomy architektury RAID- c.d.</vt:lpstr>
      <vt:lpstr>Poziomy architektury RAID- c.d.</vt:lpstr>
      <vt:lpstr>Poziomy architektury RAID- c.d. </vt:lpstr>
      <vt:lpstr>Poziomy architektury RAID- c.d.</vt:lpstr>
      <vt:lpstr>Najpopularniejsze RAIDy</vt:lpstr>
      <vt:lpstr>RAID DP (NetAPP)</vt:lpstr>
      <vt:lpstr>Prezentacja programu PowerPoint</vt:lpstr>
      <vt:lpstr>Prezentacja programu PowerPoint</vt:lpstr>
      <vt:lpstr>RAID-DP Oddtwarzanie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RAID, RAID DP i WAFL</vt:lpstr>
      <vt:lpstr>Prędkości transmisji i zapsiu</vt:lpstr>
      <vt:lpstr>Przyspieszanie backupu i ograniczanie przestrzeni</vt:lpstr>
      <vt:lpstr>Migawki</vt:lpstr>
      <vt:lpstr>Migawki</vt:lpstr>
      <vt:lpstr>Replikacja</vt:lpstr>
      <vt:lpstr>Deduplikacja</vt:lpstr>
      <vt:lpstr>Rodzaje deduplikacji</vt:lpstr>
      <vt:lpstr>Zysk z deduplikacji</vt:lpstr>
      <vt:lpstr>Deduplikacja a wydajność</vt:lpstr>
      <vt:lpstr>Dostępność deduplikacji</vt:lpstr>
      <vt:lpstr>Deduplikacja z OpenSource</vt:lpstr>
      <vt:lpstr>Rozproszone systemy plików</vt:lpstr>
      <vt:lpstr>Przykładowe systemy</vt:lpstr>
      <vt:lpstr>GFS </vt:lpstr>
      <vt:lpstr>HDFS (HADOOP)</vt:lpstr>
      <vt:lpstr>Azure Storage z DFS</vt:lpstr>
      <vt:lpstr>Virtual Storage Appliance (VMWare)</vt:lpstr>
      <vt:lpstr>Słów kilka o zasilaczach</vt:lpstr>
      <vt:lpstr>Zabezpieczenia sprzętowe- c.d.</vt:lpstr>
      <vt:lpstr>Kopie zapasowe i plany odtwarzania po awarii</vt:lpstr>
      <vt:lpstr>Wybór technologi (cd.)</vt:lpstr>
      <vt:lpstr>Disaster recovery plan</vt:lpstr>
      <vt:lpstr>Rodzaje zagrożeń</vt:lpstr>
      <vt:lpstr>Rodzaje strat</vt:lpstr>
      <vt:lpstr>Koszty przestoju</vt:lpstr>
      <vt:lpstr>Parametry profilów DR</vt:lpstr>
      <vt:lpstr>Koszty przestoju i koszt  technologii</vt:lpstr>
      <vt:lpstr>Podsumowanie</vt:lpstr>
      <vt:lpstr>NGFW by PaloAlto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Maciej Miłostan</dc:creator>
  <cp:lastModifiedBy>Maciej Miłostan</cp:lastModifiedBy>
  <cp:revision>10</cp:revision>
  <dcterms:created xsi:type="dcterms:W3CDTF">2014-11-21T10:22:36Z</dcterms:created>
  <dcterms:modified xsi:type="dcterms:W3CDTF">2019-10-11T08:52:59Z</dcterms:modified>
</cp:coreProperties>
</file>