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70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doc" ContentType="application/msword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handoutMasters/handoutMaster1.xml" ContentType="application/vnd.openxmlformats-officedocument.presentationml.handoutMaster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99" r:id="rId1"/>
  </p:sldMasterIdLst>
  <p:notesMasterIdLst>
    <p:notesMasterId r:id="rId73"/>
  </p:notesMasterIdLst>
  <p:handoutMasterIdLst>
    <p:handoutMasterId r:id="rId74"/>
  </p:handoutMasterIdLst>
  <p:sldIdLst>
    <p:sldId id="256" r:id="rId2"/>
    <p:sldId id="665" r:id="rId3"/>
    <p:sldId id="668" r:id="rId4"/>
    <p:sldId id="580" r:id="rId5"/>
    <p:sldId id="543" r:id="rId6"/>
    <p:sldId id="611" r:id="rId7"/>
    <p:sldId id="544" r:id="rId8"/>
    <p:sldId id="591" r:id="rId9"/>
    <p:sldId id="612" r:id="rId10"/>
    <p:sldId id="592" r:id="rId11"/>
    <p:sldId id="613" r:id="rId12"/>
    <p:sldId id="614" r:id="rId13"/>
    <p:sldId id="615" r:id="rId14"/>
    <p:sldId id="600" r:id="rId15"/>
    <p:sldId id="593" r:id="rId16"/>
    <p:sldId id="594" r:id="rId17"/>
    <p:sldId id="595" r:id="rId18"/>
    <p:sldId id="616" r:id="rId19"/>
    <p:sldId id="617" r:id="rId20"/>
    <p:sldId id="618" r:id="rId21"/>
    <p:sldId id="619" r:id="rId22"/>
    <p:sldId id="649" r:id="rId23"/>
    <p:sldId id="620" r:id="rId24"/>
    <p:sldId id="621" r:id="rId25"/>
    <p:sldId id="622" r:id="rId26"/>
    <p:sldId id="623" r:id="rId27"/>
    <p:sldId id="624" r:id="rId28"/>
    <p:sldId id="625" r:id="rId29"/>
    <p:sldId id="626" r:id="rId30"/>
    <p:sldId id="627" r:id="rId31"/>
    <p:sldId id="628" r:id="rId32"/>
    <p:sldId id="629" r:id="rId33"/>
    <p:sldId id="630" r:id="rId34"/>
    <p:sldId id="631" r:id="rId35"/>
    <p:sldId id="632" r:id="rId36"/>
    <p:sldId id="634" r:id="rId37"/>
    <p:sldId id="633" r:id="rId38"/>
    <p:sldId id="635" r:id="rId39"/>
    <p:sldId id="636" r:id="rId40"/>
    <p:sldId id="637" r:id="rId41"/>
    <p:sldId id="638" r:id="rId42"/>
    <p:sldId id="639" r:id="rId43"/>
    <p:sldId id="640" r:id="rId44"/>
    <p:sldId id="641" r:id="rId45"/>
    <p:sldId id="642" r:id="rId46"/>
    <p:sldId id="667" r:id="rId47"/>
    <p:sldId id="669" r:id="rId48"/>
    <p:sldId id="643" r:id="rId49"/>
    <p:sldId id="644" r:id="rId50"/>
    <p:sldId id="645" r:id="rId51"/>
    <p:sldId id="646" r:id="rId52"/>
    <p:sldId id="647" r:id="rId53"/>
    <p:sldId id="648" r:id="rId54"/>
    <p:sldId id="650" r:id="rId55"/>
    <p:sldId id="651" r:id="rId56"/>
    <p:sldId id="652" r:id="rId57"/>
    <p:sldId id="653" r:id="rId58"/>
    <p:sldId id="654" r:id="rId59"/>
    <p:sldId id="666" r:id="rId60"/>
    <p:sldId id="656" r:id="rId61"/>
    <p:sldId id="655" r:id="rId62"/>
    <p:sldId id="670" r:id="rId63"/>
    <p:sldId id="658" r:id="rId64"/>
    <p:sldId id="659" r:id="rId65"/>
    <p:sldId id="660" r:id="rId66"/>
    <p:sldId id="661" r:id="rId67"/>
    <p:sldId id="657" r:id="rId68"/>
    <p:sldId id="662" r:id="rId69"/>
    <p:sldId id="663" r:id="rId70"/>
    <p:sldId id="664" r:id="rId71"/>
    <p:sldId id="579" r:id="rId72"/>
  </p:sldIdLst>
  <p:sldSz cx="9144000" cy="6858000" type="screen4x3"/>
  <p:notesSz cx="6858000" cy="9144000"/>
  <p:defaultTextStyle>
    <a:defPPr>
      <a:defRPr lang="en-US"/>
    </a:defPPr>
    <a:lvl1pPr algn="ctr" rtl="0" eaLnBrk="0" fontAlgn="base" hangingPunct="0">
      <a:spcBef>
        <a:spcPct val="20000"/>
      </a:spcBef>
      <a:spcAft>
        <a:spcPct val="0"/>
      </a:spcAft>
      <a:buChar char="•"/>
      <a:defRPr kumimoji="1" sz="30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ctr" rtl="0" eaLnBrk="0" fontAlgn="base" hangingPunct="0">
      <a:spcBef>
        <a:spcPct val="20000"/>
      </a:spcBef>
      <a:spcAft>
        <a:spcPct val="0"/>
      </a:spcAft>
      <a:buChar char="•"/>
      <a:defRPr kumimoji="1" sz="30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ctr" rtl="0" eaLnBrk="0" fontAlgn="base" hangingPunct="0">
      <a:spcBef>
        <a:spcPct val="20000"/>
      </a:spcBef>
      <a:spcAft>
        <a:spcPct val="0"/>
      </a:spcAft>
      <a:buChar char="•"/>
      <a:defRPr kumimoji="1" sz="30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ctr" rtl="0" eaLnBrk="0" fontAlgn="base" hangingPunct="0">
      <a:spcBef>
        <a:spcPct val="20000"/>
      </a:spcBef>
      <a:spcAft>
        <a:spcPct val="0"/>
      </a:spcAft>
      <a:buChar char="•"/>
      <a:defRPr kumimoji="1" sz="30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ctr" rtl="0" eaLnBrk="0" fontAlgn="base" hangingPunct="0">
      <a:spcBef>
        <a:spcPct val="20000"/>
      </a:spcBef>
      <a:spcAft>
        <a:spcPct val="0"/>
      </a:spcAft>
      <a:buChar char="•"/>
      <a:defRPr kumimoji="1" sz="30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umimoji="1" sz="30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umimoji="1" sz="30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umimoji="1" sz="30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umimoji="1" sz="30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</p:showPr>
  <p:clrMru>
    <a:srgbClr val="FFFF00"/>
    <a:srgbClr val="66CCFF"/>
    <a:srgbClr val="CCCCFF"/>
    <a:srgbClr val="3399FF"/>
    <a:srgbClr val="969696"/>
    <a:srgbClr val="6699FF"/>
    <a:srgbClr val="99FF33"/>
    <a:srgbClr val="FF33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5" autoAdjust="0"/>
    <p:restoredTop sz="94705" autoAdjust="0"/>
  </p:normalViewPr>
  <p:slideViewPr>
    <p:cSldViewPr>
      <p:cViewPr>
        <p:scale>
          <a:sx n="66" d="100"/>
          <a:sy n="66" d="100"/>
        </p:scale>
        <p:origin x="-1494" y="-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8730"/>
    </p:cViewPr>
  </p:sorterViewPr>
  <p:notesViewPr>
    <p:cSldViewPr>
      <p:cViewPr varScale="1">
        <p:scale>
          <a:sx n="76" d="100"/>
          <a:sy n="76" d="100"/>
        </p:scale>
        <p:origin x="-2490" y="-108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notesMaster" Target="notesMasters/notesMaster1.xml"/><Relationship Id="rId78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7.wmf"/><Relationship Id="rId1" Type="http://schemas.openxmlformats.org/officeDocument/2006/relationships/image" Target="../media/image16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png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png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7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buFontTx/>
              <a:buNone/>
              <a:defRPr kumimoji="0" sz="1200">
                <a:latin typeface="Tahoma" pitchFamily="34" charset="0"/>
              </a:defRPr>
            </a:lvl1pPr>
          </a:lstStyle>
          <a:p>
            <a:pPr>
              <a:defRPr/>
            </a:pPr>
            <a:r>
              <a:rPr lang="en-US"/>
              <a:t>Jerzy R. Nawrocki</a:t>
            </a:r>
          </a:p>
        </p:txBody>
      </p:sp>
      <p:sp>
        <p:nvSpPr>
          <p:cNvPr id="37273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buFontTx/>
              <a:buNone/>
              <a:defRPr kumimoji="0" sz="1200">
                <a:latin typeface="Tahoma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7274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buFontTx/>
              <a:buNone/>
              <a:defRPr kumimoji="0" sz="1200">
                <a:latin typeface="Tahoma" pitchFamily="34" charset="0"/>
              </a:defRPr>
            </a:lvl1pPr>
          </a:lstStyle>
          <a:p>
            <a:pPr>
              <a:defRPr/>
            </a:pPr>
            <a:r>
              <a:rPr lang="en-US"/>
              <a:t>Introduction to PSP</a:t>
            </a:r>
          </a:p>
        </p:txBody>
      </p:sp>
      <p:sp>
        <p:nvSpPr>
          <p:cNvPr id="37274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buFontTx/>
              <a:buNone/>
              <a:defRPr kumimoji="0" sz="1200">
                <a:latin typeface="Tahoma" pitchFamily="34" charset="0"/>
              </a:defRPr>
            </a:lvl1pPr>
          </a:lstStyle>
          <a:p>
            <a:pPr>
              <a:defRPr/>
            </a:pPr>
            <a:fld id="{8C67D634-F6A9-4144-9715-3F711858399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504" name="Rectangle 8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kumimoji="0" sz="1200">
                <a:latin typeface="Tahoma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1683" name="Rectangle 9"/>
          <p:cNvSpPr>
            <a:spLocks noGrp="1" noRot="1" noChangeAspect="1" noChangeArrowheads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2506" name="Rectangle 10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noProof="0" smtClean="0"/>
              <a:t>Kliknij, aby edytować style tekstu z Wzorca</a:t>
            </a:r>
          </a:p>
          <a:p>
            <a:pPr lvl="1"/>
            <a:r>
              <a:rPr lang="pl-PL" noProof="0" smtClean="0"/>
              <a:t>Drugi poziom</a:t>
            </a:r>
          </a:p>
          <a:p>
            <a:pPr lvl="2"/>
            <a:r>
              <a:rPr lang="pl-PL" noProof="0" smtClean="0"/>
              <a:t>Trzeci poziom</a:t>
            </a:r>
          </a:p>
          <a:p>
            <a:pPr lvl="3"/>
            <a:r>
              <a:rPr lang="pl-PL" noProof="0" smtClean="0"/>
              <a:t>Czwarty poziom</a:t>
            </a:r>
          </a:p>
          <a:p>
            <a:pPr lvl="4"/>
            <a:r>
              <a:rPr lang="pl-PL" noProof="0" smtClean="0"/>
              <a:t>Piąty poziom</a:t>
            </a:r>
          </a:p>
        </p:txBody>
      </p:sp>
      <p:sp>
        <p:nvSpPr>
          <p:cNvPr id="362507" name="Rectangle 11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kumimoji="0" sz="1200">
                <a:latin typeface="Tahoma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62508" name="Rectangle 12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kumimoji="0" sz="1200">
                <a:latin typeface="Tahoma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62509" name="Rectangle 13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>
                <a:latin typeface="Tahoma" pitchFamily="34" charset="0"/>
              </a:defRPr>
            </a:lvl1pPr>
          </a:lstStyle>
          <a:p>
            <a:pPr>
              <a:defRPr/>
            </a:pPr>
            <a:fld id="{08B46ECB-4173-42B2-97B3-9A42776D65DE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13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526975A-6EBB-4653-BBFF-44C824A0F9F1}" type="slidenum">
              <a:rPr lang="en-GB" smtClean="0"/>
              <a:pPr/>
              <a:t>1</a:t>
            </a:fld>
            <a:endParaRPr lang="en-GB" smtClean="0"/>
          </a:p>
        </p:txBody>
      </p:sp>
      <p:sp>
        <p:nvSpPr>
          <p:cNvPr id="72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l-PL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13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B1AD9DB-16FC-4CB3-86A7-AE572D5D37A2}" type="slidenum">
              <a:rPr lang="en-GB" smtClean="0"/>
              <a:pPr/>
              <a:t>71</a:t>
            </a:fld>
            <a:endParaRPr lang="en-GB" smtClean="0"/>
          </a:p>
        </p:txBody>
      </p:sp>
      <p:sp>
        <p:nvSpPr>
          <p:cNvPr id="73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l-PL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invGray">
          <a:xfrm>
            <a:off x="685800" y="6529388"/>
            <a:ext cx="3505200" cy="327025"/>
          </a:xfrm>
          <a:prstGeom prst="rect">
            <a:avLst/>
          </a:prstGeom>
          <a:solidFill>
            <a:schemeClr val="hlink"/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pl-PL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invGray">
          <a:xfrm>
            <a:off x="685800" y="2438400"/>
            <a:ext cx="8456613" cy="762000"/>
          </a:xfrm>
          <a:prstGeom prst="rect">
            <a:avLst/>
          </a:prstGeom>
          <a:solidFill>
            <a:schemeClr val="hlink"/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pl-PL"/>
          </a:p>
        </p:txBody>
      </p:sp>
      <p:sp>
        <p:nvSpPr>
          <p:cNvPr id="6" name="Oval 5"/>
          <p:cNvSpPr>
            <a:spLocks noChangeArrowheads="1"/>
          </p:cNvSpPr>
          <p:nvPr/>
        </p:nvSpPr>
        <p:spPr bwMode="invGray">
          <a:xfrm>
            <a:off x="881063" y="117475"/>
            <a:ext cx="66675" cy="66675"/>
          </a:xfrm>
          <a:prstGeom prst="ellipse">
            <a:avLst/>
          </a:prstGeom>
          <a:solidFill>
            <a:schemeClr val="tx2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pl-PL"/>
          </a:p>
        </p:txBody>
      </p:sp>
      <p:sp>
        <p:nvSpPr>
          <p:cNvPr id="7" name="Oval 6"/>
          <p:cNvSpPr>
            <a:spLocks noChangeArrowheads="1"/>
          </p:cNvSpPr>
          <p:nvPr/>
        </p:nvSpPr>
        <p:spPr bwMode="invGray">
          <a:xfrm>
            <a:off x="881063" y="347663"/>
            <a:ext cx="66675" cy="65087"/>
          </a:xfrm>
          <a:prstGeom prst="ellipse">
            <a:avLst/>
          </a:prstGeom>
          <a:solidFill>
            <a:schemeClr val="tx2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pl-PL"/>
          </a:p>
        </p:txBody>
      </p:sp>
      <p:sp>
        <p:nvSpPr>
          <p:cNvPr id="8" name="Oval 7"/>
          <p:cNvSpPr>
            <a:spLocks noChangeArrowheads="1"/>
          </p:cNvSpPr>
          <p:nvPr/>
        </p:nvSpPr>
        <p:spPr bwMode="invGray">
          <a:xfrm>
            <a:off x="881063" y="574675"/>
            <a:ext cx="66675" cy="65088"/>
          </a:xfrm>
          <a:prstGeom prst="ellipse">
            <a:avLst/>
          </a:prstGeom>
          <a:solidFill>
            <a:schemeClr val="tx2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pl-PL"/>
          </a:p>
        </p:txBody>
      </p:sp>
      <p:sp>
        <p:nvSpPr>
          <p:cNvPr id="9" name="Oval 8"/>
          <p:cNvSpPr>
            <a:spLocks noChangeArrowheads="1"/>
          </p:cNvSpPr>
          <p:nvPr/>
        </p:nvSpPr>
        <p:spPr bwMode="invGray">
          <a:xfrm>
            <a:off x="881063" y="1033463"/>
            <a:ext cx="66675" cy="65087"/>
          </a:xfrm>
          <a:prstGeom prst="ellipse">
            <a:avLst/>
          </a:prstGeom>
          <a:solidFill>
            <a:schemeClr val="tx2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pl-PL"/>
          </a:p>
        </p:txBody>
      </p:sp>
      <p:sp>
        <p:nvSpPr>
          <p:cNvPr id="10" name="Oval 9"/>
          <p:cNvSpPr>
            <a:spLocks noChangeArrowheads="1"/>
          </p:cNvSpPr>
          <p:nvPr/>
        </p:nvSpPr>
        <p:spPr bwMode="invGray">
          <a:xfrm>
            <a:off x="881063" y="1260475"/>
            <a:ext cx="66675" cy="66675"/>
          </a:xfrm>
          <a:prstGeom prst="ellipse">
            <a:avLst/>
          </a:prstGeom>
          <a:solidFill>
            <a:schemeClr val="tx2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pl-PL"/>
          </a:p>
        </p:txBody>
      </p:sp>
      <p:sp>
        <p:nvSpPr>
          <p:cNvPr id="11" name="Oval 10"/>
          <p:cNvSpPr>
            <a:spLocks noChangeArrowheads="1"/>
          </p:cNvSpPr>
          <p:nvPr/>
        </p:nvSpPr>
        <p:spPr bwMode="invGray">
          <a:xfrm>
            <a:off x="881063" y="1490663"/>
            <a:ext cx="66675" cy="65087"/>
          </a:xfrm>
          <a:prstGeom prst="ellipse">
            <a:avLst/>
          </a:prstGeom>
          <a:solidFill>
            <a:schemeClr val="tx2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pl-PL"/>
          </a:p>
        </p:txBody>
      </p:sp>
      <p:sp>
        <p:nvSpPr>
          <p:cNvPr id="12" name="Oval 11"/>
          <p:cNvSpPr>
            <a:spLocks noChangeArrowheads="1"/>
          </p:cNvSpPr>
          <p:nvPr/>
        </p:nvSpPr>
        <p:spPr bwMode="invGray">
          <a:xfrm>
            <a:off x="881063" y="1717675"/>
            <a:ext cx="66675" cy="65088"/>
          </a:xfrm>
          <a:prstGeom prst="ellipse">
            <a:avLst/>
          </a:prstGeom>
          <a:solidFill>
            <a:schemeClr val="tx2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pl-PL"/>
          </a:p>
        </p:txBody>
      </p:sp>
      <p:sp>
        <p:nvSpPr>
          <p:cNvPr id="13" name="Oval 12"/>
          <p:cNvSpPr>
            <a:spLocks noChangeArrowheads="1"/>
          </p:cNvSpPr>
          <p:nvPr/>
        </p:nvSpPr>
        <p:spPr bwMode="invGray">
          <a:xfrm>
            <a:off x="881063" y="1947863"/>
            <a:ext cx="66675" cy="63500"/>
          </a:xfrm>
          <a:prstGeom prst="ellipse">
            <a:avLst/>
          </a:prstGeom>
          <a:solidFill>
            <a:schemeClr val="tx2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pl-PL"/>
          </a:p>
        </p:txBody>
      </p:sp>
      <p:sp>
        <p:nvSpPr>
          <p:cNvPr id="14" name="Oval 13"/>
          <p:cNvSpPr>
            <a:spLocks noChangeArrowheads="1"/>
          </p:cNvSpPr>
          <p:nvPr/>
        </p:nvSpPr>
        <p:spPr bwMode="invGray">
          <a:xfrm>
            <a:off x="881063" y="2176463"/>
            <a:ext cx="66675" cy="65087"/>
          </a:xfrm>
          <a:prstGeom prst="ellipse">
            <a:avLst/>
          </a:prstGeom>
          <a:solidFill>
            <a:schemeClr val="tx2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pl-PL"/>
          </a:p>
        </p:txBody>
      </p:sp>
      <p:grpSp>
        <p:nvGrpSpPr>
          <p:cNvPr id="2" name="Group 14"/>
          <p:cNvGrpSpPr>
            <a:grpSpLocks/>
          </p:cNvGrpSpPr>
          <p:nvPr/>
        </p:nvGrpSpPr>
        <p:grpSpPr bwMode="auto">
          <a:xfrm>
            <a:off x="4538663" y="6670675"/>
            <a:ext cx="4332287" cy="65088"/>
            <a:chOff x="2859" y="4202"/>
            <a:chExt cx="2729" cy="41"/>
          </a:xfrm>
        </p:grpSpPr>
        <p:sp>
          <p:nvSpPr>
            <p:cNvPr id="16" name="Oval 15"/>
            <p:cNvSpPr>
              <a:spLocks noChangeArrowheads="1"/>
            </p:cNvSpPr>
            <p:nvPr/>
          </p:nvSpPr>
          <p:spPr bwMode="invGray">
            <a:xfrm>
              <a:off x="2859" y="4202"/>
              <a:ext cx="42" cy="41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17" name="Oval 16"/>
            <p:cNvSpPr>
              <a:spLocks noChangeArrowheads="1"/>
            </p:cNvSpPr>
            <p:nvPr/>
          </p:nvSpPr>
          <p:spPr bwMode="invGray">
            <a:xfrm>
              <a:off x="3243" y="4202"/>
              <a:ext cx="42" cy="41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18" name="Oval 17"/>
            <p:cNvSpPr>
              <a:spLocks noChangeArrowheads="1"/>
            </p:cNvSpPr>
            <p:nvPr/>
          </p:nvSpPr>
          <p:spPr bwMode="invGray">
            <a:xfrm>
              <a:off x="3627" y="4202"/>
              <a:ext cx="41" cy="41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19" name="Oval 18"/>
            <p:cNvSpPr>
              <a:spLocks noChangeArrowheads="1"/>
            </p:cNvSpPr>
            <p:nvPr/>
          </p:nvSpPr>
          <p:spPr bwMode="invGray">
            <a:xfrm>
              <a:off x="4011" y="4202"/>
              <a:ext cx="41" cy="41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20" name="Oval 19"/>
            <p:cNvSpPr>
              <a:spLocks noChangeArrowheads="1"/>
            </p:cNvSpPr>
            <p:nvPr/>
          </p:nvSpPr>
          <p:spPr bwMode="invGray">
            <a:xfrm>
              <a:off x="4395" y="4202"/>
              <a:ext cx="42" cy="41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21" name="Oval 20"/>
            <p:cNvSpPr>
              <a:spLocks noChangeArrowheads="1"/>
            </p:cNvSpPr>
            <p:nvPr/>
          </p:nvSpPr>
          <p:spPr bwMode="invGray">
            <a:xfrm>
              <a:off x="4779" y="4202"/>
              <a:ext cx="42" cy="41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22" name="Oval 21"/>
            <p:cNvSpPr>
              <a:spLocks noChangeArrowheads="1"/>
            </p:cNvSpPr>
            <p:nvPr/>
          </p:nvSpPr>
          <p:spPr bwMode="invGray">
            <a:xfrm>
              <a:off x="5163" y="4202"/>
              <a:ext cx="42" cy="41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23" name="Oval 22"/>
            <p:cNvSpPr>
              <a:spLocks noChangeArrowheads="1"/>
            </p:cNvSpPr>
            <p:nvPr/>
          </p:nvSpPr>
          <p:spPr bwMode="invGray">
            <a:xfrm>
              <a:off x="5547" y="4202"/>
              <a:ext cx="41" cy="41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</p:grpSp>
      <p:sp>
        <p:nvSpPr>
          <p:cNvPr id="24" name="Oval 23"/>
          <p:cNvSpPr>
            <a:spLocks noChangeArrowheads="1"/>
          </p:cNvSpPr>
          <p:nvPr/>
        </p:nvSpPr>
        <p:spPr bwMode="invGray">
          <a:xfrm>
            <a:off x="881063" y="804863"/>
            <a:ext cx="66675" cy="63500"/>
          </a:xfrm>
          <a:prstGeom prst="ellipse">
            <a:avLst/>
          </a:prstGeom>
          <a:solidFill>
            <a:schemeClr val="tx2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pl-PL"/>
          </a:p>
        </p:txBody>
      </p:sp>
      <p:sp>
        <p:nvSpPr>
          <p:cNvPr id="375836" name="Rectangle 28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22860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75837" name="Rectangle 29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2057400" y="41148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26" name="Rectangle 30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7" name="Rectangle 31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r>
              <a:rPr lang="en-GB" smtClean="0"/>
              <a:t>Maciej Miłostan, Kryptografia </a:t>
            </a:r>
            <a:endParaRPr lang="en-GB"/>
          </a:p>
        </p:txBody>
      </p:sp>
      <p:sp>
        <p:nvSpPr>
          <p:cNvPr id="28" name="Rectangle 3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8BD36BA2-8077-4BE2-80E4-B9C07690A7D7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  <p:pic>
        <p:nvPicPr>
          <p:cNvPr id="23554" name="Picture 2" descr="http://intranet.put.poznan.pl/sites/default/files/ro/files/pp-putlogojasne.pn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684665" y="3790137"/>
            <a:ext cx="1871111" cy="1871111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smtClean="0"/>
              <a:t>Maciej Miłostan, Kryptografia </a:t>
            </a:r>
            <a:endParaRPr lang="en-GB"/>
          </a:p>
        </p:txBody>
      </p:sp>
      <p:sp>
        <p:nvSpPr>
          <p:cNvPr id="6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218226-8157-4412-9B41-407C36BDA50A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smtClean="0"/>
              <a:t>Maciej Miłostan, Kryptografia </a:t>
            </a:r>
            <a:endParaRPr lang="en-GB"/>
          </a:p>
        </p:txBody>
      </p:sp>
      <p:sp>
        <p:nvSpPr>
          <p:cNvPr id="6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148632-8B26-4AC4-BE72-CF90CBF6E71B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smtClean="0"/>
              <a:t>Maciej Miłostan, Kryptografia </a:t>
            </a:r>
            <a:endParaRPr lang="en-GB"/>
          </a:p>
        </p:txBody>
      </p:sp>
      <p:sp>
        <p:nvSpPr>
          <p:cNvPr id="7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B2368B-6EE0-48C3-A5CB-A00BB9663068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smtClean="0"/>
              <a:t>Maciej Miłostan, Kryptografia </a:t>
            </a:r>
            <a:endParaRPr lang="en-GB"/>
          </a:p>
        </p:txBody>
      </p:sp>
      <p:sp>
        <p:nvSpPr>
          <p:cNvPr id="9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B90BEB-6AFE-400D-8C9B-44C6B88FFBF3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smtClean="0"/>
              <a:t>Maciej Miłostan, Kryptografia </a:t>
            </a:r>
            <a:endParaRPr lang="en-GB"/>
          </a:p>
        </p:txBody>
      </p:sp>
      <p:sp>
        <p:nvSpPr>
          <p:cNvPr id="5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220E74-357B-4C65-9895-08A2AE3B95B6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smtClean="0"/>
              <a:t>Maciej Miłostan, Kryptografia </a:t>
            </a:r>
            <a:endParaRPr lang="en-GB"/>
          </a:p>
        </p:txBody>
      </p:sp>
      <p:sp>
        <p:nvSpPr>
          <p:cNvPr id="4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B82ABC-72EB-48B9-8AE7-654B57A92765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smtClean="0"/>
              <a:t>Maciej Miłostan, Kryptografia </a:t>
            </a:r>
            <a:endParaRPr lang="en-GB"/>
          </a:p>
        </p:txBody>
      </p:sp>
      <p:sp>
        <p:nvSpPr>
          <p:cNvPr id="7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D721BE-2852-4E16-9ECD-C5F041D599C7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l-PL" noProof="0" smtClean="0"/>
              <a:t>Kliknij ikonę, aby dodać obraz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smtClean="0"/>
              <a:t>Maciej Miłostan, Kryptografia </a:t>
            </a:r>
            <a:endParaRPr lang="en-GB"/>
          </a:p>
        </p:txBody>
      </p:sp>
      <p:sp>
        <p:nvSpPr>
          <p:cNvPr id="7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BE55FB-16D6-40E0-8C52-4DD64AE89823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smtClean="0"/>
              <a:t>Maciej Miłostan, Kryptografia </a:t>
            </a:r>
            <a:endParaRPr lang="en-GB"/>
          </a:p>
        </p:txBody>
      </p:sp>
      <p:sp>
        <p:nvSpPr>
          <p:cNvPr id="6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CED89D-A5A1-412D-9477-7EE17470BC54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smtClean="0"/>
              <a:t>Maciej Miłostan, Kryptografia </a:t>
            </a:r>
            <a:endParaRPr lang="en-GB"/>
          </a:p>
        </p:txBody>
      </p:sp>
      <p:sp>
        <p:nvSpPr>
          <p:cNvPr id="6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6CF4C7-4C25-4F7D-AC87-F9A18B69F740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ytuł, clipart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iektu clipart 2"/>
          <p:cNvSpPr>
            <a:spLocks noGrp="1"/>
          </p:cNvSpPr>
          <p:nvPr>
            <p:ph type="clipArt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pl-PL" noProof="0" smtClean="0"/>
              <a:t>Kliknij ikonę, aby dodać obiekt clipart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smtClean="0"/>
              <a:t>Maciej Miłostan, Kryptografia </a:t>
            </a:r>
            <a:endParaRPr lang="en-GB"/>
          </a:p>
        </p:txBody>
      </p:sp>
      <p:sp>
        <p:nvSpPr>
          <p:cNvPr id="7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3BD28B-E4C1-4450-B26B-E74A318B2EC7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ytuł i zawartość nad tekst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7772400" cy="1981200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685800" y="4114800"/>
            <a:ext cx="7772400" cy="1981200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smtClean="0"/>
              <a:t>Maciej Miłostan, Kryptografia </a:t>
            </a:r>
            <a:endParaRPr lang="en-GB"/>
          </a:p>
        </p:txBody>
      </p:sp>
      <p:sp>
        <p:nvSpPr>
          <p:cNvPr id="7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E78C83-F69C-4196-A8BF-B6253C32855D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hf hd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685800" y="117475"/>
            <a:ext cx="8456613" cy="6738938"/>
            <a:chOff x="432" y="74"/>
            <a:chExt cx="5327" cy="4245"/>
          </a:xfrm>
        </p:grpSpPr>
        <p:sp>
          <p:nvSpPr>
            <p:cNvPr id="374787" name="Rectangle 3"/>
            <p:cNvSpPr>
              <a:spLocks noChangeArrowheads="1"/>
            </p:cNvSpPr>
            <p:nvPr/>
          </p:nvSpPr>
          <p:spPr bwMode="invGray">
            <a:xfrm>
              <a:off x="432" y="4176"/>
              <a:ext cx="2208" cy="143"/>
            </a:xfrm>
            <a:prstGeom prst="rect">
              <a:avLst/>
            </a:prstGeom>
            <a:solidFill>
              <a:schemeClr val="hlink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grpSp>
          <p:nvGrpSpPr>
            <p:cNvPr id="3" name="Group 4"/>
            <p:cNvGrpSpPr>
              <a:grpSpLocks/>
            </p:cNvGrpSpPr>
            <p:nvPr/>
          </p:nvGrpSpPr>
          <p:grpSpPr bwMode="auto">
            <a:xfrm>
              <a:off x="2859" y="4250"/>
              <a:ext cx="2729" cy="41"/>
              <a:chOff x="2859" y="4250"/>
              <a:chExt cx="2729" cy="41"/>
            </a:xfrm>
          </p:grpSpPr>
          <p:sp>
            <p:nvSpPr>
              <p:cNvPr id="374789" name="Oval 5"/>
              <p:cNvSpPr>
                <a:spLocks noChangeArrowheads="1"/>
              </p:cNvSpPr>
              <p:nvPr/>
            </p:nvSpPr>
            <p:spPr bwMode="invGray">
              <a:xfrm>
                <a:off x="2859" y="4250"/>
                <a:ext cx="42" cy="41"/>
              </a:xfrm>
              <a:prstGeom prst="ellipse">
                <a:avLst/>
              </a:prstGeom>
              <a:solidFill>
                <a:schemeClr val="tx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pl-PL"/>
              </a:p>
            </p:txBody>
          </p:sp>
          <p:sp>
            <p:nvSpPr>
              <p:cNvPr id="374790" name="Oval 6"/>
              <p:cNvSpPr>
                <a:spLocks noChangeArrowheads="1"/>
              </p:cNvSpPr>
              <p:nvPr/>
            </p:nvSpPr>
            <p:spPr bwMode="invGray">
              <a:xfrm>
                <a:off x="3243" y="4250"/>
                <a:ext cx="42" cy="41"/>
              </a:xfrm>
              <a:prstGeom prst="ellipse">
                <a:avLst/>
              </a:prstGeom>
              <a:solidFill>
                <a:schemeClr val="tx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pl-PL"/>
              </a:p>
            </p:txBody>
          </p:sp>
          <p:sp>
            <p:nvSpPr>
              <p:cNvPr id="374791" name="Oval 7"/>
              <p:cNvSpPr>
                <a:spLocks noChangeArrowheads="1"/>
              </p:cNvSpPr>
              <p:nvPr/>
            </p:nvSpPr>
            <p:spPr bwMode="invGray">
              <a:xfrm>
                <a:off x="3627" y="4250"/>
                <a:ext cx="41" cy="41"/>
              </a:xfrm>
              <a:prstGeom prst="ellipse">
                <a:avLst/>
              </a:prstGeom>
              <a:solidFill>
                <a:schemeClr val="tx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pl-PL"/>
              </a:p>
            </p:txBody>
          </p:sp>
          <p:sp>
            <p:nvSpPr>
              <p:cNvPr id="374792" name="Oval 8"/>
              <p:cNvSpPr>
                <a:spLocks noChangeArrowheads="1"/>
              </p:cNvSpPr>
              <p:nvPr/>
            </p:nvSpPr>
            <p:spPr bwMode="invGray">
              <a:xfrm>
                <a:off x="4011" y="4250"/>
                <a:ext cx="41" cy="41"/>
              </a:xfrm>
              <a:prstGeom prst="ellipse">
                <a:avLst/>
              </a:prstGeom>
              <a:solidFill>
                <a:schemeClr val="tx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pl-PL"/>
              </a:p>
            </p:txBody>
          </p:sp>
          <p:sp>
            <p:nvSpPr>
              <p:cNvPr id="374793" name="Oval 9"/>
              <p:cNvSpPr>
                <a:spLocks noChangeArrowheads="1"/>
              </p:cNvSpPr>
              <p:nvPr/>
            </p:nvSpPr>
            <p:spPr bwMode="invGray">
              <a:xfrm>
                <a:off x="4395" y="4250"/>
                <a:ext cx="42" cy="41"/>
              </a:xfrm>
              <a:prstGeom prst="ellipse">
                <a:avLst/>
              </a:prstGeom>
              <a:solidFill>
                <a:schemeClr val="tx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pl-PL"/>
              </a:p>
            </p:txBody>
          </p:sp>
          <p:sp>
            <p:nvSpPr>
              <p:cNvPr id="374794" name="Oval 10"/>
              <p:cNvSpPr>
                <a:spLocks noChangeArrowheads="1"/>
              </p:cNvSpPr>
              <p:nvPr/>
            </p:nvSpPr>
            <p:spPr bwMode="invGray">
              <a:xfrm>
                <a:off x="4779" y="4250"/>
                <a:ext cx="42" cy="41"/>
              </a:xfrm>
              <a:prstGeom prst="ellipse">
                <a:avLst/>
              </a:prstGeom>
              <a:solidFill>
                <a:schemeClr val="tx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pl-PL"/>
              </a:p>
            </p:txBody>
          </p:sp>
          <p:sp>
            <p:nvSpPr>
              <p:cNvPr id="374795" name="Oval 11"/>
              <p:cNvSpPr>
                <a:spLocks noChangeArrowheads="1"/>
              </p:cNvSpPr>
              <p:nvPr/>
            </p:nvSpPr>
            <p:spPr bwMode="invGray">
              <a:xfrm>
                <a:off x="5163" y="4250"/>
                <a:ext cx="42" cy="41"/>
              </a:xfrm>
              <a:prstGeom prst="ellipse">
                <a:avLst/>
              </a:prstGeom>
              <a:solidFill>
                <a:schemeClr val="tx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pl-PL"/>
              </a:p>
            </p:txBody>
          </p:sp>
          <p:sp>
            <p:nvSpPr>
              <p:cNvPr id="374796" name="Oval 12"/>
              <p:cNvSpPr>
                <a:spLocks noChangeArrowheads="1"/>
              </p:cNvSpPr>
              <p:nvPr/>
            </p:nvSpPr>
            <p:spPr bwMode="invGray">
              <a:xfrm>
                <a:off x="5547" y="4250"/>
                <a:ext cx="41" cy="41"/>
              </a:xfrm>
              <a:prstGeom prst="ellipse">
                <a:avLst/>
              </a:prstGeom>
              <a:solidFill>
                <a:schemeClr val="tx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pl-PL"/>
              </a:p>
            </p:txBody>
          </p:sp>
        </p:grpSp>
        <p:sp>
          <p:nvSpPr>
            <p:cNvPr id="374797" name="Rectangle 13"/>
            <p:cNvSpPr>
              <a:spLocks noChangeArrowheads="1"/>
            </p:cNvSpPr>
            <p:nvPr/>
          </p:nvSpPr>
          <p:spPr bwMode="invGray">
            <a:xfrm>
              <a:off x="480" y="480"/>
              <a:ext cx="5279" cy="480"/>
            </a:xfrm>
            <a:prstGeom prst="rect">
              <a:avLst/>
            </a:prstGeom>
            <a:solidFill>
              <a:schemeClr val="hlink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374798" name="Oval 14"/>
            <p:cNvSpPr>
              <a:spLocks noChangeArrowheads="1"/>
            </p:cNvSpPr>
            <p:nvPr/>
          </p:nvSpPr>
          <p:spPr bwMode="invGray">
            <a:xfrm>
              <a:off x="507" y="74"/>
              <a:ext cx="42" cy="42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374799" name="Oval 15"/>
            <p:cNvSpPr>
              <a:spLocks noChangeArrowheads="1"/>
            </p:cNvSpPr>
            <p:nvPr/>
          </p:nvSpPr>
          <p:spPr bwMode="invGray">
            <a:xfrm>
              <a:off x="507" y="219"/>
              <a:ext cx="42" cy="41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374800" name="Oval 16"/>
            <p:cNvSpPr>
              <a:spLocks noChangeArrowheads="1"/>
            </p:cNvSpPr>
            <p:nvPr/>
          </p:nvSpPr>
          <p:spPr bwMode="invGray">
            <a:xfrm>
              <a:off x="507" y="362"/>
              <a:ext cx="42" cy="41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</p:grpSp>
      <p:sp>
        <p:nvSpPr>
          <p:cNvPr id="374801" name="Rectangle 17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Kliknij, aby edytować styl tytułu z Wzorca</a:t>
            </a:r>
          </a:p>
        </p:txBody>
      </p:sp>
      <p:sp>
        <p:nvSpPr>
          <p:cNvPr id="374802" name="Rectangle 18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Kliknij, aby edytować style tekstu z Wzorca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</a:p>
        </p:txBody>
      </p:sp>
      <p:sp>
        <p:nvSpPr>
          <p:cNvPr id="374803" name="Rectangle 1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ct val="50000"/>
              </a:spcBef>
              <a:buFontTx/>
              <a:buNone/>
              <a:defRPr sz="14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74804" name="Rectangle 2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14400" y="6553200"/>
            <a:ext cx="2895600" cy="2286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50000"/>
              </a:spcBef>
              <a:buFontTx/>
              <a:buNone/>
              <a:defRPr sz="1400"/>
            </a:lvl1pPr>
          </a:lstStyle>
          <a:p>
            <a:pPr>
              <a:defRPr/>
            </a:pPr>
            <a:r>
              <a:rPr lang="en-GB" smtClean="0"/>
              <a:t>Maciej Miłostan, Kryptografia </a:t>
            </a:r>
            <a:endParaRPr lang="en-GB"/>
          </a:p>
        </p:txBody>
      </p:sp>
      <p:sp>
        <p:nvSpPr>
          <p:cNvPr id="374805" name="Rectangle 2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50000"/>
              </a:spcBef>
              <a:buFontTx/>
              <a:buNone/>
              <a:defRPr sz="1400"/>
            </a:lvl1pPr>
          </a:lstStyle>
          <a:p>
            <a:pPr>
              <a:defRPr/>
            </a:pPr>
            <a:fld id="{61E78C83-F69C-4196-A8BF-B6253C32855D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  <p:sldLayoutId id="2147483711" r:id="rId12"/>
    <p:sldLayoutId id="2147483712" r:id="rId13"/>
  </p:sldLayoutIdLst>
  <p:hf hd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kumimoji="1" sz="36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kumimoji="1" sz="36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kumimoji="1" sz="36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kumimoji="1" sz="36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kumimoji="1" sz="36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kumimoji="1" sz="36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kumimoji="1" sz="36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kumimoji="1" sz="36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kumimoji="1" sz="36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Times New Roman" pitchFamily="18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Times New Roman" pitchFamily="18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Times New Roman" pitchFamily="18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•"/>
        <a:defRPr kumimoji="1" sz="2000">
          <a:solidFill>
            <a:schemeClr val="tx1"/>
          </a:solidFill>
          <a:latin typeface="Times New Roman" pitchFamily="18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•"/>
        <a:defRPr kumimoji="1" sz="2000">
          <a:solidFill>
            <a:schemeClr val="tx1"/>
          </a:solidFill>
          <a:latin typeface="Times New Roman" pitchFamily="18" charset="0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•"/>
        <a:defRPr kumimoji="1" sz="2000">
          <a:solidFill>
            <a:schemeClr val="tx1"/>
          </a:solidFill>
          <a:latin typeface="Times New Roman" pitchFamily="18" charset="0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•"/>
        <a:defRPr kumimoji="1" sz="2000">
          <a:solidFill>
            <a:schemeClr val="tx1"/>
          </a:solidFill>
          <a:latin typeface="Times New Roman" pitchFamily="18" charset="0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•"/>
        <a:defRPr kumimoji="1" sz="2000">
          <a:solidFill>
            <a:schemeClr val="tx1"/>
          </a:solidFill>
          <a:latin typeface="Times New Roman" pitchFamily="18" charset="0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File:Confederate_cipher_disk.png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hyperlink" Target="http://upload.wikimedia.org/wikipedia/commons/a/a4/Type_97_cypher_machine.jpg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1.doc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2.doc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8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Microsoft_Office_Word_97_-_2003_Document3.doc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src.nist.gov/publications/fips/fips197/fips-197.pdf" TargetMode="External"/><Relationship Id="rId2" Type="http://schemas.openxmlformats.org/officeDocument/2006/relationships/hyperlink" Target="http://www.cs.bc.edu/~straubin/cs381-05/blockciphers/rijndael_ingles2004.swf" TargetMode="External"/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wmf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wmf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wmf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7.vml"/><Relationship Id="rId4" Type="http://schemas.openxmlformats.org/officeDocument/2006/relationships/oleObject" Target="../embeddings/oleObject5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914400" y="2286000"/>
            <a:ext cx="7772400" cy="1143000"/>
          </a:xfrm>
        </p:spPr>
        <p:txBody>
          <a:bodyPr/>
          <a:lstStyle/>
          <a:p>
            <a:pPr>
              <a:defRPr/>
            </a:pPr>
            <a:r>
              <a:rPr lang="pl-PL" smtClean="0"/>
              <a:t>Techniki kryptograficzne</a:t>
            </a:r>
            <a:endParaRPr lang="en-GB" smtClean="0"/>
          </a:p>
        </p:txBody>
      </p:sp>
      <p:sp>
        <p:nvSpPr>
          <p:cNvPr id="2052" name="Text Box 4"/>
          <p:cNvSpPr txBox="1">
            <a:spLocks noChangeArrowheads="1"/>
          </p:cNvSpPr>
          <p:nvPr/>
        </p:nvSpPr>
        <p:spPr bwMode="auto">
          <a:xfrm>
            <a:off x="838200" y="6529388"/>
            <a:ext cx="4267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  <a:buFontTx/>
              <a:buNone/>
              <a:defRPr/>
            </a:pPr>
            <a:r>
              <a:rPr lang="en-GB" sz="1400" dirty="0">
                <a:solidFill>
                  <a:srgbClr val="FFFFFF"/>
                </a:solidFill>
                <a:latin typeface="Tahoma" pitchFamily="34" charset="0"/>
              </a:rPr>
              <a:t>Copyright, </a:t>
            </a:r>
            <a:r>
              <a:rPr lang="en-GB" sz="1400" dirty="0" smtClean="0">
                <a:solidFill>
                  <a:srgbClr val="FFFFFF"/>
                </a:solidFill>
                <a:latin typeface="Tahoma" pitchFamily="34" charset="0"/>
              </a:rPr>
              <a:t>20</a:t>
            </a:r>
            <a:r>
              <a:rPr lang="pl-PL" sz="1400" dirty="0" smtClean="0">
                <a:solidFill>
                  <a:srgbClr val="FFFFFF"/>
                </a:solidFill>
                <a:latin typeface="Tahoma" pitchFamily="34" charset="0"/>
              </a:rPr>
              <a:t>12</a:t>
            </a:r>
            <a:r>
              <a:rPr lang="en-GB" sz="1400" dirty="0" smtClean="0">
                <a:solidFill>
                  <a:srgbClr val="FFFFFF"/>
                </a:solidFill>
                <a:latin typeface="Tahoma" pitchFamily="34" charset="0"/>
              </a:rPr>
              <a:t> </a:t>
            </a:r>
            <a:r>
              <a:rPr lang="en-GB" sz="1400" dirty="0">
                <a:solidFill>
                  <a:srgbClr val="FFFFFF"/>
                </a:solidFill>
                <a:latin typeface="Tahoma" pitchFamily="34" charset="0"/>
              </a:rPr>
              <a:t>© </a:t>
            </a:r>
            <a:r>
              <a:rPr lang="en-GB" sz="1400" dirty="0" err="1">
                <a:solidFill>
                  <a:srgbClr val="FFFFFF"/>
                </a:solidFill>
                <a:latin typeface="Tahoma" pitchFamily="34" charset="0"/>
              </a:rPr>
              <a:t>Maciej</a:t>
            </a:r>
            <a:r>
              <a:rPr lang="en-GB" sz="1400" dirty="0">
                <a:solidFill>
                  <a:srgbClr val="FFFFFF"/>
                </a:solidFill>
                <a:latin typeface="Tahoma" pitchFamily="34" charset="0"/>
              </a:rPr>
              <a:t> </a:t>
            </a:r>
            <a:r>
              <a:rPr lang="en-GB" sz="1400" dirty="0" err="1">
                <a:solidFill>
                  <a:srgbClr val="FFFFFF"/>
                </a:solidFill>
                <a:latin typeface="Tahoma" pitchFamily="34" charset="0"/>
              </a:rPr>
              <a:t>Miłostan</a:t>
            </a:r>
            <a:endParaRPr lang="en-GB" sz="2000" dirty="0">
              <a:effectLst>
                <a:outerShdw blurRad="38100" dist="38100" dir="2700000" algn="tl">
                  <a:srgbClr val="000000"/>
                </a:outerShdw>
              </a:effectLst>
              <a:latin typeface="Tahoma" pitchFamily="34" charset="0"/>
            </a:endParaRPr>
          </a:p>
        </p:txBody>
      </p:sp>
      <p:sp>
        <p:nvSpPr>
          <p:cNvPr id="2060" name="Text Box 12"/>
          <p:cNvSpPr txBox="1">
            <a:spLocks noChangeArrowheads="1"/>
          </p:cNvSpPr>
          <p:nvPr/>
        </p:nvSpPr>
        <p:spPr bwMode="auto">
          <a:xfrm>
            <a:off x="2699792" y="3356992"/>
            <a:ext cx="6063208" cy="36728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  <a:buFontTx/>
              <a:buNone/>
              <a:defRPr/>
            </a:pPr>
            <a:r>
              <a:rPr kumimoji="0" lang="pl-PL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dr inż.</a:t>
            </a:r>
            <a:r>
              <a:rPr kumimoji="0" lang="en-GB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 </a:t>
            </a:r>
            <a:r>
              <a:rPr kumimoji="0" lang="en-GB" sz="2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Maciej</a:t>
            </a:r>
            <a:r>
              <a:rPr kumimoji="0" lang="en-GB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 </a:t>
            </a:r>
            <a:r>
              <a:rPr kumimoji="0" lang="en-GB" sz="2400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Miłostan</a:t>
            </a:r>
            <a:endParaRPr kumimoji="0" lang="pl-PL" sz="2400" dirty="0">
              <a:effectLst>
                <a:outerShdw blurRad="38100" dist="38100" dir="2700000" algn="tl">
                  <a:srgbClr val="000000"/>
                </a:outerShdw>
              </a:effectLst>
              <a:latin typeface="Tahoma" pitchFamily="34" charset="0"/>
            </a:endParaRPr>
          </a:p>
          <a:p>
            <a:pPr algn="l">
              <a:spcBef>
                <a:spcPct val="50000"/>
              </a:spcBef>
              <a:buFontTx/>
              <a:buNone/>
              <a:defRPr/>
            </a:pPr>
            <a:r>
              <a:rPr kumimoji="0" lang="en-GB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Po</a:t>
            </a:r>
            <a:r>
              <a:rPr kumimoji="0" lang="pl-PL" sz="2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litechnika</a:t>
            </a:r>
            <a:r>
              <a:rPr kumimoji="0" lang="pl-PL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 Poznańska</a:t>
            </a:r>
            <a:endParaRPr kumimoji="0" lang="en-GB" sz="2400" dirty="0">
              <a:effectLst>
                <a:outerShdw blurRad="38100" dist="38100" dir="2700000" algn="tl">
                  <a:srgbClr val="000000"/>
                </a:outerShdw>
              </a:effectLst>
              <a:latin typeface="Tahoma" pitchFamily="34" charset="0"/>
            </a:endParaRPr>
          </a:p>
          <a:p>
            <a:pPr algn="l">
              <a:spcBef>
                <a:spcPct val="50000"/>
              </a:spcBef>
              <a:buFontTx/>
              <a:buNone/>
              <a:defRPr/>
            </a:pPr>
            <a:r>
              <a:rPr kumimoji="0" lang="en-GB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Inst</a:t>
            </a:r>
            <a:r>
              <a:rPr kumimoji="0" lang="pl-PL" sz="2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ytut</a:t>
            </a:r>
            <a:r>
              <a:rPr kumimoji="0" lang="pl-PL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 Informatyki</a:t>
            </a:r>
            <a:endParaRPr kumimoji="0" lang="en-GB" sz="2400" dirty="0">
              <a:effectLst>
                <a:outerShdw blurRad="38100" dist="38100" dir="2700000" algn="tl">
                  <a:srgbClr val="000000"/>
                </a:outerShdw>
              </a:effectLst>
              <a:latin typeface="Tahoma" pitchFamily="34" charset="0"/>
            </a:endParaRPr>
          </a:p>
          <a:p>
            <a:pPr algn="l">
              <a:spcBef>
                <a:spcPts val="500"/>
              </a:spcBef>
              <a:spcAft>
                <a:spcPts val="500"/>
              </a:spcAft>
              <a:buFontTx/>
              <a:buNone/>
              <a:defRPr/>
            </a:pPr>
            <a:r>
              <a:rPr kumimoji="0" lang="pl-PL" sz="2400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ul.Piotrowo</a:t>
            </a:r>
            <a:r>
              <a:rPr kumimoji="0" lang="pl-PL" sz="24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2 </a:t>
            </a:r>
          </a:p>
          <a:p>
            <a:pPr algn="l">
              <a:spcBef>
                <a:spcPts val="500"/>
              </a:spcBef>
              <a:spcAft>
                <a:spcPts val="500"/>
              </a:spcAft>
              <a:buFontTx/>
              <a:buNone/>
              <a:defRPr/>
            </a:pPr>
            <a:r>
              <a:rPr kumimoji="0" lang="pl-PL" sz="24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60-965 Poznań, Polska </a:t>
            </a:r>
          </a:p>
          <a:p>
            <a:pPr algn="l">
              <a:spcBef>
                <a:spcPct val="50000"/>
              </a:spcBef>
              <a:buFontTx/>
              <a:buNone/>
              <a:defRPr/>
            </a:pPr>
            <a:r>
              <a:rPr kumimoji="0" lang="en-GB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Email: Maciej.Milostan@cs.put.poznan.pl</a:t>
            </a:r>
            <a:r>
              <a:rPr kumimoji="0" lang="en-GB" sz="2400" dirty="0">
                <a:latin typeface="Tahoma" pitchFamily="34" charset="0"/>
              </a:rPr>
              <a:t> </a:t>
            </a:r>
          </a:p>
          <a:p>
            <a:pPr algn="l">
              <a:spcBef>
                <a:spcPct val="50000"/>
              </a:spcBef>
              <a:buFontTx/>
              <a:buNone/>
              <a:defRPr/>
            </a:pPr>
            <a:endParaRPr kumimoji="0" lang="en-GB" sz="2400" dirty="0">
              <a:effectLst>
                <a:outerShdw blurRad="38100" dist="38100" dir="2700000" algn="tl">
                  <a:srgbClr val="000000"/>
                </a:outerShdw>
              </a:effectLst>
              <a:latin typeface="Tahoma" pitchFamily="34" charset="0"/>
            </a:endParaRPr>
          </a:p>
        </p:txBody>
      </p:sp>
      <p:sp>
        <p:nvSpPr>
          <p:cNvPr id="2062" name="Text Box 14"/>
          <p:cNvSpPr txBox="1">
            <a:spLocks noChangeArrowheads="1"/>
          </p:cNvSpPr>
          <p:nvPr/>
        </p:nvSpPr>
        <p:spPr bwMode="auto">
          <a:xfrm>
            <a:off x="2590800" y="838200"/>
            <a:ext cx="6553200" cy="120015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  <a:buFontTx/>
              <a:buNone/>
              <a:defRPr/>
            </a:pPr>
            <a:r>
              <a:rPr kumimoji="0" lang="pl-PL" sz="3600" b="1" dirty="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Ochrona danych i kryptografia</a:t>
            </a:r>
            <a:endParaRPr kumimoji="0" lang="en-GB" sz="3600" b="1" dirty="0">
              <a:solidFill>
                <a:schemeClr val="hlink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20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/>
      <p:bldP spid="206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l-PL" smtClean="0"/>
              <a:t>Trochę historii</a:t>
            </a:r>
          </a:p>
        </p:txBody>
      </p:sp>
      <p:sp>
        <p:nvSpPr>
          <p:cNvPr id="512005" name="Rectangle 5"/>
          <p:cNvSpPr>
            <a:spLocks noGrp="1" noChangeArrowheads="1"/>
          </p:cNvSpPr>
          <p:nvPr>
            <p:ph sz="half" idx="1"/>
          </p:nvPr>
        </p:nvSpPr>
        <p:spPr>
          <a:xfrm>
            <a:off x="3563938" y="1585739"/>
            <a:ext cx="5832475" cy="5227637"/>
          </a:xfrm>
        </p:spPr>
        <p:txBody>
          <a:bodyPr/>
          <a:lstStyle/>
          <a:p>
            <a:pPr>
              <a:lnSpc>
                <a:spcPct val="80000"/>
              </a:lnSpc>
              <a:defRPr/>
            </a:pPr>
            <a:r>
              <a:rPr lang="pl-PL" sz="2000" dirty="0" smtClean="0"/>
              <a:t>Ery w dziejach kryptografii</a:t>
            </a:r>
          </a:p>
          <a:p>
            <a:pPr lvl="1">
              <a:lnSpc>
                <a:spcPct val="80000"/>
              </a:lnSpc>
              <a:defRPr/>
            </a:pPr>
            <a:r>
              <a:rPr lang="pl-PL" sz="1600" dirty="0" smtClean="0"/>
              <a:t>Wczesna kryptografia (era manualna)</a:t>
            </a:r>
          </a:p>
          <a:p>
            <a:pPr lvl="1">
              <a:lnSpc>
                <a:spcPct val="80000"/>
              </a:lnSpc>
              <a:defRPr/>
            </a:pPr>
            <a:r>
              <a:rPr lang="pl-PL" sz="1600" dirty="0" smtClean="0"/>
              <a:t>Era mechaniczna</a:t>
            </a:r>
          </a:p>
          <a:p>
            <a:pPr lvl="1">
              <a:lnSpc>
                <a:spcPct val="80000"/>
              </a:lnSpc>
              <a:defRPr/>
            </a:pPr>
            <a:r>
              <a:rPr lang="pl-PL" sz="1600" dirty="0" smtClean="0"/>
              <a:t>Era cyfrowa</a:t>
            </a:r>
          </a:p>
          <a:p>
            <a:pPr lvl="1">
              <a:lnSpc>
                <a:spcPct val="80000"/>
              </a:lnSpc>
              <a:defRPr/>
            </a:pPr>
            <a:r>
              <a:rPr lang="pl-PL" sz="1600" dirty="0" smtClean="0"/>
              <a:t>Era kwantowa?</a:t>
            </a:r>
          </a:p>
          <a:p>
            <a:pPr>
              <a:lnSpc>
                <a:spcPct val="80000"/>
              </a:lnSpc>
              <a:defRPr/>
            </a:pPr>
            <a:r>
              <a:rPr lang="pl-PL" sz="2000" dirty="0" smtClean="0"/>
              <a:t>Era manualna</a:t>
            </a:r>
          </a:p>
          <a:p>
            <a:pPr lvl="1">
              <a:lnSpc>
                <a:spcPct val="80000"/>
              </a:lnSpc>
              <a:defRPr/>
            </a:pPr>
            <a:r>
              <a:rPr lang="pl-PL" sz="1600" dirty="0" smtClean="0"/>
              <a:t>Pismo klinowe i tabliczki gliniane (Mezopotamia 3500 </a:t>
            </a:r>
            <a:r>
              <a:rPr lang="pl-PL" sz="1600" dirty="0" err="1" smtClean="0"/>
              <a:t>p.n.e</a:t>
            </a:r>
            <a:r>
              <a:rPr lang="pl-PL" sz="1600" dirty="0" smtClean="0"/>
              <a:t>)</a:t>
            </a:r>
          </a:p>
          <a:p>
            <a:pPr lvl="1">
              <a:lnSpc>
                <a:spcPct val="80000"/>
              </a:lnSpc>
              <a:defRPr/>
            </a:pPr>
            <a:r>
              <a:rPr lang="pl-PL" sz="1600" dirty="0" smtClean="0"/>
              <a:t>Hieroglify (Egipt 4500 p.n.e.) </a:t>
            </a:r>
          </a:p>
          <a:p>
            <a:pPr lvl="1">
              <a:lnSpc>
                <a:spcPct val="80000"/>
              </a:lnSpc>
              <a:defRPr/>
            </a:pPr>
            <a:r>
              <a:rPr lang="pl-PL" sz="1600" dirty="0" err="1" smtClean="0"/>
              <a:t>Skytale</a:t>
            </a:r>
            <a:r>
              <a:rPr lang="pl-PL" sz="1600" dirty="0" smtClean="0"/>
              <a:t> – starożytna </a:t>
            </a:r>
            <a:r>
              <a:rPr lang="pl-PL" sz="1600" dirty="0" err="1" smtClean="0"/>
              <a:t>grecja</a:t>
            </a:r>
            <a:endParaRPr lang="pl-PL" sz="1600" dirty="0" smtClean="0"/>
          </a:p>
          <a:p>
            <a:pPr lvl="1">
              <a:lnSpc>
                <a:spcPct val="80000"/>
              </a:lnSpc>
              <a:defRPr/>
            </a:pPr>
            <a:r>
              <a:rPr lang="pl-PL" sz="1600" dirty="0" smtClean="0"/>
              <a:t>Tora i szyfr </a:t>
            </a:r>
            <a:r>
              <a:rPr lang="pl-PL" sz="1600" dirty="0" err="1" smtClean="0"/>
              <a:t>Atbash</a:t>
            </a:r>
            <a:r>
              <a:rPr lang="pl-PL" sz="1600" dirty="0" smtClean="0"/>
              <a:t> (500-600 </a:t>
            </a:r>
            <a:r>
              <a:rPr lang="pl-PL" sz="1600" dirty="0" err="1" smtClean="0"/>
              <a:t>p.n.e</a:t>
            </a:r>
            <a:r>
              <a:rPr lang="pl-PL" sz="1600" dirty="0" smtClean="0"/>
              <a:t>)</a:t>
            </a:r>
          </a:p>
          <a:p>
            <a:pPr lvl="1">
              <a:lnSpc>
                <a:spcPct val="80000"/>
              </a:lnSpc>
              <a:defRPr/>
            </a:pPr>
            <a:r>
              <a:rPr lang="pl-PL" sz="1600" dirty="0" smtClean="0"/>
              <a:t>„Szyfry” biblijne (a raczej symbole </a:t>
            </a:r>
            <a:br>
              <a:rPr lang="pl-PL" sz="1600" dirty="0" smtClean="0"/>
            </a:br>
            <a:r>
              <a:rPr lang="pl-PL" sz="1600" dirty="0" smtClean="0"/>
              <a:t>np. 666)</a:t>
            </a:r>
          </a:p>
          <a:p>
            <a:pPr lvl="1">
              <a:lnSpc>
                <a:spcPct val="80000"/>
              </a:lnSpc>
              <a:defRPr/>
            </a:pPr>
            <a:r>
              <a:rPr lang="pl-PL" sz="1600" dirty="0" smtClean="0"/>
              <a:t>„Kamasutra” a kryptografia (między I </a:t>
            </a:r>
            <a:r>
              <a:rPr lang="pl-PL" sz="1600" dirty="0" err="1" smtClean="0"/>
              <a:t>i</a:t>
            </a:r>
            <a:r>
              <a:rPr lang="pl-PL" sz="1600" dirty="0" smtClean="0"/>
              <a:t> VI wiekiem) – posługiwanie się szyfrem w rozmowie jedna z 64 nauk pomocniczych </a:t>
            </a:r>
          </a:p>
          <a:p>
            <a:pPr lvl="1">
              <a:lnSpc>
                <a:spcPct val="80000"/>
              </a:lnSpc>
              <a:defRPr/>
            </a:pPr>
            <a:r>
              <a:rPr lang="pl-PL" sz="1600" dirty="0" smtClean="0"/>
              <a:t>Juliusz Cezar a szyfr </a:t>
            </a:r>
            <a:r>
              <a:rPr lang="pl-PL" sz="1600" dirty="0" err="1" smtClean="0"/>
              <a:t>podstawieniowy</a:t>
            </a:r>
            <a:r>
              <a:rPr lang="pl-PL" sz="1600" dirty="0" smtClean="0"/>
              <a:t> </a:t>
            </a:r>
          </a:p>
          <a:p>
            <a:pPr lvl="1">
              <a:lnSpc>
                <a:spcPct val="80000"/>
              </a:lnSpc>
              <a:defRPr/>
            </a:pPr>
            <a:r>
              <a:rPr lang="pl-PL" sz="1600" dirty="0" smtClean="0"/>
              <a:t>Klucz </a:t>
            </a:r>
            <a:r>
              <a:rPr lang="pl-PL" sz="1600" dirty="0" smtClean="0"/>
              <a:t>kryptograficzny, szyfr </a:t>
            </a:r>
            <a:r>
              <a:rPr lang="pl-PL" sz="1600" dirty="0" err="1" smtClean="0"/>
              <a:t>polialfabetyczny</a:t>
            </a:r>
            <a:r>
              <a:rPr lang="pl-PL" sz="1600" dirty="0" smtClean="0"/>
              <a:t> </a:t>
            </a:r>
            <a:r>
              <a:rPr lang="pl-PL" sz="1600" dirty="0" smtClean="0"/>
              <a:t>– Leon </a:t>
            </a:r>
            <a:r>
              <a:rPr lang="pl-PL" sz="1600" dirty="0" err="1" smtClean="0"/>
              <a:t>Batista</a:t>
            </a:r>
            <a:r>
              <a:rPr lang="pl-PL" sz="1600" dirty="0" smtClean="0"/>
              <a:t> </a:t>
            </a:r>
            <a:r>
              <a:rPr lang="pl-PL" sz="1600" dirty="0" err="1" smtClean="0"/>
              <a:t>Alberti</a:t>
            </a:r>
            <a:r>
              <a:rPr lang="pl-PL" sz="1600" dirty="0" smtClean="0"/>
              <a:t> (1466)</a:t>
            </a:r>
          </a:p>
          <a:p>
            <a:pPr lvl="1">
              <a:lnSpc>
                <a:spcPct val="80000"/>
              </a:lnSpc>
              <a:defRPr/>
            </a:pPr>
            <a:r>
              <a:rPr lang="pl-PL" sz="1600" dirty="0" smtClean="0"/>
              <a:t>Blaise de </a:t>
            </a:r>
            <a:r>
              <a:rPr lang="pl-PL" sz="1600" dirty="0" err="1" smtClean="0"/>
              <a:t>Vigenère</a:t>
            </a:r>
            <a:r>
              <a:rPr lang="pl-PL" sz="1600" dirty="0" smtClean="0"/>
              <a:t> i jego szyfr </a:t>
            </a:r>
            <a:r>
              <a:rPr lang="pl-PL" sz="1600" dirty="0" err="1" smtClean="0"/>
              <a:t>wieloalfabetowy</a:t>
            </a:r>
            <a:r>
              <a:rPr lang="pl-PL" sz="1600" dirty="0" smtClean="0"/>
              <a:t> (1553) </a:t>
            </a:r>
          </a:p>
        </p:txBody>
      </p:sp>
      <p:sp>
        <p:nvSpPr>
          <p:cNvPr id="11266" name="Symbol zastępczy stopki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GB" smtClean="0"/>
              <a:t>Maciej Miłostan, Kryptografia </a:t>
            </a:r>
          </a:p>
        </p:txBody>
      </p:sp>
      <p:sp>
        <p:nvSpPr>
          <p:cNvPr id="11267" name="Symbol zastępczy numeru slajdu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33DD3948-F23C-422B-84BA-0124BC3AEB2B}" type="slidenum">
              <a:rPr lang="en-GB" smtClean="0"/>
              <a:pPr/>
              <a:t>2</a:t>
            </a:fld>
            <a:endParaRPr lang="en-GB" smtClean="0"/>
          </a:p>
        </p:txBody>
      </p:sp>
      <p:pic>
        <p:nvPicPr>
          <p:cNvPr id="512006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950" y="4527252"/>
            <a:ext cx="1763713" cy="20701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lg" len="lg"/>
          </a:ln>
        </p:spPr>
      </p:pic>
      <p:pic>
        <p:nvPicPr>
          <p:cNvPr id="512008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950" y="1628825"/>
            <a:ext cx="1763713" cy="2808287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lg" len="lg"/>
          </a:ln>
        </p:spPr>
      </p:pic>
      <p:pic>
        <p:nvPicPr>
          <p:cNvPr id="512010" name="Picture 1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52141" y="4125888"/>
            <a:ext cx="1655763" cy="1103312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lg" len="lg"/>
          </a:ln>
        </p:spPr>
      </p:pic>
      <p:pic>
        <p:nvPicPr>
          <p:cNvPr id="512015" name="Picture 1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050554" y="2511549"/>
            <a:ext cx="1657350" cy="11334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lg" len="lg"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120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20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5120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120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120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120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120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120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120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0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1200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1200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1200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0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1200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1200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1200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0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1200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1200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1200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0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1200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1200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1200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0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51200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1200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1200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5120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5120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0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1200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51200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51200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4" dur="2000"/>
                                        <p:tgtEl>
                                          <p:spTgt spid="5120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0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1200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51200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51200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2" dur="500"/>
                                        <p:tgtEl>
                                          <p:spTgt spid="5120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0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51200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51200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51200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0" dur="500"/>
                                        <p:tgtEl>
                                          <p:spTgt spid="5120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0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51200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51200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51200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0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51200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51200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51200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0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51200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51200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51200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0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51200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51200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51200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0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51200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51200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51200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002" grpId="0"/>
      <p:bldP spid="512005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Trochę historii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323528" y="1844824"/>
            <a:ext cx="4172272" cy="4114800"/>
          </a:xfrm>
        </p:spPr>
        <p:txBody>
          <a:bodyPr/>
          <a:lstStyle/>
          <a:p>
            <a:pPr>
              <a:lnSpc>
                <a:spcPct val="80000"/>
              </a:lnSpc>
              <a:defRPr/>
            </a:pPr>
            <a:r>
              <a:rPr lang="pl-PL" sz="2000" dirty="0" smtClean="0"/>
              <a:t>Era mechaniczna</a:t>
            </a:r>
          </a:p>
          <a:p>
            <a:pPr lvl="1">
              <a:lnSpc>
                <a:spcPct val="80000"/>
              </a:lnSpc>
              <a:defRPr/>
            </a:pPr>
            <a:r>
              <a:rPr lang="pl-PL" sz="1800" dirty="0" smtClean="0"/>
              <a:t>Dysk konfederatów</a:t>
            </a:r>
          </a:p>
          <a:p>
            <a:pPr lvl="1">
              <a:lnSpc>
                <a:spcPct val="80000"/>
              </a:lnSpc>
              <a:defRPr/>
            </a:pPr>
            <a:r>
              <a:rPr lang="pl-PL" sz="1800" dirty="0" smtClean="0"/>
              <a:t>Enigma (lata ’30-te/40-te)</a:t>
            </a:r>
          </a:p>
          <a:p>
            <a:pPr lvl="1">
              <a:lnSpc>
                <a:spcPct val="80000"/>
              </a:lnSpc>
              <a:defRPr/>
            </a:pPr>
            <a:r>
              <a:rPr lang="pl-PL" sz="1800" dirty="0" smtClean="0"/>
              <a:t>Japońska  maszyna czerwona i purpurowa</a:t>
            </a:r>
          </a:p>
          <a:p>
            <a:pPr>
              <a:lnSpc>
                <a:spcPct val="80000"/>
              </a:lnSpc>
              <a:defRPr/>
            </a:pPr>
            <a:r>
              <a:rPr lang="pl-PL" sz="2000" dirty="0" smtClean="0"/>
              <a:t>Era współczesna/cyfrowa</a:t>
            </a:r>
          </a:p>
          <a:p>
            <a:pPr lvl="1">
              <a:lnSpc>
                <a:spcPct val="80000"/>
              </a:lnSpc>
              <a:defRPr/>
            </a:pPr>
            <a:r>
              <a:rPr lang="pl-PL" sz="1800" dirty="0" smtClean="0"/>
              <a:t>DES – pierwszy standard (1975/77)</a:t>
            </a:r>
          </a:p>
          <a:p>
            <a:pPr lvl="1">
              <a:lnSpc>
                <a:spcPct val="80000"/>
              </a:lnSpc>
              <a:defRPr/>
            </a:pPr>
            <a:r>
              <a:rPr lang="pl-PL" sz="1800" dirty="0" smtClean="0"/>
              <a:t>Szyfry asymetryczne i negocjacja klucza (</a:t>
            </a:r>
            <a:r>
              <a:rPr lang="pl-PL" sz="1800" dirty="0" err="1" smtClean="0"/>
              <a:t>Diffie&amp;Hellman</a:t>
            </a:r>
            <a:r>
              <a:rPr lang="pl-PL" sz="1800" dirty="0" smtClean="0"/>
              <a:t>; 1976)</a:t>
            </a:r>
          </a:p>
          <a:p>
            <a:pPr lvl="1">
              <a:lnSpc>
                <a:spcPct val="80000"/>
              </a:lnSpc>
              <a:defRPr/>
            </a:pPr>
            <a:r>
              <a:rPr lang="pl-PL" sz="1800" dirty="0" smtClean="0"/>
              <a:t>RSA (</a:t>
            </a:r>
            <a:r>
              <a:rPr lang="pl-PL" sz="1800" dirty="0" err="1" smtClean="0"/>
              <a:t>Rivest</a:t>
            </a:r>
            <a:r>
              <a:rPr lang="pl-PL" sz="1800" dirty="0" smtClean="0"/>
              <a:t>, </a:t>
            </a:r>
            <a:r>
              <a:rPr lang="pl-PL" sz="1800" dirty="0" err="1" smtClean="0"/>
              <a:t>Shamir</a:t>
            </a:r>
            <a:r>
              <a:rPr lang="pl-PL" sz="1800" dirty="0" smtClean="0"/>
              <a:t>, </a:t>
            </a:r>
            <a:r>
              <a:rPr lang="pl-PL" sz="1800" dirty="0" err="1" smtClean="0"/>
              <a:t>Adleman</a:t>
            </a:r>
            <a:r>
              <a:rPr lang="pl-PL" sz="1800" dirty="0" smtClean="0"/>
              <a:t>; 1978)</a:t>
            </a:r>
          </a:p>
          <a:p>
            <a:pPr lvl="1">
              <a:lnSpc>
                <a:spcPct val="80000"/>
              </a:lnSpc>
              <a:defRPr/>
            </a:pPr>
            <a:r>
              <a:rPr lang="pl-PL" sz="1800" dirty="0" err="1" smtClean="0"/>
              <a:t>ElGamal</a:t>
            </a:r>
            <a:r>
              <a:rPr lang="pl-PL" sz="1800" dirty="0" smtClean="0"/>
              <a:t> (lata 80-te)</a:t>
            </a:r>
          </a:p>
          <a:p>
            <a:pPr lvl="1">
              <a:lnSpc>
                <a:spcPct val="80000"/>
              </a:lnSpc>
              <a:defRPr/>
            </a:pPr>
            <a:r>
              <a:rPr lang="pl-PL" sz="1800" dirty="0" smtClean="0"/>
              <a:t>Krzywe eliptyczne - </a:t>
            </a:r>
            <a:r>
              <a:rPr lang="pl-PL" sz="1800" dirty="0" err="1" smtClean="0"/>
              <a:t>Elliptic</a:t>
            </a:r>
            <a:r>
              <a:rPr lang="pl-PL" sz="1800" dirty="0" smtClean="0"/>
              <a:t> </a:t>
            </a:r>
            <a:r>
              <a:rPr lang="pl-PL" sz="1800" dirty="0" err="1" smtClean="0"/>
              <a:t>curve</a:t>
            </a:r>
            <a:r>
              <a:rPr lang="pl-PL" sz="1800" dirty="0" smtClean="0"/>
              <a:t> </a:t>
            </a:r>
            <a:r>
              <a:rPr lang="pl-PL" sz="1800" dirty="0" err="1" smtClean="0"/>
              <a:t>cryptography</a:t>
            </a:r>
            <a:r>
              <a:rPr lang="pl-PL" sz="1800" dirty="0" smtClean="0"/>
              <a:t> (ECC) (</a:t>
            </a:r>
            <a:r>
              <a:rPr lang="pl-PL" sz="1800" dirty="0" err="1" smtClean="0"/>
              <a:t>Koblitz&amp;Miller</a:t>
            </a:r>
            <a:r>
              <a:rPr lang="pl-PL" sz="1800" dirty="0" smtClean="0"/>
              <a:t>; 1985)</a:t>
            </a:r>
          </a:p>
          <a:p>
            <a:pPr lvl="1">
              <a:lnSpc>
                <a:spcPct val="80000"/>
              </a:lnSpc>
              <a:defRPr/>
            </a:pPr>
            <a:r>
              <a:rPr lang="pl-PL" sz="1800" dirty="0" err="1" smtClean="0"/>
              <a:t>Rijndael</a:t>
            </a:r>
            <a:r>
              <a:rPr lang="pl-PL" sz="1800" dirty="0" smtClean="0"/>
              <a:t> (</a:t>
            </a:r>
            <a:r>
              <a:rPr lang="pl-PL" sz="1800" dirty="0" err="1" smtClean="0"/>
              <a:t>Daemon&amp;Rijmen</a:t>
            </a:r>
            <a:r>
              <a:rPr lang="pl-PL" sz="1800" dirty="0" smtClean="0"/>
              <a:t>) /AES (1997)</a:t>
            </a:r>
          </a:p>
          <a:p>
            <a:endParaRPr lang="pl-PL" sz="2400" dirty="0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Maciej Miłostan, Kryptografia </a:t>
            </a:r>
            <a:endParaRPr lang="en-GB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>
          <a:xfrm>
            <a:off x="7275512" y="6428184"/>
            <a:ext cx="1905000" cy="457200"/>
          </a:xfrm>
        </p:spPr>
        <p:txBody>
          <a:bodyPr/>
          <a:lstStyle/>
          <a:p>
            <a:pPr>
              <a:defRPr/>
            </a:pPr>
            <a:fld id="{3EB2368B-6EE0-48C3-A5CB-A00BB9663068}" type="slidenum">
              <a:rPr lang="en-GB" smtClean="0"/>
              <a:pPr>
                <a:defRPr/>
              </a:pPr>
              <a:t>3</a:t>
            </a:fld>
            <a:endParaRPr lang="en-GB"/>
          </a:p>
        </p:txBody>
      </p:sp>
      <p:pic>
        <p:nvPicPr>
          <p:cNvPr id="88066" name="Picture 2" descr="File:Confederate cipher disk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4048" y="1677945"/>
            <a:ext cx="2736304" cy="1823063"/>
          </a:xfrm>
          <a:prstGeom prst="rect">
            <a:avLst/>
          </a:prstGeom>
          <a:noFill/>
        </p:spPr>
      </p:pic>
      <p:sp>
        <p:nvSpPr>
          <p:cNvPr id="8" name="Prostokąt 7"/>
          <p:cNvSpPr/>
          <p:nvPr/>
        </p:nvSpPr>
        <p:spPr>
          <a:xfrm>
            <a:off x="4824536" y="3500891"/>
            <a:ext cx="3419872" cy="72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pl-PL" sz="1200" dirty="0" smtClean="0">
                <a:hlinkClick r:id="rId3"/>
              </a:rPr>
              <a:t>http://en.wikipedia.org/wiki/File:Confederate_cipher_disk.png</a:t>
            </a:r>
            <a:endParaRPr lang="pl-PL" sz="1200" dirty="0" smtClean="0"/>
          </a:p>
          <a:p>
            <a:endParaRPr lang="pl-PL" sz="1400" dirty="0"/>
          </a:p>
        </p:txBody>
      </p:sp>
      <p:sp>
        <p:nvSpPr>
          <p:cNvPr id="9" name="Prostokąt 8"/>
          <p:cNvSpPr/>
          <p:nvPr/>
        </p:nvSpPr>
        <p:spPr>
          <a:xfrm>
            <a:off x="4374232" y="6346136"/>
            <a:ext cx="3150096" cy="6832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pl-PL" sz="1200" dirty="0" smtClean="0">
                <a:hlinkClick r:id="rId4"/>
              </a:rPr>
              <a:t>http://upload.wikimedia.org/wikipedia/commons/a/a4/Type_97_cypher_machine.jpg</a:t>
            </a:r>
            <a:endParaRPr lang="pl-PL" sz="1200" dirty="0" smtClean="0"/>
          </a:p>
          <a:p>
            <a:endParaRPr lang="pl-PL" sz="1200" dirty="0"/>
          </a:p>
        </p:txBody>
      </p:sp>
      <p:pic>
        <p:nvPicPr>
          <p:cNvPr id="88068" name="Picture 4" descr="File:Type 97 cypher machine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99992" y="4005064"/>
            <a:ext cx="2664296" cy="2407497"/>
          </a:xfrm>
          <a:prstGeom prst="rect">
            <a:avLst/>
          </a:prstGeom>
          <a:noFill/>
        </p:spPr>
      </p:pic>
      <p:pic>
        <p:nvPicPr>
          <p:cNvPr id="11" name="Picture 9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380733" y="4264496"/>
            <a:ext cx="1655763" cy="18288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lg" len="lg"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770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l-PL" smtClean="0"/>
              <a:t>Agenda</a:t>
            </a:r>
            <a:endParaRPr lang="en-GB" smtClean="0"/>
          </a:p>
        </p:txBody>
      </p:sp>
      <p:sp>
        <p:nvSpPr>
          <p:cNvPr id="416771" name="Rectangle 1027"/>
          <p:cNvSpPr>
            <a:spLocks noGrp="1" noChangeArrowheads="1"/>
          </p:cNvSpPr>
          <p:nvPr>
            <p:ph idx="1"/>
          </p:nvPr>
        </p:nvSpPr>
        <p:spPr>
          <a:xfrm>
            <a:off x="2667000" y="1905000"/>
            <a:ext cx="6019800" cy="4114800"/>
          </a:xfrm>
        </p:spPr>
        <p:txBody>
          <a:bodyPr/>
          <a:lstStyle/>
          <a:p>
            <a:pPr>
              <a:defRPr/>
            </a:pPr>
            <a:r>
              <a:rPr lang="pl-PL" sz="4000" b="1" smtClean="0">
                <a:solidFill>
                  <a:srgbClr val="FFFF00"/>
                </a:solidFill>
              </a:rPr>
              <a:t>Terminologia</a:t>
            </a:r>
            <a:endParaRPr lang="en-GB" sz="4000" smtClean="0">
              <a:solidFill>
                <a:srgbClr val="FFFF00"/>
              </a:solidFill>
            </a:endParaRPr>
          </a:p>
          <a:p>
            <a:pPr>
              <a:defRPr/>
            </a:pPr>
            <a:r>
              <a:rPr lang="pl-PL" smtClean="0"/>
              <a:t>Systemy kryptograficzne</a:t>
            </a:r>
            <a:endParaRPr lang="en-GB" smtClean="0"/>
          </a:p>
          <a:p>
            <a:pPr>
              <a:defRPr/>
            </a:pPr>
            <a:r>
              <a:rPr lang="pl-PL" smtClean="0"/>
              <a:t>Szyfry z kluczem tajnym</a:t>
            </a:r>
            <a:endParaRPr lang="en-GB" smtClean="0"/>
          </a:p>
          <a:p>
            <a:pPr>
              <a:defRPr/>
            </a:pPr>
            <a:r>
              <a:rPr lang="pl-PL" smtClean="0"/>
              <a:t>Asymetryczne systemy szyfrowania</a:t>
            </a:r>
          </a:p>
          <a:p>
            <a:pPr>
              <a:defRPr/>
            </a:pPr>
            <a:r>
              <a:rPr lang="pl-PL" sz="2800" smtClean="0"/>
              <a:t>Znajdywanie liczb pierwszych</a:t>
            </a:r>
          </a:p>
          <a:p>
            <a:pPr>
              <a:defRPr/>
            </a:pPr>
            <a:r>
              <a:rPr lang="pl-PL" sz="2800" smtClean="0"/>
              <a:t>Funkcje skrótu</a:t>
            </a:r>
            <a:endParaRPr lang="en-GB" sz="2800" smtClean="0"/>
          </a:p>
          <a:p>
            <a:pPr>
              <a:buFontTx/>
              <a:buNone/>
              <a:defRPr/>
            </a:pPr>
            <a:endParaRPr lang="en-GB" sz="2800" smtClean="0"/>
          </a:p>
        </p:txBody>
      </p:sp>
      <p:sp>
        <p:nvSpPr>
          <p:cNvPr id="12290" name="Symbol zastępczy stopki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GB" smtClean="0"/>
              <a:t>Maciej Miłostan, Kryptografia </a:t>
            </a:r>
          </a:p>
        </p:txBody>
      </p:sp>
      <p:sp>
        <p:nvSpPr>
          <p:cNvPr id="12291" name="Symbol zastępczy numeru slajdu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7726C1F3-1B98-49C9-B840-0A4ED02B81C1}" type="slidenum">
              <a:rPr lang="en-GB" smtClean="0"/>
              <a:pPr/>
              <a:t>4</a:t>
            </a:fld>
            <a:endParaRPr lang="en-GB" smtClean="0"/>
          </a:p>
        </p:txBody>
      </p:sp>
      <p:grpSp>
        <p:nvGrpSpPr>
          <p:cNvPr id="12294" name="Group 1028"/>
          <p:cNvGrpSpPr>
            <a:grpSpLocks/>
          </p:cNvGrpSpPr>
          <p:nvPr/>
        </p:nvGrpSpPr>
        <p:grpSpPr bwMode="auto">
          <a:xfrm>
            <a:off x="609600" y="2362200"/>
            <a:ext cx="1676400" cy="2286000"/>
            <a:chOff x="384" y="1488"/>
            <a:chExt cx="1056" cy="1440"/>
          </a:xfrm>
        </p:grpSpPr>
        <p:sp>
          <p:nvSpPr>
            <p:cNvPr id="12295" name="AutoShape 1029"/>
            <p:cNvSpPr>
              <a:spLocks noChangeArrowheads="1"/>
            </p:cNvSpPr>
            <p:nvPr/>
          </p:nvSpPr>
          <p:spPr bwMode="auto">
            <a:xfrm>
              <a:off x="384" y="1488"/>
              <a:ext cx="1056" cy="1440"/>
            </a:xfrm>
            <a:prstGeom prst="verticalScroll">
              <a:avLst>
                <a:gd name="adj" fmla="val 12500"/>
              </a:avLst>
            </a:prstGeom>
            <a:solidFill>
              <a:srgbClr val="FFFF00"/>
            </a:solidFill>
            <a:ln w="12700" cap="sq">
              <a:solidFill>
                <a:schemeClr val="bg2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pl-PL"/>
            </a:p>
          </p:txBody>
        </p:sp>
        <p:sp>
          <p:nvSpPr>
            <p:cNvPr id="12296" name="Line 1030"/>
            <p:cNvSpPr>
              <a:spLocks noChangeShapeType="1"/>
            </p:cNvSpPr>
            <p:nvPr/>
          </p:nvSpPr>
          <p:spPr bwMode="auto">
            <a:xfrm>
              <a:off x="576" y="1824"/>
              <a:ext cx="672" cy="0"/>
            </a:xfrm>
            <a:prstGeom prst="line">
              <a:avLst/>
            </a:prstGeom>
            <a:noFill/>
            <a:ln w="25400">
              <a:solidFill>
                <a:schemeClr val="bg2"/>
              </a:solidFill>
              <a:prstDash val="dashDot"/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pl-PL"/>
            </a:p>
          </p:txBody>
        </p:sp>
        <p:sp>
          <p:nvSpPr>
            <p:cNvPr id="12297" name="Line 1031"/>
            <p:cNvSpPr>
              <a:spLocks noChangeShapeType="1"/>
            </p:cNvSpPr>
            <p:nvPr/>
          </p:nvSpPr>
          <p:spPr bwMode="auto">
            <a:xfrm>
              <a:off x="576" y="1920"/>
              <a:ext cx="672" cy="0"/>
            </a:xfrm>
            <a:prstGeom prst="line">
              <a:avLst/>
            </a:prstGeom>
            <a:noFill/>
            <a:ln w="25400">
              <a:solidFill>
                <a:schemeClr val="bg2"/>
              </a:solidFill>
              <a:prstDash val="dashDot"/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pl-PL"/>
            </a:p>
          </p:txBody>
        </p:sp>
        <p:sp>
          <p:nvSpPr>
            <p:cNvPr id="12298" name="Line 1032"/>
            <p:cNvSpPr>
              <a:spLocks noChangeShapeType="1"/>
            </p:cNvSpPr>
            <p:nvPr/>
          </p:nvSpPr>
          <p:spPr bwMode="auto">
            <a:xfrm>
              <a:off x="576" y="2064"/>
              <a:ext cx="672" cy="0"/>
            </a:xfrm>
            <a:prstGeom prst="line">
              <a:avLst/>
            </a:prstGeom>
            <a:noFill/>
            <a:ln w="25400">
              <a:solidFill>
                <a:schemeClr val="bg2"/>
              </a:solidFill>
              <a:prstDash val="dashDot"/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pl-PL"/>
            </a:p>
          </p:txBody>
        </p:sp>
        <p:sp>
          <p:nvSpPr>
            <p:cNvPr id="12299" name="Line 1033"/>
            <p:cNvSpPr>
              <a:spLocks noChangeShapeType="1"/>
            </p:cNvSpPr>
            <p:nvPr/>
          </p:nvSpPr>
          <p:spPr bwMode="auto">
            <a:xfrm>
              <a:off x="576" y="2256"/>
              <a:ext cx="672" cy="0"/>
            </a:xfrm>
            <a:prstGeom prst="line">
              <a:avLst/>
            </a:prstGeom>
            <a:noFill/>
            <a:ln w="25400">
              <a:solidFill>
                <a:schemeClr val="bg2"/>
              </a:solidFill>
              <a:prstDash val="dashDot"/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pl-PL"/>
            </a:p>
          </p:txBody>
        </p:sp>
        <p:sp>
          <p:nvSpPr>
            <p:cNvPr id="12300" name="Line 1034"/>
            <p:cNvSpPr>
              <a:spLocks noChangeShapeType="1"/>
            </p:cNvSpPr>
            <p:nvPr/>
          </p:nvSpPr>
          <p:spPr bwMode="auto">
            <a:xfrm>
              <a:off x="576" y="2448"/>
              <a:ext cx="672" cy="0"/>
            </a:xfrm>
            <a:prstGeom prst="line">
              <a:avLst/>
            </a:prstGeom>
            <a:noFill/>
            <a:ln w="25400">
              <a:solidFill>
                <a:schemeClr val="bg2"/>
              </a:solidFill>
              <a:prstDash val="dashDot"/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pl-PL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T</a:t>
            </a:r>
            <a:r>
              <a:rPr lang="pl-PL" smtClean="0"/>
              <a:t>erminologia</a:t>
            </a:r>
            <a:endParaRPr lang="en-GB" smtClean="0"/>
          </a:p>
        </p:txBody>
      </p:sp>
      <p:sp>
        <p:nvSpPr>
          <p:cNvPr id="378887" name="Rectangle 7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>
              <a:defRPr/>
            </a:pPr>
            <a:r>
              <a:rPr lang="pl-PL" sz="2800" smtClean="0"/>
              <a:t>Computer security</a:t>
            </a:r>
          </a:p>
          <a:p>
            <a:pPr>
              <a:defRPr/>
            </a:pPr>
            <a:r>
              <a:rPr lang="pl-PL" sz="2800" smtClean="0"/>
              <a:t>Network security</a:t>
            </a:r>
          </a:p>
          <a:p>
            <a:pPr>
              <a:defRPr/>
            </a:pPr>
            <a:r>
              <a:rPr lang="pl-PL" sz="2800" smtClean="0"/>
              <a:t>Internetwork security</a:t>
            </a:r>
          </a:p>
          <a:p>
            <a:pPr>
              <a:defRPr/>
            </a:pPr>
            <a:r>
              <a:rPr lang="pl-PL" sz="2800" smtClean="0"/>
              <a:t>Security vs. safty</a:t>
            </a:r>
          </a:p>
        </p:txBody>
      </p:sp>
      <p:sp>
        <p:nvSpPr>
          <p:cNvPr id="13314" name="Symbol zastępczy stopki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GB" smtClean="0"/>
              <a:t>Maciej Miłostan, Kryptografia </a:t>
            </a:r>
          </a:p>
        </p:txBody>
      </p:sp>
      <p:sp>
        <p:nvSpPr>
          <p:cNvPr id="13315" name="Symbol zastępczy numeru slajdu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6DDA636E-9038-4FA3-97CC-ECAE100ECD99}" type="slidenum">
              <a:rPr lang="en-GB" smtClean="0"/>
              <a:pPr/>
              <a:t>5</a:t>
            </a:fld>
            <a:endParaRPr lang="en-GB" smtClean="0"/>
          </a:p>
        </p:txBody>
      </p:sp>
      <p:sp>
        <p:nvSpPr>
          <p:cNvPr id="13318" name="Rectangle 13"/>
          <p:cNvSpPr>
            <a:spLocks noChangeArrowheads="1"/>
          </p:cNvSpPr>
          <p:nvPr/>
        </p:nvSpPr>
        <p:spPr bwMode="auto">
          <a:xfrm>
            <a:off x="762000" y="2438400"/>
            <a:ext cx="3695700" cy="3070225"/>
          </a:xfrm>
          <a:prstGeom prst="rect">
            <a:avLst/>
          </a:prstGeom>
          <a:solidFill>
            <a:srgbClr val="7F7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pl-PL"/>
          </a:p>
        </p:txBody>
      </p:sp>
      <p:sp>
        <p:nvSpPr>
          <p:cNvPr id="13319" name="Freeform 14"/>
          <p:cNvSpPr>
            <a:spLocks/>
          </p:cNvSpPr>
          <p:nvPr/>
        </p:nvSpPr>
        <p:spPr bwMode="auto">
          <a:xfrm>
            <a:off x="2335213" y="2927350"/>
            <a:ext cx="2095500" cy="2660650"/>
          </a:xfrm>
          <a:custGeom>
            <a:avLst/>
            <a:gdLst>
              <a:gd name="T0" fmla="*/ 452438 w 1320"/>
              <a:gd name="T1" fmla="*/ 2466975 h 1676"/>
              <a:gd name="T2" fmla="*/ 654050 w 1320"/>
              <a:gd name="T3" fmla="*/ 2622550 h 1676"/>
              <a:gd name="T4" fmla="*/ 901700 w 1320"/>
              <a:gd name="T5" fmla="*/ 2660650 h 1676"/>
              <a:gd name="T6" fmla="*/ 1169987 w 1320"/>
              <a:gd name="T7" fmla="*/ 2238375 h 1676"/>
              <a:gd name="T8" fmla="*/ 1179512 w 1320"/>
              <a:gd name="T9" fmla="*/ 2660650 h 1676"/>
              <a:gd name="T10" fmla="*/ 1360487 w 1320"/>
              <a:gd name="T11" fmla="*/ 2660650 h 1676"/>
              <a:gd name="T12" fmla="*/ 1471612 w 1320"/>
              <a:gd name="T13" fmla="*/ 2274888 h 1676"/>
              <a:gd name="T14" fmla="*/ 1631950 w 1320"/>
              <a:gd name="T15" fmla="*/ 2660650 h 1676"/>
              <a:gd name="T16" fmla="*/ 1828800 w 1320"/>
              <a:gd name="T17" fmla="*/ 2660650 h 1676"/>
              <a:gd name="T18" fmla="*/ 1770063 w 1320"/>
              <a:gd name="T19" fmla="*/ 2201863 h 1676"/>
              <a:gd name="T20" fmla="*/ 2095500 w 1320"/>
              <a:gd name="T21" fmla="*/ 2616200 h 1676"/>
              <a:gd name="T22" fmla="*/ 2095500 w 1320"/>
              <a:gd name="T23" fmla="*/ 2308225 h 1676"/>
              <a:gd name="T24" fmla="*/ 2022475 w 1320"/>
              <a:gd name="T25" fmla="*/ 2030413 h 1676"/>
              <a:gd name="T26" fmla="*/ 2095500 w 1320"/>
              <a:gd name="T27" fmla="*/ 733425 h 1676"/>
              <a:gd name="T28" fmla="*/ 2095500 w 1320"/>
              <a:gd name="T29" fmla="*/ 639763 h 1676"/>
              <a:gd name="T30" fmla="*/ 1884363 w 1320"/>
              <a:gd name="T31" fmla="*/ 703262 h 1676"/>
              <a:gd name="T32" fmla="*/ 1747838 w 1320"/>
              <a:gd name="T33" fmla="*/ 631825 h 1676"/>
              <a:gd name="T34" fmla="*/ 1601787 w 1320"/>
              <a:gd name="T35" fmla="*/ 587375 h 1676"/>
              <a:gd name="T36" fmla="*/ 1449387 w 1320"/>
              <a:gd name="T37" fmla="*/ 568325 h 1676"/>
              <a:gd name="T38" fmla="*/ 1295400 w 1320"/>
              <a:gd name="T39" fmla="*/ 577850 h 1676"/>
              <a:gd name="T40" fmla="*/ 1147762 w 1320"/>
              <a:gd name="T41" fmla="*/ 614363 h 1676"/>
              <a:gd name="T42" fmla="*/ 1006475 w 1320"/>
              <a:gd name="T43" fmla="*/ 676275 h 1676"/>
              <a:gd name="T44" fmla="*/ 881063 w 1320"/>
              <a:gd name="T45" fmla="*/ 762000 h 1676"/>
              <a:gd name="T46" fmla="*/ 773112 w 1320"/>
              <a:gd name="T47" fmla="*/ 869950 h 1676"/>
              <a:gd name="T48" fmla="*/ 684212 w 1320"/>
              <a:gd name="T49" fmla="*/ 995363 h 1676"/>
              <a:gd name="T50" fmla="*/ 619125 w 1320"/>
              <a:gd name="T51" fmla="*/ 1133475 h 1676"/>
              <a:gd name="T52" fmla="*/ 581025 w 1320"/>
              <a:gd name="T53" fmla="*/ 1281113 h 1676"/>
              <a:gd name="T54" fmla="*/ 568325 w 1320"/>
              <a:gd name="T55" fmla="*/ 1435100 h 1676"/>
              <a:gd name="T56" fmla="*/ 584200 w 1320"/>
              <a:gd name="T57" fmla="*/ 1587500 h 1676"/>
              <a:gd name="T58" fmla="*/ 628650 w 1320"/>
              <a:gd name="T59" fmla="*/ 1733550 h 1676"/>
              <a:gd name="T60" fmla="*/ 695325 w 1320"/>
              <a:gd name="T61" fmla="*/ 1870075 h 1676"/>
              <a:gd name="T62" fmla="*/ 787400 w 1320"/>
              <a:gd name="T63" fmla="*/ 1992313 h 167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1320"/>
              <a:gd name="T97" fmla="*/ 0 h 1676"/>
              <a:gd name="T98" fmla="*/ 1320 w 1320"/>
              <a:gd name="T99" fmla="*/ 1676 h 167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1320" h="1676">
                <a:moveTo>
                  <a:pt x="496" y="1255"/>
                </a:moveTo>
                <a:lnTo>
                  <a:pt x="285" y="1554"/>
                </a:lnTo>
                <a:lnTo>
                  <a:pt x="567" y="1320"/>
                </a:lnTo>
                <a:lnTo>
                  <a:pt x="412" y="1652"/>
                </a:lnTo>
                <a:lnTo>
                  <a:pt x="648" y="1372"/>
                </a:lnTo>
                <a:lnTo>
                  <a:pt x="568" y="1676"/>
                </a:lnTo>
                <a:lnTo>
                  <a:pt x="584" y="1676"/>
                </a:lnTo>
                <a:lnTo>
                  <a:pt x="737" y="1410"/>
                </a:lnTo>
                <a:lnTo>
                  <a:pt x="717" y="1676"/>
                </a:lnTo>
                <a:lnTo>
                  <a:pt x="743" y="1676"/>
                </a:lnTo>
                <a:lnTo>
                  <a:pt x="832" y="1429"/>
                </a:lnTo>
                <a:lnTo>
                  <a:pt x="857" y="1676"/>
                </a:lnTo>
                <a:lnTo>
                  <a:pt x="888" y="1676"/>
                </a:lnTo>
                <a:lnTo>
                  <a:pt x="927" y="1433"/>
                </a:lnTo>
                <a:lnTo>
                  <a:pt x="998" y="1676"/>
                </a:lnTo>
                <a:lnTo>
                  <a:pt x="1028" y="1676"/>
                </a:lnTo>
                <a:lnTo>
                  <a:pt x="1023" y="1418"/>
                </a:lnTo>
                <a:lnTo>
                  <a:pt x="1152" y="1676"/>
                </a:lnTo>
                <a:lnTo>
                  <a:pt x="1172" y="1676"/>
                </a:lnTo>
                <a:lnTo>
                  <a:pt x="1115" y="1387"/>
                </a:lnTo>
                <a:lnTo>
                  <a:pt x="1320" y="1663"/>
                </a:lnTo>
                <a:lnTo>
                  <a:pt x="1320" y="1648"/>
                </a:lnTo>
                <a:lnTo>
                  <a:pt x="1199" y="1341"/>
                </a:lnTo>
                <a:lnTo>
                  <a:pt x="1320" y="1454"/>
                </a:lnTo>
                <a:lnTo>
                  <a:pt x="1320" y="1354"/>
                </a:lnTo>
                <a:lnTo>
                  <a:pt x="1274" y="1279"/>
                </a:lnTo>
                <a:lnTo>
                  <a:pt x="1320" y="1309"/>
                </a:lnTo>
                <a:lnTo>
                  <a:pt x="1320" y="462"/>
                </a:lnTo>
                <a:lnTo>
                  <a:pt x="1263" y="502"/>
                </a:lnTo>
                <a:lnTo>
                  <a:pt x="1320" y="403"/>
                </a:lnTo>
                <a:lnTo>
                  <a:pt x="1320" y="311"/>
                </a:lnTo>
                <a:lnTo>
                  <a:pt x="1187" y="443"/>
                </a:lnTo>
                <a:lnTo>
                  <a:pt x="1310" y="99"/>
                </a:lnTo>
                <a:lnTo>
                  <a:pt x="1101" y="398"/>
                </a:lnTo>
                <a:lnTo>
                  <a:pt x="1161" y="37"/>
                </a:lnTo>
                <a:lnTo>
                  <a:pt x="1009" y="370"/>
                </a:lnTo>
                <a:lnTo>
                  <a:pt x="1004" y="5"/>
                </a:lnTo>
                <a:lnTo>
                  <a:pt x="913" y="358"/>
                </a:lnTo>
                <a:lnTo>
                  <a:pt x="843" y="0"/>
                </a:lnTo>
                <a:lnTo>
                  <a:pt x="816" y="364"/>
                </a:lnTo>
                <a:lnTo>
                  <a:pt x="684" y="23"/>
                </a:lnTo>
                <a:lnTo>
                  <a:pt x="723" y="387"/>
                </a:lnTo>
                <a:lnTo>
                  <a:pt x="532" y="75"/>
                </a:lnTo>
                <a:lnTo>
                  <a:pt x="634" y="426"/>
                </a:lnTo>
                <a:lnTo>
                  <a:pt x="391" y="153"/>
                </a:lnTo>
                <a:lnTo>
                  <a:pt x="555" y="480"/>
                </a:lnTo>
                <a:lnTo>
                  <a:pt x="266" y="255"/>
                </a:lnTo>
                <a:lnTo>
                  <a:pt x="487" y="548"/>
                </a:lnTo>
                <a:lnTo>
                  <a:pt x="162" y="379"/>
                </a:lnTo>
                <a:lnTo>
                  <a:pt x="431" y="627"/>
                </a:lnTo>
                <a:lnTo>
                  <a:pt x="81" y="518"/>
                </a:lnTo>
                <a:lnTo>
                  <a:pt x="390" y="714"/>
                </a:lnTo>
                <a:lnTo>
                  <a:pt x="27" y="669"/>
                </a:lnTo>
                <a:lnTo>
                  <a:pt x="366" y="807"/>
                </a:lnTo>
                <a:lnTo>
                  <a:pt x="0" y="828"/>
                </a:lnTo>
                <a:lnTo>
                  <a:pt x="358" y="904"/>
                </a:lnTo>
                <a:lnTo>
                  <a:pt x="2" y="989"/>
                </a:lnTo>
                <a:lnTo>
                  <a:pt x="368" y="1000"/>
                </a:lnTo>
                <a:lnTo>
                  <a:pt x="34" y="1147"/>
                </a:lnTo>
                <a:lnTo>
                  <a:pt x="396" y="1092"/>
                </a:lnTo>
                <a:lnTo>
                  <a:pt x="92" y="1297"/>
                </a:lnTo>
                <a:lnTo>
                  <a:pt x="438" y="1178"/>
                </a:lnTo>
                <a:lnTo>
                  <a:pt x="177" y="1434"/>
                </a:lnTo>
                <a:lnTo>
                  <a:pt x="496" y="1255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pl-PL"/>
          </a:p>
        </p:txBody>
      </p:sp>
      <p:sp>
        <p:nvSpPr>
          <p:cNvPr id="13320" name="Freeform 15"/>
          <p:cNvSpPr>
            <a:spLocks/>
          </p:cNvSpPr>
          <p:nvPr/>
        </p:nvSpPr>
        <p:spPr bwMode="auto">
          <a:xfrm>
            <a:off x="1436688" y="5211763"/>
            <a:ext cx="792162" cy="385762"/>
          </a:xfrm>
          <a:custGeom>
            <a:avLst/>
            <a:gdLst>
              <a:gd name="T0" fmla="*/ 142875 w 499"/>
              <a:gd name="T1" fmla="*/ 0 h 243"/>
              <a:gd name="T2" fmla="*/ 0 w 499"/>
              <a:gd name="T3" fmla="*/ 376237 h 243"/>
              <a:gd name="T4" fmla="*/ 581025 w 499"/>
              <a:gd name="T5" fmla="*/ 385762 h 243"/>
              <a:gd name="T6" fmla="*/ 792162 w 499"/>
              <a:gd name="T7" fmla="*/ 42862 h 243"/>
              <a:gd name="T8" fmla="*/ 142875 w 499"/>
              <a:gd name="T9" fmla="*/ 0 h 24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99"/>
              <a:gd name="T16" fmla="*/ 0 h 243"/>
              <a:gd name="T17" fmla="*/ 499 w 499"/>
              <a:gd name="T18" fmla="*/ 243 h 24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99" h="243">
                <a:moveTo>
                  <a:pt x="90" y="0"/>
                </a:moveTo>
                <a:lnTo>
                  <a:pt x="0" y="237"/>
                </a:lnTo>
                <a:lnTo>
                  <a:pt x="366" y="243"/>
                </a:lnTo>
                <a:lnTo>
                  <a:pt x="499" y="27"/>
                </a:lnTo>
                <a:lnTo>
                  <a:pt x="90" y="0"/>
                </a:lnTo>
                <a:close/>
              </a:path>
            </a:pathLst>
          </a:custGeom>
          <a:solidFill>
            <a:srgbClr val="FFBFB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pl-PL"/>
          </a:p>
        </p:txBody>
      </p:sp>
      <p:sp>
        <p:nvSpPr>
          <p:cNvPr id="13321" name="Freeform 16"/>
          <p:cNvSpPr>
            <a:spLocks/>
          </p:cNvSpPr>
          <p:nvPr/>
        </p:nvSpPr>
        <p:spPr bwMode="auto">
          <a:xfrm>
            <a:off x="760413" y="2482850"/>
            <a:ext cx="1509712" cy="3087688"/>
          </a:xfrm>
          <a:custGeom>
            <a:avLst/>
            <a:gdLst>
              <a:gd name="T0" fmla="*/ 0 w 951"/>
              <a:gd name="T1" fmla="*/ 17463 h 1945"/>
              <a:gd name="T2" fmla="*/ 0 w 951"/>
              <a:gd name="T3" fmla="*/ 3087688 h 1945"/>
              <a:gd name="T4" fmla="*/ 736600 w 951"/>
              <a:gd name="T5" fmla="*/ 3087688 h 1945"/>
              <a:gd name="T6" fmla="*/ 869950 w 951"/>
              <a:gd name="T7" fmla="*/ 2830513 h 1945"/>
              <a:gd name="T8" fmla="*/ 881062 w 951"/>
              <a:gd name="T9" fmla="*/ 1076325 h 1945"/>
              <a:gd name="T10" fmla="*/ 1509712 w 951"/>
              <a:gd name="T11" fmla="*/ 0 h 1945"/>
              <a:gd name="T12" fmla="*/ 0 w 951"/>
              <a:gd name="T13" fmla="*/ 17463 h 1945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951"/>
              <a:gd name="T22" fmla="*/ 0 h 1945"/>
              <a:gd name="T23" fmla="*/ 951 w 951"/>
              <a:gd name="T24" fmla="*/ 1945 h 1945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951" h="1945">
                <a:moveTo>
                  <a:pt x="0" y="11"/>
                </a:moveTo>
                <a:lnTo>
                  <a:pt x="0" y="1945"/>
                </a:lnTo>
                <a:lnTo>
                  <a:pt x="464" y="1945"/>
                </a:lnTo>
                <a:lnTo>
                  <a:pt x="548" y="1783"/>
                </a:lnTo>
                <a:lnTo>
                  <a:pt x="555" y="678"/>
                </a:lnTo>
                <a:lnTo>
                  <a:pt x="951" y="0"/>
                </a:lnTo>
                <a:lnTo>
                  <a:pt x="0" y="11"/>
                </a:lnTo>
                <a:close/>
              </a:path>
            </a:pathLst>
          </a:custGeom>
          <a:solidFill>
            <a:srgbClr val="FFFF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pl-PL"/>
          </a:p>
        </p:txBody>
      </p:sp>
      <p:sp>
        <p:nvSpPr>
          <p:cNvPr id="13322" name="Freeform 17"/>
          <p:cNvSpPr>
            <a:spLocks/>
          </p:cNvSpPr>
          <p:nvPr/>
        </p:nvSpPr>
        <p:spPr bwMode="auto">
          <a:xfrm>
            <a:off x="2119313" y="2466975"/>
            <a:ext cx="1066800" cy="2562225"/>
          </a:xfrm>
          <a:custGeom>
            <a:avLst/>
            <a:gdLst>
              <a:gd name="T0" fmla="*/ 114300 w 672"/>
              <a:gd name="T1" fmla="*/ 17463 h 1614"/>
              <a:gd name="T2" fmla="*/ 0 w 672"/>
              <a:gd name="T3" fmla="*/ 277813 h 1614"/>
              <a:gd name="T4" fmla="*/ 360362 w 672"/>
              <a:gd name="T5" fmla="*/ 2562225 h 1614"/>
              <a:gd name="T6" fmla="*/ 481013 w 672"/>
              <a:gd name="T7" fmla="*/ 2468563 h 1614"/>
              <a:gd name="T8" fmla="*/ 484188 w 672"/>
              <a:gd name="T9" fmla="*/ 2468563 h 1614"/>
              <a:gd name="T10" fmla="*/ 495300 w 672"/>
              <a:gd name="T11" fmla="*/ 2470150 h 1614"/>
              <a:gd name="T12" fmla="*/ 509588 w 672"/>
              <a:gd name="T13" fmla="*/ 2470150 h 1614"/>
              <a:gd name="T14" fmla="*/ 528638 w 672"/>
              <a:gd name="T15" fmla="*/ 2470150 h 1614"/>
              <a:gd name="T16" fmla="*/ 554037 w 672"/>
              <a:gd name="T17" fmla="*/ 2468563 h 1614"/>
              <a:gd name="T18" fmla="*/ 581025 w 672"/>
              <a:gd name="T19" fmla="*/ 2463800 h 1614"/>
              <a:gd name="T20" fmla="*/ 609600 w 672"/>
              <a:gd name="T21" fmla="*/ 2459038 h 1614"/>
              <a:gd name="T22" fmla="*/ 641350 w 672"/>
              <a:gd name="T23" fmla="*/ 2449513 h 1614"/>
              <a:gd name="T24" fmla="*/ 673100 w 672"/>
              <a:gd name="T25" fmla="*/ 2436813 h 1614"/>
              <a:gd name="T26" fmla="*/ 704850 w 672"/>
              <a:gd name="T27" fmla="*/ 2419350 h 1614"/>
              <a:gd name="T28" fmla="*/ 735012 w 672"/>
              <a:gd name="T29" fmla="*/ 2397125 h 1614"/>
              <a:gd name="T30" fmla="*/ 763587 w 672"/>
              <a:gd name="T31" fmla="*/ 2370138 h 1614"/>
              <a:gd name="T32" fmla="*/ 790575 w 672"/>
              <a:gd name="T33" fmla="*/ 2336800 h 1614"/>
              <a:gd name="T34" fmla="*/ 814388 w 672"/>
              <a:gd name="T35" fmla="*/ 2298700 h 1614"/>
              <a:gd name="T36" fmla="*/ 833438 w 672"/>
              <a:gd name="T37" fmla="*/ 2251075 h 1614"/>
              <a:gd name="T38" fmla="*/ 846138 w 672"/>
              <a:gd name="T39" fmla="*/ 2197100 h 1614"/>
              <a:gd name="T40" fmla="*/ 866775 w 672"/>
              <a:gd name="T41" fmla="*/ 2124075 h 1614"/>
              <a:gd name="T42" fmla="*/ 871538 w 672"/>
              <a:gd name="T43" fmla="*/ 2120900 h 1614"/>
              <a:gd name="T44" fmla="*/ 881063 w 672"/>
              <a:gd name="T45" fmla="*/ 2111375 h 1614"/>
              <a:gd name="T46" fmla="*/ 893763 w 672"/>
              <a:gd name="T47" fmla="*/ 2095500 h 1614"/>
              <a:gd name="T48" fmla="*/ 914400 w 672"/>
              <a:gd name="T49" fmla="*/ 2071688 h 1614"/>
              <a:gd name="T50" fmla="*/ 935038 w 672"/>
              <a:gd name="T51" fmla="*/ 2044700 h 1614"/>
              <a:gd name="T52" fmla="*/ 957263 w 672"/>
              <a:gd name="T53" fmla="*/ 2014538 h 1614"/>
              <a:gd name="T54" fmla="*/ 981075 w 672"/>
              <a:gd name="T55" fmla="*/ 1979613 h 1614"/>
              <a:gd name="T56" fmla="*/ 1003300 w 672"/>
              <a:gd name="T57" fmla="*/ 1943100 h 1614"/>
              <a:gd name="T58" fmla="*/ 1025525 w 672"/>
              <a:gd name="T59" fmla="*/ 1901825 h 1614"/>
              <a:gd name="T60" fmla="*/ 1042988 w 672"/>
              <a:gd name="T61" fmla="*/ 1858963 h 1614"/>
              <a:gd name="T62" fmla="*/ 1055688 w 672"/>
              <a:gd name="T63" fmla="*/ 1814513 h 1614"/>
              <a:gd name="T64" fmla="*/ 1065213 w 672"/>
              <a:gd name="T65" fmla="*/ 1770063 h 1614"/>
              <a:gd name="T66" fmla="*/ 1066800 w 672"/>
              <a:gd name="T67" fmla="*/ 1724025 h 1614"/>
              <a:gd name="T68" fmla="*/ 1062038 w 672"/>
              <a:gd name="T69" fmla="*/ 1677988 h 1614"/>
              <a:gd name="T70" fmla="*/ 1046163 w 672"/>
              <a:gd name="T71" fmla="*/ 1633538 h 1614"/>
              <a:gd name="T72" fmla="*/ 1023938 w 672"/>
              <a:gd name="T73" fmla="*/ 1589087 h 1614"/>
              <a:gd name="T74" fmla="*/ 787400 w 672"/>
              <a:gd name="T75" fmla="*/ 1250950 h 1614"/>
              <a:gd name="T76" fmla="*/ 631825 w 672"/>
              <a:gd name="T77" fmla="*/ 1089025 h 1614"/>
              <a:gd name="T78" fmla="*/ 528638 w 672"/>
              <a:gd name="T79" fmla="*/ 958850 h 1614"/>
              <a:gd name="T80" fmla="*/ 454025 w 672"/>
              <a:gd name="T81" fmla="*/ 817563 h 1614"/>
              <a:gd name="T82" fmla="*/ 488950 w 672"/>
              <a:gd name="T83" fmla="*/ 465138 h 1614"/>
              <a:gd name="T84" fmla="*/ 487363 w 672"/>
              <a:gd name="T85" fmla="*/ 460375 h 1614"/>
              <a:gd name="T86" fmla="*/ 482600 w 672"/>
              <a:gd name="T87" fmla="*/ 446088 h 1614"/>
              <a:gd name="T88" fmla="*/ 474663 w 672"/>
              <a:gd name="T89" fmla="*/ 423863 h 1614"/>
              <a:gd name="T90" fmla="*/ 463550 w 672"/>
              <a:gd name="T91" fmla="*/ 395287 h 1614"/>
              <a:gd name="T92" fmla="*/ 450850 w 672"/>
              <a:gd name="T93" fmla="*/ 358775 h 1614"/>
              <a:gd name="T94" fmla="*/ 433388 w 672"/>
              <a:gd name="T95" fmla="*/ 319088 h 1614"/>
              <a:gd name="T96" fmla="*/ 414338 w 672"/>
              <a:gd name="T97" fmla="*/ 279400 h 1614"/>
              <a:gd name="T98" fmla="*/ 390525 w 672"/>
              <a:gd name="T99" fmla="*/ 234950 h 1614"/>
              <a:gd name="T100" fmla="*/ 365125 w 672"/>
              <a:gd name="T101" fmla="*/ 192087 h 1614"/>
              <a:gd name="T102" fmla="*/ 336550 w 672"/>
              <a:gd name="T103" fmla="*/ 150813 h 1614"/>
              <a:gd name="T104" fmla="*/ 306387 w 672"/>
              <a:gd name="T105" fmla="*/ 109538 h 1614"/>
              <a:gd name="T106" fmla="*/ 273050 w 672"/>
              <a:gd name="T107" fmla="*/ 76200 h 1614"/>
              <a:gd name="T108" fmla="*/ 238125 w 672"/>
              <a:gd name="T109" fmla="*/ 44450 h 1614"/>
              <a:gd name="T110" fmla="*/ 200025 w 672"/>
              <a:gd name="T111" fmla="*/ 22225 h 1614"/>
              <a:gd name="T112" fmla="*/ 158750 w 672"/>
              <a:gd name="T113" fmla="*/ 6350 h 1614"/>
              <a:gd name="T114" fmla="*/ 115888 w 672"/>
              <a:gd name="T115" fmla="*/ 0 h 1614"/>
              <a:gd name="T116" fmla="*/ 114300 w 672"/>
              <a:gd name="T117" fmla="*/ 17463 h 1614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w 672"/>
              <a:gd name="T178" fmla="*/ 0 h 1614"/>
              <a:gd name="T179" fmla="*/ 672 w 672"/>
              <a:gd name="T180" fmla="*/ 1614 h 1614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T177" t="T178" r="T179" b="T180"/>
            <a:pathLst>
              <a:path w="672" h="1614">
                <a:moveTo>
                  <a:pt x="72" y="11"/>
                </a:moveTo>
                <a:lnTo>
                  <a:pt x="0" y="175"/>
                </a:lnTo>
                <a:lnTo>
                  <a:pt x="227" y="1614"/>
                </a:lnTo>
                <a:lnTo>
                  <a:pt x="303" y="1555"/>
                </a:lnTo>
                <a:lnTo>
                  <a:pt x="305" y="1555"/>
                </a:lnTo>
                <a:lnTo>
                  <a:pt x="312" y="1556"/>
                </a:lnTo>
                <a:lnTo>
                  <a:pt x="321" y="1556"/>
                </a:lnTo>
                <a:lnTo>
                  <a:pt x="333" y="1556"/>
                </a:lnTo>
                <a:lnTo>
                  <a:pt x="349" y="1555"/>
                </a:lnTo>
                <a:lnTo>
                  <a:pt x="366" y="1552"/>
                </a:lnTo>
                <a:lnTo>
                  <a:pt x="384" y="1549"/>
                </a:lnTo>
                <a:lnTo>
                  <a:pt x="404" y="1543"/>
                </a:lnTo>
                <a:lnTo>
                  <a:pt x="424" y="1535"/>
                </a:lnTo>
                <a:lnTo>
                  <a:pt x="444" y="1524"/>
                </a:lnTo>
                <a:lnTo>
                  <a:pt x="463" y="1510"/>
                </a:lnTo>
                <a:lnTo>
                  <a:pt x="481" y="1493"/>
                </a:lnTo>
                <a:lnTo>
                  <a:pt x="498" y="1472"/>
                </a:lnTo>
                <a:lnTo>
                  <a:pt x="513" y="1448"/>
                </a:lnTo>
                <a:lnTo>
                  <a:pt x="525" y="1418"/>
                </a:lnTo>
                <a:lnTo>
                  <a:pt x="533" y="1384"/>
                </a:lnTo>
                <a:lnTo>
                  <a:pt x="546" y="1338"/>
                </a:lnTo>
                <a:lnTo>
                  <a:pt x="549" y="1336"/>
                </a:lnTo>
                <a:lnTo>
                  <a:pt x="555" y="1330"/>
                </a:lnTo>
                <a:lnTo>
                  <a:pt x="563" y="1320"/>
                </a:lnTo>
                <a:lnTo>
                  <a:pt x="576" y="1305"/>
                </a:lnTo>
                <a:lnTo>
                  <a:pt x="589" y="1288"/>
                </a:lnTo>
                <a:lnTo>
                  <a:pt x="603" y="1269"/>
                </a:lnTo>
                <a:lnTo>
                  <a:pt x="618" y="1247"/>
                </a:lnTo>
                <a:lnTo>
                  <a:pt x="632" y="1224"/>
                </a:lnTo>
                <a:lnTo>
                  <a:pt x="646" y="1198"/>
                </a:lnTo>
                <a:lnTo>
                  <a:pt x="657" y="1171"/>
                </a:lnTo>
                <a:lnTo>
                  <a:pt x="665" y="1143"/>
                </a:lnTo>
                <a:lnTo>
                  <a:pt x="671" y="1115"/>
                </a:lnTo>
                <a:lnTo>
                  <a:pt x="672" y="1086"/>
                </a:lnTo>
                <a:lnTo>
                  <a:pt x="669" y="1057"/>
                </a:lnTo>
                <a:lnTo>
                  <a:pt x="659" y="1029"/>
                </a:lnTo>
                <a:lnTo>
                  <a:pt x="645" y="1001"/>
                </a:lnTo>
                <a:lnTo>
                  <a:pt x="496" y="788"/>
                </a:lnTo>
                <a:lnTo>
                  <a:pt x="398" y="686"/>
                </a:lnTo>
                <a:lnTo>
                  <a:pt x="333" y="604"/>
                </a:lnTo>
                <a:lnTo>
                  <a:pt x="286" y="515"/>
                </a:lnTo>
                <a:lnTo>
                  <a:pt x="308" y="293"/>
                </a:lnTo>
                <a:lnTo>
                  <a:pt x="307" y="290"/>
                </a:lnTo>
                <a:lnTo>
                  <a:pt x="304" y="281"/>
                </a:lnTo>
                <a:lnTo>
                  <a:pt x="299" y="267"/>
                </a:lnTo>
                <a:lnTo>
                  <a:pt x="292" y="249"/>
                </a:lnTo>
                <a:lnTo>
                  <a:pt x="284" y="226"/>
                </a:lnTo>
                <a:lnTo>
                  <a:pt x="273" y="201"/>
                </a:lnTo>
                <a:lnTo>
                  <a:pt x="261" y="176"/>
                </a:lnTo>
                <a:lnTo>
                  <a:pt x="246" y="148"/>
                </a:lnTo>
                <a:lnTo>
                  <a:pt x="230" y="121"/>
                </a:lnTo>
                <a:lnTo>
                  <a:pt x="212" y="95"/>
                </a:lnTo>
                <a:lnTo>
                  <a:pt x="193" y="69"/>
                </a:lnTo>
                <a:lnTo>
                  <a:pt x="172" y="48"/>
                </a:lnTo>
                <a:lnTo>
                  <a:pt x="150" y="28"/>
                </a:lnTo>
                <a:lnTo>
                  <a:pt x="126" y="14"/>
                </a:lnTo>
                <a:lnTo>
                  <a:pt x="100" y="4"/>
                </a:lnTo>
                <a:lnTo>
                  <a:pt x="73" y="0"/>
                </a:lnTo>
                <a:lnTo>
                  <a:pt x="72" y="11"/>
                </a:lnTo>
                <a:close/>
              </a:path>
            </a:pathLst>
          </a:custGeom>
          <a:solidFill>
            <a:srgbClr val="FFFF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pl-PL"/>
          </a:p>
        </p:txBody>
      </p:sp>
      <p:sp>
        <p:nvSpPr>
          <p:cNvPr id="13323" name="Freeform 18"/>
          <p:cNvSpPr>
            <a:spLocks/>
          </p:cNvSpPr>
          <p:nvPr/>
        </p:nvSpPr>
        <p:spPr bwMode="auto">
          <a:xfrm>
            <a:off x="742950" y="2484438"/>
            <a:ext cx="2468563" cy="3117850"/>
          </a:xfrm>
          <a:custGeom>
            <a:avLst/>
            <a:gdLst>
              <a:gd name="T0" fmla="*/ 1681163 w 1555"/>
              <a:gd name="T1" fmla="*/ 474663 h 1964"/>
              <a:gd name="T2" fmla="*/ 1711326 w 1555"/>
              <a:gd name="T3" fmla="*/ 793750 h 1964"/>
              <a:gd name="T4" fmla="*/ 1757363 w 1555"/>
              <a:gd name="T5" fmla="*/ 795337 h 1964"/>
              <a:gd name="T6" fmla="*/ 1731963 w 1555"/>
              <a:gd name="T7" fmla="*/ 881063 h 1964"/>
              <a:gd name="T8" fmla="*/ 1912938 w 1555"/>
              <a:gd name="T9" fmla="*/ 1265238 h 1964"/>
              <a:gd name="T10" fmla="*/ 1927226 w 1555"/>
              <a:gd name="T11" fmla="*/ 1814513 h 1964"/>
              <a:gd name="T12" fmla="*/ 1887538 w 1555"/>
              <a:gd name="T13" fmla="*/ 2443163 h 1964"/>
              <a:gd name="T14" fmla="*/ 2093913 w 1555"/>
              <a:gd name="T15" fmla="*/ 2343150 h 1964"/>
              <a:gd name="T16" fmla="*/ 2174876 w 1555"/>
              <a:gd name="T17" fmla="*/ 2124075 h 1964"/>
              <a:gd name="T18" fmla="*/ 2339976 w 1555"/>
              <a:gd name="T19" fmla="*/ 1920875 h 1964"/>
              <a:gd name="T20" fmla="*/ 2382838 w 1555"/>
              <a:gd name="T21" fmla="*/ 1628775 h 1964"/>
              <a:gd name="T22" fmla="*/ 2209801 w 1555"/>
              <a:gd name="T23" fmla="*/ 1328738 h 1964"/>
              <a:gd name="T24" fmla="*/ 2024063 w 1555"/>
              <a:gd name="T25" fmla="*/ 1112838 h 1964"/>
              <a:gd name="T26" fmla="*/ 1860551 w 1555"/>
              <a:gd name="T27" fmla="*/ 928688 h 1964"/>
              <a:gd name="T28" fmla="*/ 1790701 w 1555"/>
              <a:gd name="T29" fmla="*/ 706438 h 1964"/>
              <a:gd name="T30" fmla="*/ 1751013 w 1555"/>
              <a:gd name="T31" fmla="*/ 217488 h 1964"/>
              <a:gd name="T32" fmla="*/ 1627188 w 1555"/>
              <a:gd name="T33" fmla="*/ 60325 h 1964"/>
              <a:gd name="T34" fmla="*/ 1751013 w 1555"/>
              <a:gd name="T35" fmla="*/ 160338 h 1964"/>
              <a:gd name="T36" fmla="*/ 1868488 w 1555"/>
              <a:gd name="T37" fmla="*/ 352425 h 1964"/>
              <a:gd name="T38" fmla="*/ 1863726 w 1555"/>
              <a:gd name="T39" fmla="*/ 666750 h 1964"/>
              <a:gd name="T40" fmla="*/ 1909763 w 1555"/>
              <a:gd name="T41" fmla="*/ 919163 h 1964"/>
              <a:gd name="T42" fmla="*/ 2051051 w 1555"/>
              <a:gd name="T43" fmla="*/ 1098550 h 1964"/>
              <a:gd name="T44" fmla="*/ 2270126 w 1555"/>
              <a:gd name="T45" fmla="*/ 1331913 h 1964"/>
              <a:gd name="T46" fmla="*/ 2468563 w 1555"/>
              <a:gd name="T47" fmla="*/ 1751013 h 1964"/>
              <a:gd name="T48" fmla="*/ 2374901 w 1555"/>
              <a:gd name="T49" fmla="*/ 2009775 h 1964"/>
              <a:gd name="T50" fmla="*/ 2257426 w 1555"/>
              <a:gd name="T51" fmla="*/ 2152650 h 1964"/>
              <a:gd name="T52" fmla="*/ 2214563 w 1555"/>
              <a:gd name="T53" fmla="*/ 2322513 h 1964"/>
              <a:gd name="T54" fmla="*/ 2000251 w 1555"/>
              <a:gd name="T55" fmla="*/ 2447925 h 1964"/>
              <a:gd name="T56" fmla="*/ 1873251 w 1555"/>
              <a:gd name="T57" fmla="*/ 2547938 h 1964"/>
              <a:gd name="T58" fmla="*/ 1782763 w 1555"/>
              <a:gd name="T59" fmla="*/ 2673350 h 1964"/>
              <a:gd name="T60" fmla="*/ 1649413 w 1555"/>
              <a:gd name="T61" fmla="*/ 2754313 h 1964"/>
              <a:gd name="T62" fmla="*/ 1519238 w 1555"/>
              <a:gd name="T63" fmla="*/ 2806700 h 1964"/>
              <a:gd name="T64" fmla="*/ 1419225 w 1555"/>
              <a:gd name="T65" fmla="*/ 2965450 h 1964"/>
              <a:gd name="T66" fmla="*/ 1301750 w 1555"/>
              <a:gd name="T67" fmla="*/ 3109913 h 1964"/>
              <a:gd name="T68" fmla="*/ 1281113 w 1555"/>
              <a:gd name="T69" fmla="*/ 3073400 h 1964"/>
              <a:gd name="T70" fmla="*/ 1409700 w 1555"/>
              <a:gd name="T71" fmla="*/ 2870200 h 1964"/>
              <a:gd name="T72" fmla="*/ 1309688 w 1555"/>
              <a:gd name="T73" fmla="*/ 2825750 h 1964"/>
              <a:gd name="T74" fmla="*/ 1154113 w 1555"/>
              <a:gd name="T75" fmla="*/ 2936875 h 1964"/>
              <a:gd name="T76" fmla="*/ 1028700 w 1555"/>
              <a:gd name="T77" fmla="*/ 3006725 h 1964"/>
              <a:gd name="T78" fmla="*/ 892175 w 1555"/>
              <a:gd name="T79" fmla="*/ 3048000 h 1964"/>
              <a:gd name="T80" fmla="*/ 801688 w 1555"/>
              <a:gd name="T81" fmla="*/ 3079750 h 1964"/>
              <a:gd name="T82" fmla="*/ 815975 w 1555"/>
              <a:gd name="T83" fmla="*/ 2933700 h 1964"/>
              <a:gd name="T84" fmla="*/ 762000 w 1555"/>
              <a:gd name="T85" fmla="*/ 2435225 h 1964"/>
              <a:gd name="T86" fmla="*/ 623888 w 1555"/>
              <a:gd name="T87" fmla="*/ 2214563 h 1964"/>
              <a:gd name="T88" fmla="*/ 388938 w 1555"/>
              <a:gd name="T89" fmla="*/ 2085975 h 1964"/>
              <a:gd name="T90" fmla="*/ 107950 w 1555"/>
              <a:gd name="T91" fmla="*/ 1935163 h 1964"/>
              <a:gd name="T92" fmla="*/ 3175 w 1555"/>
              <a:gd name="T93" fmla="*/ 1522413 h 1964"/>
              <a:gd name="T94" fmla="*/ 168275 w 1555"/>
              <a:gd name="T95" fmla="*/ 1077913 h 1964"/>
              <a:gd name="T96" fmla="*/ 409575 w 1555"/>
              <a:gd name="T97" fmla="*/ 908050 h 1964"/>
              <a:gd name="T98" fmla="*/ 587375 w 1555"/>
              <a:gd name="T99" fmla="*/ 793750 h 1964"/>
              <a:gd name="T100" fmla="*/ 723900 w 1555"/>
              <a:gd name="T101" fmla="*/ 636588 h 1964"/>
              <a:gd name="T102" fmla="*/ 773113 w 1555"/>
              <a:gd name="T103" fmla="*/ 433388 h 1964"/>
              <a:gd name="T104" fmla="*/ 787400 w 1555"/>
              <a:gd name="T105" fmla="*/ 528638 h 1964"/>
              <a:gd name="T106" fmla="*/ 836613 w 1555"/>
              <a:gd name="T107" fmla="*/ 649288 h 1964"/>
              <a:gd name="T108" fmla="*/ 992188 w 1555"/>
              <a:gd name="T109" fmla="*/ 500063 h 1964"/>
              <a:gd name="T110" fmla="*/ 1112838 w 1555"/>
              <a:gd name="T111" fmla="*/ 323850 h 1964"/>
              <a:gd name="T112" fmla="*/ 1100138 w 1555"/>
              <a:gd name="T113" fmla="*/ 542925 h 1964"/>
              <a:gd name="T114" fmla="*/ 1006475 w 1555"/>
              <a:gd name="T115" fmla="*/ 696913 h 1964"/>
              <a:gd name="T116" fmla="*/ 1069975 w 1555"/>
              <a:gd name="T117" fmla="*/ 682625 h 1964"/>
              <a:gd name="T118" fmla="*/ 1200150 w 1555"/>
              <a:gd name="T119" fmla="*/ 544513 h 1964"/>
              <a:gd name="T120" fmla="*/ 1301750 w 1555"/>
              <a:gd name="T121" fmla="*/ 387350 h 1964"/>
              <a:gd name="T122" fmla="*/ 1438275 w 1555"/>
              <a:gd name="T123" fmla="*/ 95250 h 1964"/>
              <a:gd name="T124" fmla="*/ 1449388 w 1555"/>
              <a:gd name="T125" fmla="*/ 214313 h 1964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  <a:gd name="T189" fmla="*/ 0 w 1555"/>
              <a:gd name="T190" fmla="*/ 0 h 1964"/>
              <a:gd name="T191" fmla="*/ 1555 w 1555"/>
              <a:gd name="T192" fmla="*/ 1964 h 1964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T189" t="T190" r="T191" b="T192"/>
            <a:pathLst>
              <a:path w="1555" h="1964">
                <a:moveTo>
                  <a:pt x="913" y="135"/>
                </a:moveTo>
                <a:lnTo>
                  <a:pt x="950" y="161"/>
                </a:lnTo>
                <a:lnTo>
                  <a:pt x="984" y="192"/>
                </a:lnTo>
                <a:lnTo>
                  <a:pt x="1014" y="224"/>
                </a:lnTo>
                <a:lnTo>
                  <a:pt x="1039" y="261"/>
                </a:lnTo>
                <a:lnTo>
                  <a:pt x="1059" y="299"/>
                </a:lnTo>
                <a:lnTo>
                  <a:pt x="1072" y="340"/>
                </a:lnTo>
                <a:lnTo>
                  <a:pt x="1078" y="384"/>
                </a:lnTo>
                <a:lnTo>
                  <a:pt x="1077" y="430"/>
                </a:lnTo>
                <a:lnTo>
                  <a:pt x="1068" y="499"/>
                </a:lnTo>
                <a:lnTo>
                  <a:pt x="1073" y="500"/>
                </a:lnTo>
                <a:lnTo>
                  <a:pt x="1078" y="500"/>
                </a:lnTo>
                <a:lnTo>
                  <a:pt x="1083" y="501"/>
                </a:lnTo>
                <a:lnTo>
                  <a:pt x="1088" y="501"/>
                </a:lnTo>
                <a:lnTo>
                  <a:pt x="1093" y="503"/>
                </a:lnTo>
                <a:lnTo>
                  <a:pt x="1097" y="503"/>
                </a:lnTo>
                <a:lnTo>
                  <a:pt x="1102" y="503"/>
                </a:lnTo>
                <a:lnTo>
                  <a:pt x="1107" y="501"/>
                </a:lnTo>
                <a:lnTo>
                  <a:pt x="1108" y="508"/>
                </a:lnTo>
                <a:lnTo>
                  <a:pt x="1107" y="514"/>
                </a:lnTo>
                <a:lnTo>
                  <a:pt x="1106" y="520"/>
                </a:lnTo>
                <a:lnTo>
                  <a:pt x="1103" y="526"/>
                </a:lnTo>
                <a:lnTo>
                  <a:pt x="1097" y="540"/>
                </a:lnTo>
                <a:lnTo>
                  <a:pt x="1091" y="555"/>
                </a:lnTo>
                <a:lnTo>
                  <a:pt x="1090" y="570"/>
                </a:lnTo>
                <a:lnTo>
                  <a:pt x="1099" y="590"/>
                </a:lnTo>
                <a:lnTo>
                  <a:pt x="1131" y="638"/>
                </a:lnTo>
                <a:lnTo>
                  <a:pt x="1160" y="689"/>
                </a:lnTo>
                <a:lnTo>
                  <a:pt x="1185" y="741"/>
                </a:lnTo>
                <a:lnTo>
                  <a:pt x="1205" y="797"/>
                </a:lnTo>
                <a:lnTo>
                  <a:pt x="1221" y="854"/>
                </a:lnTo>
                <a:lnTo>
                  <a:pt x="1231" y="912"/>
                </a:lnTo>
                <a:lnTo>
                  <a:pt x="1234" y="974"/>
                </a:lnTo>
                <a:lnTo>
                  <a:pt x="1232" y="1036"/>
                </a:lnTo>
                <a:lnTo>
                  <a:pt x="1225" y="1091"/>
                </a:lnTo>
                <a:lnTo>
                  <a:pt x="1214" y="1143"/>
                </a:lnTo>
                <a:lnTo>
                  <a:pt x="1205" y="1196"/>
                </a:lnTo>
                <a:lnTo>
                  <a:pt x="1203" y="1252"/>
                </a:lnTo>
                <a:lnTo>
                  <a:pt x="1204" y="1325"/>
                </a:lnTo>
                <a:lnTo>
                  <a:pt x="1204" y="1397"/>
                </a:lnTo>
                <a:lnTo>
                  <a:pt x="1199" y="1470"/>
                </a:lnTo>
                <a:lnTo>
                  <a:pt x="1189" y="1539"/>
                </a:lnTo>
                <a:lnTo>
                  <a:pt x="1212" y="1535"/>
                </a:lnTo>
                <a:lnTo>
                  <a:pt x="1237" y="1529"/>
                </a:lnTo>
                <a:lnTo>
                  <a:pt x="1260" y="1519"/>
                </a:lnTo>
                <a:lnTo>
                  <a:pt x="1283" y="1507"/>
                </a:lnTo>
                <a:lnTo>
                  <a:pt x="1302" y="1493"/>
                </a:lnTo>
                <a:lnTo>
                  <a:pt x="1319" y="1476"/>
                </a:lnTo>
                <a:lnTo>
                  <a:pt x="1332" y="1455"/>
                </a:lnTo>
                <a:lnTo>
                  <a:pt x="1342" y="1432"/>
                </a:lnTo>
                <a:lnTo>
                  <a:pt x="1348" y="1408"/>
                </a:lnTo>
                <a:lnTo>
                  <a:pt x="1355" y="1384"/>
                </a:lnTo>
                <a:lnTo>
                  <a:pt x="1361" y="1361"/>
                </a:lnTo>
                <a:lnTo>
                  <a:pt x="1370" y="1338"/>
                </a:lnTo>
                <a:lnTo>
                  <a:pt x="1381" y="1316"/>
                </a:lnTo>
                <a:lnTo>
                  <a:pt x="1393" y="1296"/>
                </a:lnTo>
                <a:lnTo>
                  <a:pt x="1409" y="1276"/>
                </a:lnTo>
                <a:lnTo>
                  <a:pt x="1429" y="1258"/>
                </a:lnTo>
                <a:lnTo>
                  <a:pt x="1455" y="1235"/>
                </a:lnTo>
                <a:lnTo>
                  <a:pt x="1474" y="1210"/>
                </a:lnTo>
                <a:lnTo>
                  <a:pt x="1489" y="1182"/>
                </a:lnTo>
                <a:lnTo>
                  <a:pt x="1498" y="1151"/>
                </a:lnTo>
                <a:lnTo>
                  <a:pt x="1504" y="1121"/>
                </a:lnTo>
                <a:lnTo>
                  <a:pt x="1507" y="1089"/>
                </a:lnTo>
                <a:lnTo>
                  <a:pt x="1504" y="1057"/>
                </a:lnTo>
                <a:lnTo>
                  <a:pt x="1501" y="1026"/>
                </a:lnTo>
                <a:lnTo>
                  <a:pt x="1491" y="990"/>
                </a:lnTo>
                <a:lnTo>
                  <a:pt x="1478" y="958"/>
                </a:lnTo>
                <a:lnTo>
                  <a:pt x="1459" y="926"/>
                </a:lnTo>
                <a:lnTo>
                  <a:pt x="1439" y="896"/>
                </a:lnTo>
                <a:lnTo>
                  <a:pt x="1416" y="866"/>
                </a:lnTo>
                <a:lnTo>
                  <a:pt x="1392" y="837"/>
                </a:lnTo>
                <a:lnTo>
                  <a:pt x="1367" y="808"/>
                </a:lnTo>
                <a:lnTo>
                  <a:pt x="1344" y="779"/>
                </a:lnTo>
                <a:lnTo>
                  <a:pt x="1329" y="758"/>
                </a:lnTo>
                <a:lnTo>
                  <a:pt x="1312" y="739"/>
                </a:lnTo>
                <a:lnTo>
                  <a:pt x="1294" y="719"/>
                </a:lnTo>
                <a:lnTo>
                  <a:pt x="1275" y="701"/>
                </a:lnTo>
                <a:lnTo>
                  <a:pt x="1257" y="682"/>
                </a:lnTo>
                <a:lnTo>
                  <a:pt x="1239" y="662"/>
                </a:lnTo>
                <a:lnTo>
                  <a:pt x="1221" y="644"/>
                </a:lnTo>
                <a:lnTo>
                  <a:pt x="1204" y="625"/>
                </a:lnTo>
                <a:lnTo>
                  <a:pt x="1188" y="606"/>
                </a:lnTo>
                <a:lnTo>
                  <a:pt x="1172" y="585"/>
                </a:lnTo>
                <a:lnTo>
                  <a:pt x="1159" y="564"/>
                </a:lnTo>
                <a:lnTo>
                  <a:pt x="1148" y="543"/>
                </a:lnTo>
                <a:lnTo>
                  <a:pt x="1139" y="520"/>
                </a:lnTo>
                <a:lnTo>
                  <a:pt x="1133" y="495"/>
                </a:lnTo>
                <a:lnTo>
                  <a:pt x="1129" y="471"/>
                </a:lnTo>
                <a:lnTo>
                  <a:pt x="1128" y="445"/>
                </a:lnTo>
                <a:lnTo>
                  <a:pt x="1133" y="376"/>
                </a:lnTo>
                <a:lnTo>
                  <a:pt x="1136" y="307"/>
                </a:lnTo>
                <a:lnTo>
                  <a:pt x="1134" y="239"/>
                </a:lnTo>
                <a:lnTo>
                  <a:pt x="1119" y="175"/>
                </a:lnTo>
                <a:lnTo>
                  <a:pt x="1112" y="155"/>
                </a:lnTo>
                <a:lnTo>
                  <a:pt x="1103" y="137"/>
                </a:lnTo>
                <a:lnTo>
                  <a:pt x="1094" y="118"/>
                </a:lnTo>
                <a:lnTo>
                  <a:pt x="1083" y="101"/>
                </a:lnTo>
                <a:lnTo>
                  <a:pt x="1071" y="83"/>
                </a:lnTo>
                <a:lnTo>
                  <a:pt x="1057" y="67"/>
                </a:lnTo>
                <a:lnTo>
                  <a:pt x="1042" y="51"/>
                </a:lnTo>
                <a:lnTo>
                  <a:pt x="1025" y="38"/>
                </a:lnTo>
                <a:lnTo>
                  <a:pt x="1043" y="41"/>
                </a:lnTo>
                <a:lnTo>
                  <a:pt x="1057" y="49"/>
                </a:lnTo>
                <a:lnTo>
                  <a:pt x="1071" y="60"/>
                </a:lnTo>
                <a:lnTo>
                  <a:pt x="1083" y="72"/>
                </a:lnTo>
                <a:lnTo>
                  <a:pt x="1094" y="86"/>
                </a:lnTo>
                <a:lnTo>
                  <a:pt x="1103" y="101"/>
                </a:lnTo>
                <a:lnTo>
                  <a:pt x="1113" y="115"/>
                </a:lnTo>
                <a:lnTo>
                  <a:pt x="1124" y="129"/>
                </a:lnTo>
                <a:lnTo>
                  <a:pt x="1141" y="150"/>
                </a:lnTo>
                <a:lnTo>
                  <a:pt x="1156" y="173"/>
                </a:lnTo>
                <a:lnTo>
                  <a:pt x="1168" y="198"/>
                </a:lnTo>
                <a:lnTo>
                  <a:pt x="1177" y="222"/>
                </a:lnTo>
                <a:lnTo>
                  <a:pt x="1183" y="248"/>
                </a:lnTo>
                <a:lnTo>
                  <a:pt x="1188" y="276"/>
                </a:lnTo>
                <a:lnTo>
                  <a:pt x="1189" y="304"/>
                </a:lnTo>
                <a:lnTo>
                  <a:pt x="1187" y="333"/>
                </a:lnTo>
                <a:lnTo>
                  <a:pt x="1180" y="377"/>
                </a:lnTo>
                <a:lnTo>
                  <a:pt x="1174" y="420"/>
                </a:lnTo>
                <a:lnTo>
                  <a:pt x="1171" y="465"/>
                </a:lnTo>
                <a:lnTo>
                  <a:pt x="1175" y="511"/>
                </a:lnTo>
                <a:lnTo>
                  <a:pt x="1179" y="529"/>
                </a:lnTo>
                <a:lnTo>
                  <a:pt x="1186" y="546"/>
                </a:lnTo>
                <a:lnTo>
                  <a:pt x="1193" y="562"/>
                </a:lnTo>
                <a:lnTo>
                  <a:pt x="1203" y="579"/>
                </a:lnTo>
                <a:lnTo>
                  <a:pt x="1214" y="595"/>
                </a:lnTo>
                <a:lnTo>
                  <a:pt x="1225" y="609"/>
                </a:lnTo>
                <a:lnTo>
                  <a:pt x="1237" y="625"/>
                </a:lnTo>
                <a:lnTo>
                  <a:pt x="1248" y="639"/>
                </a:lnTo>
                <a:lnTo>
                  <a:pt x="1268" y="666"/>
                </a:lnTo>
                <a:lnTo>
                  <a:pt x="1292" y="692"/>
                </a:lnTo>
                <a:lnTo>
                  <a:pt x="1317" y="716"/>
                </a:lnTo>
                <a:lnTo>
                  <a:pt x="1341" y="739"/>
                </a:lnTo>
                <a:lnTo>
                  <a:pt x="1365" y="763"/>
                </a:lnTo>
                <a:lnTo>
                  <a:pt x="1389" y="787"/>
                </a:lnTo>
                <a:lnTo>
                  <a:pt x="1411" y="813"/>
                </a:lnTo>
                <a:lnTo>
                  <a:pt x="1430" y="839"/>
                </a:lnTo>
                <a:lnTo>
                  <a:pt x="1457" y="880"/>
                </a:lnTo>
                <a:lnTo>
                  <a:pt x="1485" y="923"/>
                </a:lnTo>
                <a:lnTo>
                  <a:pt x="1510" y="966"/>
                </a:lnTo>
                <a:lnTo>
                  <a:pt x="1532" y="1010"/>
                </a:lnTo>
                <a:lnTo>
                  <a:pt x="1548" y="1056"/>
                </a:lnTo>
                <a:lnTo>
                  <a:pt x="1555" y="1103"/>
                </a:lnTo>
                <a:lnTo>
                  <a:pt x="1553" y="1153"/>
                </a:lnTo>
                <a:lnTo>
                  <a:pt x="1538" y="1202"/>
                </a:lnTo>
                <a:lnTo>
                  <a:pt x="1530" y="1219"/>
                </a:lnTo>
                <a:lnTo>
                  <a:pt x="1520" y="1235"/>
                </a:lnTo>
                <a:lnTo>
                  <a:pt x="1508" y="1252"/>
                </a:lnTo>
                <a:lnTo>
                  <a:pt x="1496" y="1266"/>
                </a:lnTo>
                <a:lnTo>
                  <a:pt x="1482" y="1282"/>
                </a:lnTo>
                <a:lnTo>
                  <a:pt x="1469" y="1297"/>
                </a:lnTo>
                <a:lnTo>
                  <a:pt x="1455" y="1311"/>
                </a:lnTo>
                <a:lnTo>
                  <a:pt x="1440" y="1326"/>
                </a:lnTo>
                <a:lnTo>
                  <a:pt x="1429" y="1340"/>
                </a:lnTo>
                <a:lnTo>
                  <a:pt x="1422" y="1356"/>
                </a:lnTo>
                <a:lnTo>
                  <a:pt x="1417" y="1374"/>
                </a:lnTo>
                <a:lnTo>
                  <a:pt x="1415" y="1392"/>
                </a:lnTo>
                <a:lnTo>
                  <a:pt x="1412" y="1411"/>
                </a:lnTo>
                <a:lnTo>
                  <a:pt x="1409" y="1429"/>
                </a:lnTo>
                <a:lnTo>
                  <a:pt x="1404" y="1447"/>
                </a:lnTo>
                <a:lnTo>
                  <a:pt x="1395" y="1463"/>
                </a:lnTo>
                <a:lnTo>
                  <a:pt x="1378" y="1484"/>
                </a:lnTo>
                <a:lnTo>
                  <a:pt x="1358" y="1503"/>
                </a:lnTo>
                <a:lnTo>
                  <a:pt x="1336" y="1517"/>
                </a:lnTo>
                <a:lnTo>
                  <a:pt x="1312" y="1528"/>
                </a:lnTo>
                <a:lnTo>
                  <a:pt x="1286" y="1536"/>
                </a:lnTo>
                <a:lnTo>
                  <a:pt x="1260" y="1542"/>
                </a:lnTo>
                <a:lnTo>
                  <a:pt x="1233" y="1547"/>
                </a:lnTo>
                <a:lnTo>
                  <a:pt x="1205" y="1551"/>
                </a:lnTo>
                <a:lnTo>
                  <a:pt x="1192" y="1558"/>
                </a:lnTo>
                <a:lnTo>
                  <a:pt x="1186" y="1573"/>
                </a:lnTo>
                <a:lnTo>
                  <a:pt x="1183" y="1590"/>
                </a:lnTo>
                <a:lnTo>
                  <a:pt x="1180" y="1605"/>
                </a:lnTo>
                <a:lnTo>
                  <a:pt x="1172" y="1620"/>
                </a:lnTo>
                <a:lnTo>
                  <a:pt x="1165" y="1634"/>
                </a:lnTo>
                <a:lnTo>
                  <a:pt x="1156" y="1648"/>
                </a:lnTo>
                <a:lnTo>
                  <a:pt x="1146" y="1661"/>
                </a:lnTo>
                <a:lnTo>
                  <a:pt x="1135" y="1673"/>
                </a:lnTo>
                <a:lnTo>
                  <a:pt x="1123" y="1684"/>
                </a:lnTo>
                <a:lnTo>
                  <a:pt x="1111" y="1695"/>
                </a:lnTo>
                <a:lnTo>
                  <a:pt x="1097" y="1703"/>
                </a:lnTo>
                <a:lnTo>
                  <a:pt x="1083" y="1713"/>
                </a:lnTo>
                <a:lnTo>
                  <a:pt x="1068" y="1720"/>
                </a:lnTo>
                <a:lnTo>
                  <a:pt x="1054" y="1728"/>
                </a:lnTo>
                <a:lnTo>
                  <a:pt x="1039" y="1735"/>
                </a:lnTo>
                <a:lnTo>
                  <a:pt x="1024" y="1740"/>
                </a:lnTo>
                <a:lnTo>
                  <a:pt x="1008" y="1745"/>
                </a:lnTo>
                <a:lnTo>
                  <a:pt x="992" y="1748"/>
                </a:lnTo>
                <a:lnTo>
                  <a:pt x="976" y="1752"/>
                </a:lnTo>
                <a:lnTo>
                  <a:pt x="964" y="1758"/>
                </a:lnTo>
                <a:lnTo>
                  <a:pt x="957" y="1768"/>
                </a:lnTo>
                <a:lnTo>
                  <a:pt x="950" y="1780"/>
                </a:lnTo>
                <a:lnTo>
                  <a:pt x="944" y="1792"/>
                </a:lnTo>
                <a:lnTo>
                  <a:pt x="932" y="1811"/>
                </a:lnTo>
                <a:lnTo>
                  <a:pt x="919" y="1831"/>
                </a:lnTo>
                <a:lnTo>
                  <a:pt x="907" y="1850"/>
                </a:lnTo>
                <a:lnTo>
                  <a:pt x="894" y="1868"/>
                </a:lnTo>
                <a:lnTo>
                  <a:pt x="879" y="1887"/>
                </a:lnTo>
                <a:lnTo>
                  <a:pt x="866" y="1906"/>
                </a:lnTo>
                <a:lnTo>
                  <a:pt x="850" y="1924"/>
                </a:lnTo>
                <a:lnTo>
                  <a:pt x="835" y="1942"/>
                </a:lnTo>
                <a:lnTo>
                  <a:pt x="827" y="1950"/>
                </a:lnTo>
                <a:lnTo>
                  <a:pt x="820" y="1959"/>
                </a:lnTo>
                <a:lnTo>
                  <a:pt x="812" y="1964"/>
                </a:lnTo>
                <a:lnTo>
                  <a:pt x="803" y="1961"/>
                </a:lnTo>
                <a:lnTo>
                  <a:pt x="800" y="1955"/>
                </a:lnTo>
                <a:lnTo>
                  <a:pt x="801" y="1949"/>
                </a:lnTo>
                <a:lnTo>
                  <a:pt x="803" y="1942"/>
                </a:lnTo>
                <a:lnTo>
                  <a:pt x="807" y="1936"/>
                </a:lnTo>
                <a:lnTo>
                  <a:pt x="820" y="1914"/>
                </a:lnTo>
                <a:lnTo>
                  <a:pt x="835" y="1894"/>
                </a:lnTo>
                <a:lnTo>
                  <a:pt x="848" y="1872"/>
                </a:lnTo>
                <a:lnTo>
                  <a:pt x="861" y="1851"/>
                </a:lnTo>
                <a:lnTo>
                  <a:pt x="875" y="1829"/>
                </a:lnTo>
                <a:lnTo>
                  <a:pt x="888" y="1808"/>
                </a:lnTo>
                <a:lnTo>
                  <a:pt x="900" y="1786"/>
                </a:lnTo>
                <a:lnTo>
                  <a:pt x="912" y="1764"/>
                </a:lnTo>
                <a:lnTo>
                  <a:pt x="890" y="1768"/>
                </a:lnTo>
                <a:lnTo>
                  <a:pt x="869" y="1771"/>
                </a:lnTo>
                <a:lnTo>
                  <a:pt x="847" y="1775"/>
                </a:lnTo>
                <a:lnTo>
                  <a:pt x="825" y="1780"/>
                </a:lnTo>
                <a:lnTo>
                  <a:pt x="804" y="1787"/>
                </a:lnTo>
                <a:lnTo>
                  <a:pt x="785" y="1798"/>
                </a:lnTo>
                <a:lnTo>
                  <a:pt x="766" y="1811"/>
                </a:lnTo>
                <a:lnTo>
                  <a:pt x="749" y="1828"/>
                </a:lnTo>
                <a:lnTo>
                  <a:pt x="738" y="1840"/>
                </a:lnTo>
                <a:lnTo>
                  <a:pt x="727" y="1850"/>
                </a:lnTo>
                <a:lnTo>
                  <a:pt x="715" y="1860"/>
                </a:lnTo>
                <a:lnTo>
                  <a:pt x="703" y="1868"/>
                </a:lnTo>
                <a:lnTo>
                  <a:pt x="689" y="1875"/>
                </a:lnTo>
                <a:lnTo>
                  <a:pt x="676" y="1883"/>
                </a:lnTo>
                <a:lnTo>
                  <a:pt x="663" y="1887"/>
                </a:lnTo>
                <a:lnTo>
                  <a:pt x="648" y="1894"/>
                </a:lnTo>
                <a:lnTo>
                  <a:pt x="634" y="1898"/>
                </a:lnTo>
                <a:lnTo>
                  <a:pt x="619" y="1903"/>
                </a:lnTo>
                <a:lnTo>
                  <a:pt x="605" y="1908"/>
                </a:lnTo>
                <a:lnTo>
                  <a:pt x="591" y="1912"/>
                </a:lnTo>
                <a:lnTo>
                  <a:pt x="577" y="1917"/>
                </a:lnTo>
                <a:lnTo>
                  <a:pt x="562" y="1920"/>
                </a:lnTo>
                <a:lnTo>
                  <a:pt x="548" y="1925"/>
                </a:lnTo>
                <a:lnTo>
                  <a:pt x="533" y="1930"/>
                </a:lnTo>
                <a:lnTo>
                  <a:pt x="526" y="1932"/>
                </a:lnTo>
                <a:lnTo>
                  <a:pt x="520" y="1935"/>
                </a:lnTo>
                <a:lnTo>
                  <a:pt x="513" y="1937"/>
                </a:lnTo>
                <a:lnTo>
                  <a:pt x="505" y="1940"/>
                </a:lnTo>
                <a:lnTo>
                  <a:pt x="498" y="1941"/>
                </a:lnTo>
                <a:lnTo>
                  <a:pt x="491" y="1942"/>
                </a:lnTo>
                <a:lnTo>
                  <a:pt x="483" y="1943"/>
                </a:lnTo>
                <a:lnTo>
                  <a:pt x="475" y="1943"/>
                </a:lnTo>
                <a:lnTo>
                  <a:pt x="500" y="1897"/>
                </a:lnTo>
                <a:lnTo>
                  <a:pt x="514" y="1848"/>
                </a:lnTo>
                <a:lnTo>
                  <a:pt x="520" y="1795"/>
                </a:lnTo>
                <a:lnTo>
                  <a:pt x="517" y="1742"/>
                </a:lnTo>
                <a:lnTo>
                  <a:pt x="511" y="1689"/>
                </a:lnTo>
                <a:lnTo>
                  <a:pt x="502" y="1634"/>
                </a:lnTo>
                <a:lnTo>
                  <a:pt x="491" y="1584"/>
                </a:lnTo>
                <a:lnTo>
                  <a:pt x="480" y="1534"/>
                </a:lnTo>
                <a:lnTo>
                  <a:pt x="473" y="1505"/>
                </a:lnTo>
                <a:lnTo>
                  <a:pt x="462" y="1478"/>
                </a:lnTo>
                <a:lnTo>
                  <a:pt x="448" y="1454"/>
                </a:lnTo>
                <a:lnTo>
                  <a:pt x="431" y="1432"/>
                </a:lnTo>
                <a:lnTo>
                  <a:pt x="413" y="1413"/>
                </a:lnTo>
                <a:lnTo>
                  <a:pt x="393" y="1395"/>
                </a:lnTo>
                <a:lnTo>
                  <a:pt x="371" y="1378"/>
                </a:lnTo>
                <a:lnTo>
                  <a:pt x="348" y="1363"/>
                </a:lnTo>
                <a:lnTo>
                  <a:pt x="322" y="1349"/>
                </a:lnTo>
                <a:lnTo>
                  <a:pt x="297" y="1337"/>
                </a:lnTo>
                <a:lnTo>
                  <a:pt x="272" y="1325"/>
                </a:lnTo>
                <a:lnTo>
                  <a:pt x="245" y="1314"/>
                </a:lnTo>
                <a:lnTo>
                  <a:pt x="218" y="1303"/>
                </a:lnTo>
                <a:lnTo>
                  <a:pt x="193" y="1292"/>
                </a:lnTo>
                <a:lnTo>
                  <a:pt x="167" y="1282"/>
                </a:lnTo>
                <a:lnTo>
                  <a:pt x="143" y="1273"/>
                </a:lnTo>
                <a:lnTo>
                  <a:pt x="102" y="1250"/>
                </a:lnTo>
                <a:lnTo>
                  <a:pt x="68" y="1219"/>
                </a:lnTo>
                <a:lnTo>
                  <a:pt x="41" y="1183"/>
                </a:lnTo>
                <a:lnTo>
                  <a:pt x="23" y="1143"/>
                </a:lnTo>
                <a:lnTo>
                  <a:pt x="10" y="1098"/>
                </a:lnTo>
                <a:lnTo>
                  <a:pt x="3" y="1052"/>
                </a:lnTo>
                <a:lnTo>
                  <a:pt x="0" y="1006"/>
                </a:lnTo>
                <a:lnTo>
                  <a:pt x="2" y="959"/>
                </a:lnTo>
                <a:lnTo>
                  <a:pt x="6" y="908"/>
                </a:lnTo>
                <a:lnTo>
                  <a:pt x="16" y="859"/>
                </a:lnTo>
                <a:lnTo>
                  <a:pt x="31" y="809"/>
                </a:lnTo>
                <a:lnTo>
                  <a:pt x="50" y="763"/>
                </a:lnTo>
                <a:lnTo>
                  <a:pt x="75" y="719"/>
                </a:lnTo>
                <a:lnTo>
                  <a:pt x="106" y="679"/>
                </a:lnTo>
                <a:lnTo>
                  <a:pt x="142" y="644"/>
                </a:lnTo>
                <a:lnTo>
                  <a:pt x="184" y="614"/>
                </a:lnTo>
                <a:lnTo>
                  <a:pt x="203" y="603"/>
                </a:lnTo>
                <a:lnTo>
                  <a:pt x="221" y="593"/>
                </a:lnTo>
                <a:lnTo>
                  <a:pt x="240" y="583"/>
                </a:lnTo>
                <a:lnTo>
                  <a:pt x="258" y="572"/>
                </a:lnTo>
                <a:lnTo>
                  <a:pt x="278" y="561"/>
                </a:lnTo>
                <a:lnTo>
                  <a:pt x="296" y="550"/>
                </a:lnTo>
                <a:lnTo>
                  <a:pt x="315" y="539"/>
                </a:lnTo>
                <a:lnTo>
                  <a:pt x="333" y="527"/>
                </a:lnTo>
                <a:lnTo>
                  <a:pt x="351" y="514"/>
                </a:lnTo>
                <a:lnTo>
                  <a:pt x="370" y="500"/>
                </a:lnTo>
                <a:lnTo>
                  <a:pt x="385" y="487"/>
                </a:lnTo>
                <a:lnTo>
                  <a:pt x="402" y="471"/>
                </a:lnTo>
                <a:lnTo>
                  <a:pt x="417" y="455"/>
                </a:lnTo>
                <a:lnTo>
                  <a:pt x="431" y="439"/>
                </a:lnTo>
                <a:lnTo>
                  <a:pt x="444" y="420"/>
                </a:lnTo>
                <a:lnTo>
                  <a:pt x="456" y="401"/>
                </a:lnTo>
                <a:lnTo>
                  <a:pt x="464" y="380"/>
                </a:lnTo>
                <a:lnTo>
                  <a:pt x="470" y="360"/>
                </a:lnTo>
                <a:lnTo>
                  <a:pt x="475" y="338"/>
                </a:lnTo>
                <a:lnTo>
                  <a:pt x="479" y="316"/>
                </a:lnTo>
                <a:lnTo>
                  <a:pt x="482" y="294"/>
                </a:lnTo>
                <a:lnTo>
                  <a:pt x="487" y="273"/>
                </a:lnTo>
                <a:lnTo>
                  <a:pt x="493" y="252"/>
                </a:lnTo>
                <a:lnTo>
                  <a:pt x="504" y="233"/>
                </a:lnTo>
                <a:lnTo>
                  <a:pt x="497" y="257"/>
                </a:lnTo>
                <a:lnTo>
                  <a:pt x="493" y="281"/>
                </a:lnTo>
                <a:lnTo>
                  <a:pt x="493" y="307"/>
                </a:lnTo>
                <a:lnTo>
                  <a:pt x="496" y="333"/>
                </a:lnTo>
                <a:lnTo>
                  <a:pt x="498" y="359"/>
                </a:lnTo>
                <a:lnTo>
                  <a:pt x="498" y="384"/>
                </a:lnTo>
                <a:lnTo>
                  <a:pt x="496" y="409"/>
                </a:lnTo>
                <a:lnTo>
                  <a:pt x="490" y="434"/>
                </a:lnTo>
                <a:lnTo>
                  <a:pt x="509" y="422"/>
                </a:lnTo>
                <a:lnTo>
                  <a:pt x="527" y="409"/>
                </a:lnTo>
                <a:lnTo>
                  <a:pt x="544" y="395"/>
                </a:lnTo>
                <a:lnTo>
                  <a:pt x="562" y="380"/>
                </a:lnTo>
                <a:lnTo>
                  <a:pt x="578" y="365"/>
                </a:lnTo>
                <a:lnTo>
                  <a:pt x="595" y="349"/>
                </a:lnTo>
                <a:lnTo>
                  <a:pt x="609" y="332"/>
                </a:lnTo>
                <a:lnTo>
                  <a:pt x="625" y="315"/>
                </a:lnTo>
                <a:lnTo>
                  <a:pt x="640" y="297"/>
                </a:lnTo>
                <a:lnTo>
                  <a:pt x="653" y="279"/>
                </a:lnTo>
                <a:lnTo>
                  <a:pt x="666" y="261"/>
                </a:lnTo>
                <a:lnTo>
                  <a:pt x="678" y="242"/>
                </a:lnTo>
                <a:lnTo>
                  <a:pt x="691" y="223"/>
                </a:lnTo>
                <a:lnTo>
                  <a:pt x="701" y="204"/>
                </a:lnTo>
                <a:lnTo>
                  <a:pt x="712" y="186"/>
                </a:lnTo>
                <a:lnTo>
                  <a:pt x="722" y="166"/>
                </a:lnTo>
                <a:lnTo>
                  <a:pt x="707" y="207"/>
                </a:lnTo>
                <a:lnTo>
                  <a:pt x="705" y="252"/>
                </a:lnTo>
                <a:lnTo>
                  <a:pt x="704" y="299"/>
                </a:lnTo>
                <a:lnTo>
                  <a:pt x="693" y="342"/>
                </a:lnTo>
                <a:lnTo>
                  <a:pt x="684" y="359"/>
                </a:lnTo>
                <a:lnTo>
                  <a:pt x="676" y="376"/>
                </a:lnTo>
                <a:lnTo>
                  <a:pt x="668" y="391"/>
                </a:lnTo>
                <a:lnTo>
                  <a:pt x="657" y="408"/>
                </a:lnTo>
                <a:lnTo>
                  <a:pt x="646" y="424"/>
                </a:lnTo>
                <a:lnTo>
                  <a:pt x="634" y="439"/>
                </a:lnTo>
                <a:lnTo>
                  <a:pt x="620" y="453"/>
                </a:lnTo>
                <a:lnTo>
                  <a:pt x="606" y="466"/>
                </a:lnTo>
                <a:lnTo>
                  <a:pt x="624" y="460"/>
                </a:lnTo>
                <a:lnTo>
                  <a:pt x="641" y="452"/>
                </a:lnTo>
                <a:lnTo>
                  <a:pt x="658" y="442"/>
                </a:lnTo>
                <a:lnTo>
                  <a:pt x="674" y="430"/>
                </a:lnTo>
                <a:lnTo>
                  <a:pt x="689" y="418"/>
                </a:lnTo>
                <a:lnTo>
                  <a:pt x="704" y="405"/>
                </a:lnTo>
                <a:lnTo>
                  <a:pt x="717" y="390"/>
                </a:lnTo>
                <a:lnTo>
                  <a:pt x="730" y="374"/>
                </a:lnTo>
                <a:lnTo>
                  <a:pt x="744" y="359"/>
                </a:lnTo>
                <a:lnTo>
                  <a:pt x="756" y="343"/>
                </a:lnTo>
                <a:lnTo>
                  <a:pt x="767" y="326"/>
                </a:lnTo>
                <a:lnTo>
                  <a:pt x="779" y="309"/>
                </a:lnTo>
                <a:lnTo>
                  <a:pt x="790" y="292"/>
                </a:lnTo>
                <a:lnTo>
                  <a:pt x="800" y="276"/>
                </a:lnTo>
                <a:lnTo>
                  <a:pt x="810" y="259"/>
                </a:lnTo>
                <a:lnTo>
                  <a:pt x="820" y="244"/>
                </a:lnTo>
                <a:lnTo>
                  <a:pt x="837" y="215"/>
                </a:lnTo>
                <a:lnTo>
                  <a:pt x="852" y="183"/>
                </a:lnTo>
                <a:lnTo>
                  <a:pt x="866" y="153"/>
                </a:lnTo>
                <a:lnTo>
                  <a:pt x="878" y="121"/>
                </a:lnTo>
                <a:lnTo>
                  <a:pt x="892" y="90"/>
                </a:lnTo>
                <a:lnTo>
                  <a:pt x="906" y="60"/>
                </a:lnTo>
                <a:lnTo>
                  <a:pt x="921" y="29"/>
                </a:lnTo>
                <a:lnTo>
                  <a:pt x="939" y="0"/>
                </a:lnTo>
                <a:lnTo>
                  <a:pt x="935" y="35"/>
                </a:lnTo>
                <a:lnTo>
                  <a:pt x="928" y="68"/>
                </a:lnTo>
                <a:lnTo>
                  <a:pt x="918" y="101"/>
                </a:lnTo>
                <a:lnTo>
                  <a:pt x="913" y="135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pl-PL"/>
          </a:p>
        </p:txBody>
      </p:sp>
      <p:sp>
        <p:nvSpPr>
          <p:cNvPr id="13324" name="Freeform 19"/>
          <p:cNvSpPr>
            <a:spLocks/>
          </p:cNvSpPr>
          <p:nvPr/>
        </p:nvSpPr>
        <p:spPr bwMode="auto">
          <a:xfrm>
            <a:off x="804863" y="2727325"/>
            <a:ext cx="1809750" cy="2493963"/>
          </a:xfrm>
          <a:custGeom>
            <a:avLst/>
            <a:gdLst>
              <a:gd name="T0" fmla="*/ 1603375 w 1140"/>
              <a:gd name="T1" fmla="*/ 530225 h 1571"/>
              <a:gd name="T2" fmla="*/ 1533525 w 1140"/>
              <a:gd name="T3" fmla="*/ 542925 h 1571"/>
              <a:gd name="T4" fmla="*/ 1457325 w 1140"/>
              <a:gd name="T5" fmla="*/ 555625 h 1571"/>
              <a:gd name="T6" fmla="*/ 1346200 w 1140"/>
              <a:gd name="T7" fmla="*/ 603250 h 1571"/>
              <a:gd name="T8" fmla="*/ 1236662 w 1140"/>
              <a:gd name="T9" fmla="*/ 711200 h 1571"/>
              <a:gd name="T10" fmla="*/ 1250950 w 1140"/>
              <a:gd name="T11" fmla="*/ 712788 h 1571"/>
              <a:gd name="T12" fmla="*/ 1354137 w 1140"/>
              <a:gd name="T13" fmla="*/ 638175 h 1571"/>
              <a:gd name="T14" fmla="*/ 1309687 w 1140"/>
              <a:gd name="T15" fmla="*/ 698500 h 1571"/>
              <a:gd name="T16" fmla="*/ 1236662 w 1140"/>
              <a:gd name="T17" fmla="*/ 874713 h 1571"/>
              <a:gd name="T18" fmla="*/ 1300162 w 1140"/>
              <a:gd name="T19" fmla="*/ 868363 h 1571"/>
              <a:gd name="T20" fmla="*/ 1319212 w 1140"/>
              <a:gd name="T21" fmla="*/ 850900 h 1571"/>
              <a:gd name="T22" fmla="*/ 1304925 w 1140"/>
              <a:gd name="T23" fmla="*/ 785813 h 1571"/>
              <a:gd name="T24" fmla="*/ 1384300 w 1140"/>
              <a:gd name="T25" fmla="*/ 677863 h 1571"/>
              <a:gd name="T26" fmla="*/ 1474787 w 1140"/>
              <a:gd name="T27" fmla="*/ 639763 h 1571"/>
              <a:gd name="T28" fmla="*/ 1584325 w 1140"/>
              <a:gd name="T29" fmla="*/ 674688 h 1571"/>
              <a:gd name="T30" fmla="*/ 1482725 w 1140"/>
              <a:gd name="T31" fmla="*/ 792163 h 1571"/>
              <a:gd name="T32" fmla="*/ 1460500 w 1140"/>
              <a:gd name="T33" fmla="*/ 825500 h 1571"/>
              <a:gd name="T34" fmla="*/ 1593850 w 1140"/>
              <a:gd name="T35" fmla="*/ 758825 h 1571"/>
              <a:gd name="T36" fmla="*/ 1636713 w 1140"/>
              <a:gd name="T37" fmla="*/ 674688 h 1571"/>
              <a:gd name="T38" fmla="*/ 1752600 w 1140"/>
              <a:gd name="T39" fmla="*/ 941388 h 1571"/>
              <a:gd name="T40" fmla="*/ 1774825 w 1140"/>
              <a:gd name="T41" fmla="*/ 1190625 h 1571"/>
              <a:gd name="T42" fmla="*/ 1711325 w 1140"/>
              <a:gd name="T43" fmla="*/ 1360488 h 1571"/>
              <a:gd name="T44" fmla="*/ 1757363 w 1140"/>
              <a:gd name="T45" fmla="*/ 1339850 h 1571"/>
              <a:gd name="T46" fmla="*/ 1801813 w 1140"/>
              <a:gd name="T47" fmla="*/ 1614488 h 1571"/>
              <a:gd name="T48" fmla="*/ 1758950 w 1140"/>
              <a:gd name="T49" fmla="*/ 2198688 h 1571"/>
              <a:gd name="T50" fmla="*/ 1682750 w 1140"/>
              <a:gd name="T51" fmla="*/ 2373313 h 1571"/>
              <a:gd name="T52" fmla="*/ 1530350 w 1140"/>
              <a:gd name="T53" fmla="*/ 2465388 h 1571"/>
              <a:gd name="T54" fmla="*/ 1358900 w 1140"/>
              <a:gd name="T55" fmla="*/ 2493963 h 1571"/>
              <a:gd name="T56" fmla="*/ 1181100 w 1140"/>
              <a:gd name="T57" fmla="*/ 2486026 h 1571"/>
              <a:gd name="T58" fmla="*/ 1017587 w 1140"/>
              <a:gd name="T59" fmla="*/ 2460626 h 1571"/>
              <a:gd name="T60" fmla="*/ 868363 w 1140"/>
              <a:gd name="T61" fmla="*/ 2422526 h 1571"/>
              <a:gd name="T62" fmla="*/ 828675 w 1140"/>
              <a:gd name="T63" fmla="*/ 2305051 h 1571"/>
              <a:gd name="T64" fmla="*/ 731837 w 1140"/>
              <a:gd name="T65" fmla="*/ 2070101 h 1571"/>
              <a:gd name="T66" fmla="*/ 566737 w 1140"/>
              <a:gd name="T67" fmla="*/ 1889126 h 1571"/>
              <a:gd name="T68" fmla="*/ 373062 w 1140"/>
              <a:gd name="T69" fmla="*/ 1793876 h 1571"/>
              <a:gd name="T70" fmla="*/ 180975 w 1140"/>
              <a:gd name="T71" fmla="*/ 1704976 h 1571"/>
              <a:gd name="T72" fmla="*/ 41275 w 1140"/>
              <a:gd name="T73" fmla="*/ 1536700 h 1571"/>
              <a:gd name="T74" fmla="*/ 0 w 1140"/>
              <a:gd name="T75" fmla="*/ 1333500 h 1571"/>
              <a:gd name="T76" fmla="*/ 42862 w 1140"/>
              <a:gd name="T77" fmla="*/ 1143000 h 1571"/>
              <a:gd name="T78" fmla="*/ 115887 w 1140"/>
              <a:gd name="T79" fmla="*/ 974725 h 1571"/>
              <a:gd name="T80" fmla="*/ 230187 w 1140"/>
              <a:gd name="T81" fmla="*/ 825500 h 1571"/>
              <a:gd name="T82" fmla="*/ 376237 w 1140"/>
              <a:gd name="T83" fmla="*/ 730250 h 1571"/>
              <a:gd name="T84" fmla="*/ 503237 w 1140"/>
              <a:gd name="T85" fmla="*/ 665163 h 1571"/>
              <a:gd name="T86" fmla="*/ 619125 w 1140"/>
              <a:gd name="T87" fmla="*/ 582613 h 1571"/>
              <a:gd name="T88" fmla="*/ 698500 w 1140"/>
              <a:gd name="T89" fmla="*/ 477838 h 1571"/>
              <a:gd name="T90" fmla="*/ 749300 w 1140"/>
              <a:gd name="T91" fmla="*/ 460375 h 1571"/>
              <a:gd name="T92" fmla="*/ 831850 w 1140"/>
              <a:gd name="T93" fmla="*/ 414338 h 1571"/>
              <a:gd name="T94" fmla="*/ 925512 w 1140"/>
              <a:gd name="T95" fmla="*/ 336550 h 1571"/>
              <a:gd name="T96" fmla="*/ 944562 w 1140"/>
              <a:gd name="T97" fmla="*/ 346075 h 1571"/>
              <a:gd name="T98" fmla="*/ 836613 w 1140"/>
              <a:gd name="T99" fmla="*/ 501650 h 1571"/>
              <a:gd name="T100" fmla="*/ 871538 w 1140"/>
              <a:gd name="T101" fmla="*/ 538163 h 1571"/>
              <a:gd name="T102" fmla="*/ 1017587 w 1140"/>
              <a:gd name="T103" fmla="*/ 482600 h 1571"/>
              <a:gd name="T104" fmla="*/ 1181100 w 1140"/>
              <a:gd name="T105" fmla="*/ 373063 h 1571"/>
              <a:gd name="T106" fmla="*/ 1300162 w 1140"/>
              <a:gd name="T107" fmla="*/ 214313 h 1571"/>
              <a:gd name="T108" fmla="*/ 1373187 w 1140"/>
              <a:gd name="T109" fmla="*/ 36513 h 1571"/>
              <a:gd name="T110" fmla="*/ 1504950 w 1140"/>
              <a:gd name="T111" fmla="*/ 166688 h 1571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w 1140"/>
              <a:gd name="T169" fmla="*/ 0 h 1571"/>
              <a:gd name="T170" fmla="*/ 1140 w 1140"/>
              <a:gd name="T171" fmla="*/ 1571 h 1571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T168" t="T169" r="T170" b="T171"/>
            <a:pathLst>
              <a:path w="1140" h="1571">
                <a:moveTo>
                  <a:pt x="993" y="226"/>
                </a:moveTo>
                <a:lnTo>
                  <a:pt x="998" y="253"/>
                </a:lnTo>
                <a:lnTo>
                  <a:pt x="1000" y="281"/>
                </a:lnTo>
                <a:lnTo>
                  <a:pt x="1004" y="307"/>
                </a:lnTo>
                <a:lnTo>
                  <a:pt x="1010" y="334"/>
                </a:lnTo>
                <a:lnTo>
                  <a:pt x="1001" y="334"/>
                </a:lnTo>
                <a:lnTo>
                  <a:pt x="992" y="335"/>
                </a:lnTo>
                <a:lnTo>
                  <a:pt x="983" y="338"/>
                </a:lnTo>
                <a:lnTo>
                  <a:pt x="975" y="340"/>
                </a:lnTo>
                <a:lnTo>
                  <a:pt x="966" y="342"/>
                </a:lnTo>
                <a:lnTo>
                  <a:pt x="957" y="344"/>
                </a:lnTo>
                <a:lnTo>
                  <a:pt x="947" y="344"/>
                </a:lnTo>
                <a:lnTo>
                  <a:pt x="936" y="340"/>
                </a:lnTo>
                <a:lnTo>
                  <a:pt x="923" y="339"/>
                </a:lnTo>
                <a:lnTo>
                  <a:pt x="918" y="350"/>
                </a:lnTo>
                <a:lnTo>
                  <a:pt x="913" y="363"/>
                </a:lnTo>
                <a:lnTo>
                  <a:pt x="901" y="370"/>
                </a:lnTo>
                <a:lnTo>
                  <a:pt x="884" y="373"/>
                </a:lnTo>
                <a:lnTo>
                  <a:pt x="866" y="375"/>
                </a:lnTo>
                <a:lnTo>
                  <a:pt x="848" y="380"/>
                </a:lnTo>
                <a:lnTo>
                  <a:pt x="831" y="386"/>
                </a:lnTo>
                <a:lnTo>
                  <a:pt x="815" y="396"/>
                </a:lnTo>
                <a:lnTo>
                  <a:pt x="800" y="408"/>
                </a:lnTo>
                <a:lnTo>
                  <a:pt x="788" y="426"/>
                </a:lnTo>
                <a:lnTo>
                  <a:pt x="779" y="448"/>
                </a:lnTo>
                <a:lnTo>
                  <a:pt x="777" y="451"/>
                </a:lnTo>
                <a:lnTo>
                  <a:pt x="777" y="455"/>
                </a:lnTo>
                <a:lnTo>
                  <a:pt x="777" y="459"/>
                </a:lnTo>
                <a:lnTo>
                  <a:pt x="779" y="462"/>
                </a:lnTo>
                <a:lnTo>
                  <a:pt x="788" y="449"/>
                </a:lnTo>
                <a:lnTo>
                  <a:pt x="798" y="437"/>
                </a:lnTo>
                <a:lnTo>
                  <a:pt x="810" y="425"/>
                </a:lnTo>
                <a:lnTo>
                  <a:pt x="823" y="415"/>
                </a:lnTo>
                <a:lnTo>
                  <a:pt x="838" y="408"/>
                </a:lnTo>
                <a:lnTo>
                  <a:pt x="853" y="402"/>
                </a:lnTo>
                <a:lnTo>
                  <a:pt x="868" y="397"/>
                </a:lnTo>
                <a:lnTo>
                  <a:pt x="883" y="394"/>
                </a:lnTo>
                <a:lnTo>
                  <a:pt x="861" y="408"/>
                </a:lnTo>
                <a:lnTo>
                  <a:pt x="842" y="424"/>
                </a:lnTo>
                <a:lnTo>
                  <a:pt x="825" y="440"/>
                </a:lnTo>
                <a:lnTo>
                  <a:pt x="810" y="460"/>
                </a:lnTo>
                <a:lnTo>
                  <a:pt x="798" y="482"/>
                </a:lnTo>
                <a:lnTo>
                  <a:pt x="788" y="503"/>
                </a:lnTo>
                <a:lnTo>
                  <a:pt x="782" y="526"/>
                </a:lnTo>
                <a:lnTo>
                  <a:pt x="779" y="551"/>
                </a:lnTo>
                <a:lnTo>
                  <a:pt x="786" y="551"/>
                </a:lnTo>
                <a:lnTo>
                  <a:pt x="794" y="551"/>
                </a:lnTo>
                <a:lnTo>
                  <a:pt x="803" y="549"/>
                </a:lnTo>
                <a:lnTo>
                  <a:pt x="810" y="548"/>
                </a:lnTo>
                <a:lnTo>
                  <a:pt x="819" y="547"/>
                </a:lnTo>
                <a:lnTo>
                  <a:pt x="827" y="546"/>
                </a:lnTo>
                <a:lnTo>
                  <a:pt x="834" y="545"/>
                </a:lnTo>
                <a:lnTo>
                  <a:pt x="842" y="542"/>
                </a:lnTo>
                <a:lnTo>
                  <a:pt x="837" y="539"/>
                </a:lnTo>
                <a:lnTo>
                  <a:pt x="831" y="536"/>
                </a:lnTo>
                <a:lnTo>
                  <a:pt x="823" y="535"/>
                </a:lnTo>
                <a:lnTo>
                  <a:pt x="816" y="532"/>
                </a:lnTo>
                <a:lnTo>
                  <a:pt x="811" y="531"/>
                </a:lnTo>
                <a:lnTo>
                  <a:pt x="816" y="513"/>
                </a:lnTo>
                <a:lnTo>
                  <a:pt x="822" y="495"/>
                </a:lnTo>
                <a:lnTo>
                  <a:pt x="830" y="479"/>
                </a:lnTo>
                <a:lnTo>
                  <a:pt x="838" y="463"/>
                </a:lnTo>
                <a:lnTo>
                  <a:pt x="848" y="450"/>
                </a:lnTo>
                <a:lnTo>
                  <a:pt x="860" y="438"/>
                </a:lnTo>
                <a:lnTo>
                  <a:pt x="872" y="427"/>
                </a:lnTo>
                <a:lnTo>
                  <a:pt x="888" y="419"/>
                </a:lnTo>
                <a:lnTo>
                  <a:pt x="897" y="414"/>
                </a:lnTo>
                <a:lnTo>
                  <a:pt x="907" y="409"/>
                </a:lnTo>
                <a:lnTo>
                  <a:pt x="918" y="405"/>
                </a:lnTo>
                <a:lnTo>
                  <a:pt x="929" y="403"/>
                </a:lnTo>
                <a:lnTo>
                  <a:pt x="940" y="402"/>
                </a:lnTo>
                <a:lnTo>
                  <a:pt x="949" y="403"/>
                </a:lnTo>
                <a:lnTo>
                  <a:pt x="960" y="405"/>
                </a:lnTo>
                <a:lnTo>
                  <a:pt x="971" y="411"/>
                </a:lnTo>
                <a:lnTo>
                  <a:pt x="998" y="425"/>
                </a:lnTo>
                <a:lnTo>
                  <a:pt x="989" y="443"/>
                </a:lnTo>
                <a:lnTo>
                  <a:pt x="978" y="459"/>
                </a:lnTo>
                <a:lnTo>
                  <a:pt x="965" y="473"/>
                </a:lnTo>
                <a:lnTo>
                  <a:pt x="951" y="486"/>
                </a:lnTo>
                <a:lnTo>
                  <a:pt x="934" y="499"/>
                </a:lnTo>
                <a:lnTo>
                  <a:pt x="917" y="508"/>
                </a:lnTo>
                <a:lnTo>
                  <a:pt x="899" y="517"/>
                </a:lnTo>
                <a:lnTo>
                  <a:pt x="882" y="524"/>
                </a:lnTo>
                <a:lnTo>
                  <a:pt x="901" y="523"/>
                </a:lnTo>
                <a:lnTo>
                  <a:pt x="920" y="520"/>
                </a:lnTo>
                <a:lnTo>
                  <a:pt x="941" y="517"/>
                </a:lnTo>
                <a:lnTo>
                  <a:pt x="959" y="511"/>
                </a:lnTo>
                <a:lnTo>
                  <a:pt x="977" y="503"/>
                </a:lnTo>
                <a:lnTo>
                  <a:pt x="992" y="493"/>
                </a:lnTo>
                <a:lnTo>
                  <a:pt x="1004" y="478"/>
                </a:lnTo>
                <a:lnTo>
                  <a:pt x="1011" y="460"/>
                </a:lnTo>
                <a:lnTo>
                  <a:pt x="1014" y="449"/>
                </a:lnTo>
                <a:lnTo>
                  <a:pt x="1017" y="438"/>
                </a:lnTo>
                <a:lnTo>
                  <a:pt x="1022" y="431"/>
                </a:lnTo>
                <a:lnTo>
                  <a:pt x="1031" y="425"/>
                </a:lnTo>
                <a:lnTo>
                  <a:pt x="1048" y="457"/>
                </a:lnTo>
                <a:lnTo>
                  <a:pt x="1064" y="490"/>
                </a:lnTo>
                <a:lnTo>
                  <a:pt x="1080" y="524"/>
                </a:lnTo>
                <a:lnTo>
                  <a:pt x="1094" y="558"/>
                </a:lnTo>
                <a:lnTo>
                  <a:pt x="1104" y="593"/>
                </a:lnTo>
                <a:lnTo>
                  <a:pt x="1114" y="629"/>
                </a:lnTo>
                <a:lnTo>
                  <a:pt x="1120" y="667"/>
                </a:lnTo>
                <a:lnTo>
                  <a:pt x="1123" y="704"/>
                </a:lnTo>
                <a:lnTo>
                  <a:pt x="1121" y="727"/>
                </a:lnTo>
                <a:lnTo>
                  <a:pt x="1118" y="750"/>
                </a:lnTo>
                <a:lnTo>
                  <a:pt x="1112" y="772"/>
                </a:lnTo>
                <a:lnTo>
                  <a:pt x="1103" y="794"/>
                </a:lnTo>
                <a:lnTo>
                  <a:pt x="1095" y="815"/>
                </a:lnTo>
                <a:lnTo>
                  <a:pt x="1086" y="836"/>
                </a:lnTo>
                <a:lnTo>
                  <a:pt x="1078" y="857"/>
                </a:lnTo>
                <a:lnTo>
                  <a:pt x="1071" y="879"/>
                </a:lnTo>
                <a:lnTo>
                  <a:pt x="1081" y="871"/>
                </a:lnTo>
                <a:lnTo>
                  <a:pt x="1091" y="863"/>
                </a:lnTo>
                <a:lnTo>
                  <a:pt x="1098" y="853"/>
                </a:lnTo>
                <a:lnTo>
                  <a:pt x="1107" y="844"/>
                </a:lnTo>
                <a:lnTo>
                  <a:pt x="1114" y="833"/>
                </a:lnTo>
                <a:lnTo>
                  <a:pt x="1120" y="822"/>
                </a:lnTo>
                <a:lnTo>
                  <a:pt x="1126" y="811"/>
                </a:lnTo>
                <a:lnTo>
                  <a:pt x="1133" y="800"/>
                </a:lnTo>
                <a:lnTo>
                  <a:pt x="1135" y="1017"/>
                </a:lnTo>
                <a:lnTo>
                  <a:pt x="1140" y="1105"/>
                </a:lnTo>
                <a:lnTo>
                  <a:pt x="1140" y="1193"/>
                </a:lnTo>
                <a:lnTo>
                  <a:pt x="1133" y="1279"/>
                </a:lnTo>
                <a:lnTo>
                  <a:pt x="1115" y="1362"/>
                </a:lnTo>
                <a:lnTo>
                  <a:pt x="1108" y="1385"/>
                </a:lnTo>
                <a:lnTo>
                  <a:pt x="1101" y="1408"/>
                </a:lnTo>
                <a:lnTo>
                  <a:pt x="1094" y="1431"/>
                </a:lnTo>
                <a:lnTo>
                  <a:pt x="1085" y="1454"/>
                </a:lnTo>
                <a:lnTo>
                  <a:pt x="1074" y="1474"/>
                </a:lnTo>
                <a:lnTo>
                  <a:pt x="1060" y="1495"/>
                </a:lnTo>
                <a:lnTo>
                  <a:pt x="1043" y="1512"/>
                </a:lnTo>
                <a:lnTo>
                  <a:pt x="1022" y="1527"/>
                </a:lnTo>
                <a:lnTo>
                  <a:pt x="1004" y="1537"/>
                </a:lnTo>
                <a:lnTo>
                  <a:pt x="985" y="1546"/>
                </a:lnTo>
                <a:lnTo>
                  <a:pt x="964" y="1553"/>
                </a:lnTo>
                <a:lnTo>
                  <a:pt x="943" y="1559"/>
                </a:lnTo>
                <a:lnTo>
                  <a:pt x="923" y="1564"/>
                </a:lnTo>
                <a:lnTo>
                  <a:pt x="901" y="1567"/>
                </a:lnTo>
                <a:lnTo>
                  <a:pt x="878" y="1570"/>
                </a:lnTo>
                <a:lnTo>
                  <a:pt x="856" y="1571"/>
                </a:lnTo>
                <a:lnTo>
                  <a:pt x="833" y="1571"/>
                </a:lnTo>
                <a:lnTo>
                  <a:pt x="811" y="1571"/>
                </a:lnTo>
                <a:lnTo>
                  <a:pt x="788" y="1570"/>
                </a:lnTo>
                <a:lnTo>
                  <a:pt x="767" y="1569"/>
                </a:lnTo>
                <a:lnTo>
                  <a:pt x="744" y="1566"/>
                </a:lnTo>
                <a:lnTo>
                  <a:pt x="722" y="1564"/>
                </a:lnTo>
                <a:lnTo>
                  <a:pt x="700" y="1560"/>
                </a:lnTo>
                <a:lnTo>
                  <a:pt x="679" y="1557"/>
                </a:lnTo>
                <a:lnTo>
                  <a:pt x="660" y="1554"/>
                </a:lnTo>
                <a:lnTo>
                  <a:pt x="641" y="1550"/>
                </a:lnTo>
                <a:lnTo>
                  <a:pt x="620" y="1548"/>
                </a:lnTo>
                <a:lnTo>
                  <a:pt x="602" y="1544"/>
                </a:lnTo>
                <a:lnTo>
                  <a:pt x="583" y="1540"/>
                </a:lnTo>
                <a:lnTo>
                  <a:pt x="564" y="1534"/>
                </a:lnTo>
                <a:lnTo>
                  <a:pt x="547" y="1526"/>
                </a:lnTo>
                <a:lnTo>
                  <a:pt x="530" y="1517"/>
                </a:lnTo>
                <a:lnTo>
                  <a:pt x="522" y="1504"/>
                </a:lnTo>
                <a:lnTo>
                  <a:pt x="521" y="1488"/>
                </a:lnTo>
                <a:lnTo>
                  <a:pt x="523" y="1469"/>
                </a:lnTo>
                <a:lnTo>
                  <a:pt x="522" y="1452"/>
                </a:lnTo>
                <a:lnTo>
                  <a:pt x="513" y="1421"/>
                </a:lnTo>
                <a:lnTo>
                  <a:pt x="504" y="1391"/>
                </a:lnTo>
                <a:lnTo>
                  <a:pt x="492" y="1362"/>
                </a:lnTo>
                <a:lnTo>
                  <a:pt x="477" y="1333"/>
                </a:lnTo>
                <a:lnTo>
                  <a:pt x="461" y="1304"/>
                </a:lnTo>
                <a:lnTo>
                  <a:pt x="443" y="1277"/>
                </a:lnTo>
                <a:lnTo>
                  <a:pt x="423" y="1250"/>
                </a:lnTo>
                <a:lnTo>
                  <a:pt x="400" y="1225"/>
                </a:lnTo>
                <a:lnTo>
                  <a:pt x="379" y="1205"/>
                </a:lnTo>
                <a:lnTo>
                  <a:pt x="357" y="1190"/>
                </a:lnTo>
                <a:lnTo>
                  <a:pt x="334" y="1175"/>
                </a:lnTo>
                <a:lnTo>
                  <a:pt x="310" y="1162"/>
                </a:lnTo>
                <a:lnTo>
                  <a:pt x="286" y="1151"/>
                </a:lnTo>
                <a:lnTo>
                  <a:pt x="260" y="1141"/>
                </a:lnTo>
                <a:lnTo>
                  <a:pt x="235" y="1130"/>
                </a:lnTo>
                <a:lnTo>
                  <a:pt x="210" y="1121"/>
                </a:lnTo>
                <a:lnTo>
                  <a:pt x="185" y="1111"/>
                </a:lnTo>
                <a:lnTo>
                  <a:pt x="161" y="1100"/>
                </a:lnTo>
                <a:lnTo>
                  <a:pt x="137" y="1088"/>
                </a:lnTo>
                <a:lnTo>
                  <a:pt x="114" y="1074"/>
                </a:lnTo>
                <a:lnTo>
                  <a:pt x="93" y="1058"/>
                </a:lnTo>
                <a:lnTo>
                  <a:pt x="73" y="1038"/>
                </a:lnTo>
                <a:lnTo>
                  <a:pt x="55" y="1017"/>
                </a:lnTo>
                <a:lnTo>
                  <a:pt x="38" y="991"/>
                </a:lnTo>
                <a:lnTo>
                  <a:pt x="26" y="968"/>
                </a:lnTo>
                <a:lnTo>
                  <a:pt x="16" y="944"/>
                </a:lnTo>
                <a:lnTo>
                  <a:pt x="9" y="920"/>
                </a:lnTo>
                <a:lnTo>
                  <a:pt x="2" y="893"/>
                </a:lnTo>
                <a:lnTo>
                  <a:pt x="0" y="867"/>
                </a:lnTo>
                <a:lnTo>
                  <a:pt x="0" y="840"/>
                </a:lnTo>
                <a:lnTo>
                  <a:pt x="2" y="813"/>
                </a:lnTo>
                <a:lnTo>
                  <a:pt x="7" y="787"/>
                </a:lnTo>
                <a:lnTo>
                  <a:pt x="13" y="765"/>
                </a:lnTo>
                <a:lnTo>
                  <a:pt x="19" y="742"/>
                </a:lnTo>
                <a:lnTo>
                  <a:pt x="27" y="720"/>
                </a:lnTo>
                <a:lnTo>
                  <a:pt x="34" y="698"/>
                </a:lnTo>
                <a:lnTo>
                  <a:pt x="42" y="677"/>
                </a:lnTo>
                <a:lnTo>
                  <a:pt x="52" y="655"/>
                </a:lnTo>
                <a:lnTo>
                  <a:pt x="62" y="634"/>
                </a:lnTo>
                <a:lnTo>
                  <a:pt x="73" y="614"/>
                </a:lnTo>
                <a:lnTo>
                  <a:pt x="85" y="593"/>
                </a:lnTo>
                <a:lnTo>
                  <a:pt x="98" y="574"/>
                </a:lnTo>
                <a:lnTo>
                  <a:pt x="113" y="555"/>
                </a:lnTo>
                <a:lnTo>
                  <a:pt x="128" y="537"/>
                </a:lnTo>
                <a:lnTo>
                  <a:pt x="145" y="520"/>
                </a:lnTo>
                <a:lnTo>
                  <a:pt x="165" y="505"/>
                </a:lnTo>
                <a:lnTo>
                  <a:pt x="184" y="490"/>
                </a:lnTo>
                <a:lnTo>
                  <a:pt x="206" y="477"/>
                </a:lnTo>
                <a:lnTo>
                  <a:pt x="222" y="468"/>
                </a:lnTo>
                <a:lnTo>
                  <a:pt x="237" y="460"/>
                </a:lnTo>
                <a:lnTo>
                  <a:pt x="253" y="453"/>
                </a:lnTo>
                <a:lnTo>
                  <a:pt x="269" y="444"/>
                </a:lnTo>
                <a:lnTo>
                  <a:pt x="285" y="436"/>
                </a:lnTo>
                <a:lnTo>
                  <a:pt x="302" y="428"/>
                </a:lnTo>
                <a:lnTo>
                  <a:pt x="317" y="419"/>
                </a:lnTo>
                <a:lnTo>
                  <a:pt x="333" y="410"/>
                </a:lnTo>
                <a:lnTo>
                  <a:pt x="348" y="401"/>
                </a:lnTo>
                <a:lnTo>
                  <a:pt x="363" y="390"/>
                </a:lnTo>
                <a:lnTo>
                  <a:pt x="377" y="379"/>
                </a:lnTo>
                <a:lnTo>
                  <a:pt x="390" y="367"/>
                </a:lnTo>
                <a:lnTo>
                  <a:pt x="403" y="353"/>
                </a:lnTo>
                <a:lnTo>
                  <a:pt x="415" y="339"/>
                </a:lnTo>
                <a:lnTo>
                  <a:pt x="426" y="323"/>
                </a:lnTo>
                <a:lnTo>
                  <a:pt x="436" y="306"/>
                </a:lnTo>
                <a:lnTo>
                  <a:pt x="440" y="301"/>
                </a:lnTo>
                <a:lnTo>
                  <a:pt x="446" y="298"/>
                </a:lnTo>
                <a:lnTo>
                  <a:pt x="452" y="295"/>
                </a:lnTo>
                <a:lnTo>
                  <a:pt x="458" y="293"/>
                </a:lnTo>
                <a:lnTo>
                  <a:pt x="465" y="292"/>
                </a:lnTo>
                <a:lnTo>
                  <a:pt x="472" y="290"/>
                </a:lnTo>
                <a:lnTo>
                  <a:pt x="480" y="288"/>
                </a:lnTo>
                <a:lnTo>
                  <a:pt x="486" y="286"/>
                </a:lnTo>
                <a:lnTo>
                  <a:pt x="499" y="277"/>
                </a:lnTo>
                <a:lnTo>
                  <a:pt x="511" y="270"/>
                </a:lnTo>
                <a:lnTo>
                  <a:pt x="524" y="261"/>
                </a:lnTo>
                <a:lnTo>
                  <a:pt x="537" y="252"/>
                </a:lnTo>
                <a:lnTo>
                  <a:pt x="549" y="243"/>
                </a:lnTo>
                <a:lnTo>
                  <a:pt x="561" y="233"/>
                </a:lnTo>
                <a:lnTo>
                  <a:pt x="572" y="223"/>
                </a:lnTo>
                <a:lnTo>
                  <a:pt x="583" y="212"/>
                </a:lnTo>
                <a:lnTo>
                  <a:pt x="587" y="207"/>
                </a:lnTo>
                <a:lnTo>
                  <a:pt x="592" y="202"/>
                </a:lnTo>
                <a:lnTo>
                  <a:pt x="597" y="200"/>
                </a:lnTo>
                <a:lnTo>
                  <a:pt x="603" y="197"/>
                </a:lnTo>
                <a:lnTo>
                  <a:pt x="595" y="218"/>
                </a:lnTo>
                <a:lnTo>
                  <a:pt x="584" y="238"/>
                </a:lnTo>
                <a:lnTo>
                  <a:pt x="572" y="259"/>
                </a:lnTo>
                <a:lnTo>
                  <a:pt x="557" y="278"/>
                </a:lnTo>
                <a:lnTo>
                  <a:pt x="543" y="298"/>
                </a:lnTo>
                <a:lnTo>
                  <a:pt x="527" y="316"/>
                </a:lnTo>
                <a:lnTo>
                  <a:pt x="510" y="334"/>
                </a:lnTo>
                <a:lnTo>
                  <a:pt x="492" y="351"/>
                </a:lnTo>
                <a:lnTo>
                  <a:pt x="511" y="348"/>
                </a:lnTo>
                <a:lnTo>
                  <a:pt x="530" y="344"/>
                </a:lnTo>
                <a:lnTo>
                  <a:pt x="549" y="339"/>
                </a:lnTo>
                <a:lnTo>
                  <a:pt x="568" y="333"/>
                </a:lnTo>
                <a:lnTo>
                  <a:pt x="586" y="325"/>
                </a:lnTo>
                <a:lnTo>
                  <a:pt x="604" y="318"/>
                </a:lnTo>
                <a:lnTo>
                  <a:pt x="622" y="311"/>
                </a:lnTo>
                <a:lnTo>
                  <a:pt x="641" y="304"/>
                </a:lnTo>
                <a:lnTo>
                  <a:pt x="664" y="293"/>
                </a:lnTo>
                <a:lnTo>
                  <a:pt x="685" y="281"/>
                </a:lnTo>
                <a:lnTo>
                  <a:pt x="706" y="267"/>
                </a:lnTo>
                <a:lnTo>
                  <a:pt x="725" y="252"/>
                </a:lnTo>
                <a:lnTo>
                  <a:pt x="744" y="235"/>
                </a:lnTo>
                <a:lnTo>
                  <a:pt x="762" y="217"/>
                </a:lnTo>
                <a:lnTo>
                  <a:pt x="777" y="198"/>
                </a:lnTo>
                <a:lnTo>
                  <a:pt x="792" y="178"/>
                </a:lnTo>
                <a:lnTo>
                  <a:pt x="807" y="157"/>
                </a:lnTo>
                <a:lnTo>
                  <a:pt x="819" y="135"/>
                </a:lnTo>
                <a:lnTo>
                  <a:pt x="831" y="114"/>
                </a:lnTo>
                <a:lnTo>
                  <a:pt x="840" y="92"/>
                </a:lnTo>
                <a:lnTo>
                  <a:pt x="850" y="69"/>
                </a:lnTo>
                <a:lnTo>
                  <a:pt x="857" y="46"/>
                </a:lnTo>
                <a:lnTo>
                  <a:pt x="865" y="23"/>
                </a:lnTo>
                <a:lnTo>
                  <a:pt x="870" y="0"/>
                </a:lnTo>
                <a:lnTo>
                  <a:pt x="891" y="25"/>
                </a:lnTo>
                <a:lnTo>
                  <a:pt x="912" y="51"/>
                </a:lnTo>
                <a:lnTo>
                  <a:pt x="931" y="79"/>
                </a:lnTo>
                <a:lnTo>
                  <a:pt x="948" y="105"/>
                </a:lnTo>
                <a:lnTo>
                  <a:pt x="963" y="134"/>
                </a:lnTo>
                <a:lnTo>
                  <a:pt x="975" y="164"/>
                </a:lnTo>
                <a:lnTo>
                  <a:pt x="986" y="195"/>
                </a:lnTo>
                <a:lnTo>
                  <a:pt x="993" y="226"/>
                </a:lnTo>
                <a:close/>
              </a:path>
            </a:pathLst>
          </a:custGeom>
          <a:solidFill>
            <a:srgbClr val="FFBFB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pl-PL"/>
          </a:p>
        </p:txBody>
      </p:sp>
      <p:sp>
        <p:nvSpPr>
          <p:cNvPr id="13325" name="Freeform 20"/>
          <p:cNvSpPr>
            <a:spLocks/>
          </p:cNvSpPr>
          <p:nvPr/>
        </p:nvSpPr>
        <p:spPr bwMode="auto">
          <a:xfrm>
            <a:off x="2357438" y="3402013"/>
            <a:ext cx="257175" cy="1719262"/>
          </a:xfrm>
          <a:custGeom>
            <a:avLst/>
            <a:gdLst>
              <a:gd name="T0" fmla="*/ 166687 w 162"/>
              <a:gd name="T1" fmla="*/ 401637 h 1083"/>
              <a:gd name="T2" fmla="*/ 177800 w 162"/>
              <a:gd name="T3" fmla="*/ 622300 h 1083"/>
              <a:gd name="T4" fmla="*/ 171450 w 162"/>
              <a:gd name="T5" fmla="*/ 841375 h 1083"/>
              <a:gd name="T6" fmla="*/ 141287 w 162"/>
              <a:gd name="T7" fmla="*/ 1036637 h 1083"/>
              <a:gd name="T8" fmla="*/ 114300 w 162"/>
              <a:gd name="T9" fmla="*/ 1169987 h 1083"/>
              <a:gd name="T10" fmla="*/ 134937 w 162"/>
              <a:gd name="T11" fmla="*/ 1235074 h 1083"/>
              <a:gd name="T12" fmla="*/ 150812 w 162"/>
              <a:gd name="T13" fmla="*/ 1319212 h 1083"/>
              <a:gd name="T14" fmla="*/ 169862 w 162"/>
              <a:gd name="T15" fmla="*/ 1381124 h 1083"/>
              <a:gd name="T16" fmla="*/ 179387 w 162"/>
              <a:gd name="T17" fmla="*/ 1463674 h 1083"/>
              <a:gd name="T18" fmla="*/ 147637 w 162"/>
              <a:gd name="T19" fmla="*/ 1609724 h 1083"/>
              <a:gd name="T20" fmla="*/ 131762 w 162"/>
              <a:gd name="T21" fmla="*/ 1693862 h 1083"/>
              <a:gd name="T22" fmla="*/ 163512 w 162"/>
              <a:gd name="T23" fmla="*/ 1639887 h 1083"/>
              <a:gd name="T24" fmla="*/ 188912 w 162"/>
              <a:gd name="T25" fmla="*/ 1579562 h 1083"/>
              <a:gd name="T26" fmla="*/ 207963 w 162"/>
              <a:gd name="T27" fmla="*/ 1517649 h 1083"/>
              <a:gd name="T28" fmla="*/ 246063 w 162"/>
              <a:gd name="T29" fmla="*/ 1355724 h 1083"/>
              <a:gd name="T30" fmla="*/ 257175 w 162"/>
              <a:gd name="T31" fmla="*/ 1079500 h 1083"/>
              <a:gd name="T32" fmla="*/ 246063 w 162"/>
              <a:gd name="T33" fmla="*/ 595312 h 1083"/>
              <a:gd name="T34" fmla="*/ 225425 w 162"/>
              <a:gd name="T35" fmla="*/ 630237 h 1083"/>
              <a:gd name="T36" fmla="*/ 204788 w 162"/>
              <a:gd name="T37" fmla="*/ 665162 h 1083"/>
              <a:gd name="T38" fmla="*/ 179387 w 162"/>
              <a:gd name="T39" fmla="*/ 695325 h 1083"/>
              <a:gd name="T40" fmla="*/ 147637 w 162"/>
              <a:gd name="T41" fmla="*/ 720725 h 1083"/>
              <a:gd name="T42" fmla="*/ 171450 w 162"/>
              <a:gd name="T43" fmla="*/ 652462 h 1083"/>
              <a:gd name="T44" fmla="*/ 198437 w 162"/>
              <a:gd name="T45" fmla="*/ 585787 h 1083"/>
              <a:gd name="T46" fmla="*/ 222250 w 162"/>
              <a:gd name="T47" fmla="*/ 515937 h 1083"/>
              <a:gd name="T48" fmla="*/ 230188 w 162"/>
              <a:gd name="T49" fmla="*/ 442912 h 1083"/>
              <a:gd name="T50" fmla="*/ 215900 w 162"/>
              <a:gd name="T51" fmla="*/ 323850 h 1083"/>
              <a:gd name="T52" fmla="*/ 184150 w 162"/>
              <a:gd name="T53" fmla="*/ 211137 h 1083"/>
              <a:gd name="T54" fmla="*/ 136525 w 162"/>
              <a:gd name="T55" fmla="*/ 103187 h 1083"/>
              <a:gd name="T56" fmla="*/ 84137 w 162"/>
              <a:gd name="T57" fmla="*/ 0 h 1083"/>
              <a:gd name="T58" fmla="*/ 61913 w 162"/>
              <a:gd name="T59" fmla="*/ 20637 h 1083"/>
              <a:gd name="T60" fmla="*/ 52388 w 162"/>
              <a:gd name="T61" fmla="*/ 55562 h 1083"/>
              <a:gd name="T62" fmla="*/ 33337 w 162"/>
              <a:gd name="T63" fmla="*/ 93662 h 1083"/>
              <a:gd name="T64" fmla="*/ 0 w 162"/>
              <a:gd name="T65" fmla="*/ 120650 h 1083"/>
              <a:gd name="T66" fmla="*/ 3175 w 162"/>
              <a:gd name="T67" fmla="*/ 122237 h 1083"/>
              <a:gd name="T68" fmla="*/ 3175 w 162"/>
              <a:gd name="T69" fmla="*/ 127000 h 1083"/>
              <a:gd name="T70" fmla="*/ 33337 w 162"/>
              <a:gd name="T71" fmla="*/ 176212 h 1083"/>
              <a:gd name="T72" fmla="*/ 79375 w 162"/>
              <a:gd name="T73" fmla="*/ 212725 h 1083"/>
              <a:gd name="T74" fmla="*/ 125413 w 162"/>
              <a:gd name="T75" fmla="*/ 249237 h 1083"/>
              <a:gd name="T76" fmla="*/ 157162 w 162"/>
              <a:gd name="T77" fmla="*/ 300037 h 1083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w 162"/>
              <a:gd name="T118" fmla="*/ 0 h 1083"/>
              <a:gd name="T119" fmla="*/ 162 w 162"/>
              <a:gd name="T120" fmla="*/ 1083 h 1083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T117" t="T118" r="T119" b="T120"/>
            <a:pathLst>
              <a:path w="162" h="1083">
                <a:moveTo>
                  <a:pt x="99" y="189"/>
                </a:moveTo>
                <a:lnTo>
                  <a:pt x="105" y="253"/>
                </a:lnTo>
                <a:lnTo>
                  <a:pt x="109" y="322"/>
                </a:lnTo>
                <a:lnTo>
                  <a:pt x="112" y="392"/>
                </a:lnTo>
                <a:lnTo>
                  <a:pt x="112" y="461"/>
                </a:lnTo>
                <a:lnTo>
                  <a:pt x="108" y="530"/>
                </a:lnTo>
                <a:lnTo>
                  <a:pt x="101" y="594"/>
                </a:lnTo>
                <a:lnTo>
                  <a:pt x="89" y="653"/>
                </a:lnTo>
                <a:lnTo>
                  <a:pt x="72" y="705"/>
                </a:lnTo>
                <a:lnTo>
                  <a:pt x="72" y="737"/>
                </a:lnTo>
                <a:lnTo>
                  <a:pt x="77" y="757"/>
                </a:lnTo>
                <a:lnTo>
                  <a:pt x="85" y="778"/>
                </a:lnTo>
                <a:lnTo>
                  <a:pt x="91" y="808"/>
                </a:lnTo>
                <a:lnTo>
                  <a:pt x="95" y="831"/>
                </a:lnTo>
                <a:lnTo>
                  <a:pt x="101" y="851"/>
                </a:lnTo>
                <a:lnTo>
                  <a:pt x="107" y="870"/>
                </a:lnTo>
                <a:lnTo>
                  <a:pt x="112" y="893"/>
                </a:lnTo>
                <a:lnTo>
                  <a:pt x="113" y="922"/>
                </a:lnTo>
                <a:lnTo>
                  <a:pt x="107" y="961"/>
                </a:lnTo>
                <a:lnTo>
                  <a:pt x="93" y="1014"/>
                </a:lnTo>
                <a:lnTo>
                  <a:pt x="68" y="1083"/>
                </a:lnTo>
                <a:lnTo>
                  <a:pt x="83" y="1067"/>
                </a:lnTo>
                <a:lnTo>
                  <a:pt x="94" y="1050"/>
                </a:lnTo>
                <a:lnTo>
                  <a:pt x="103" y="1033"/>
                </a:lnTo>
                <a:lnTo>
                  <a:pt x="112" y="1014"/>
                </a:lnTo>
                <a:lnTo>
                  <a:pt x="119" y="995"/>
                </a:lnTo>
                <a:lnTo>
                  <a:pt x="125" y="975"/>
                </a:lnTo>
                <a:lnTo>
                  <a:pt x="131" y="956"/>
                </a:lnTo>
                <a:lnTo>
                  <a:pt x="137" y="937"/>
                </a:lnTo>
                <a:lnTo>
                  <a:pt x="155" y="854"/>
                </a:lnTo>
                <a:lnTo>
                  <a:pt x="162" y="768"/>
                </a:lnTo>
                <a:lnTo>
                  <a:pt x="162" y="680"/>
                </a:lnTo>
                <a:lnTo>
                  <a:pt x="157" y="592"/>
                </a:lnTo>
                <a:lnTo>
                  <a:pt x="155" y="375"/>
                </a:lnTo>
                <a:lnTo>
                  <a:pt x="148" y="386"/>
                </a:lnTo>
                <a:lnTo>
                  <a:pt x="142" y="397"/>
                </a:lnTo>
                <a:lnTo>
                  <a:pt x="136" y="408"/>
                </a:lnTo>
                <a:lnTo>
                  <a:pt x="129" y="419"/>
                </a:lnTo>
                <a:lnTo>
                  <a:pt x="120" y="428"/>
                </a:lnTo>
                <a:lnTo>
                  <a:pt x="113" y="438"/>
                </a:lnTo>
                <a:lnTo>
                  <a:pt x="103" y="446"/>
                </a:lnTo>
                <a:lnTo>
                  <a:pt x="93" y="454"/>
                </a:lnTo>
                <a:lnTo>
                  <a:pt x="100" y="432"/>
                </a:lnTo>
                <a:lnTo>
                  <a:pt x="108" y="411"/>
                </a:lnTo>
                <a:lnTo>
                  <a:pt x="117" y="390"/>
                </a:lnTo>
                <a:lnTo>
                  <a:pt x="125" y="369"/>
                </a:lnTo>
                <a:lnTo>
                  <a:pt x="134" y="347"/>
                </a:lnTo>
                <a:lnTo>
                  <a:pt x="140" y="325"/>
                </a:lnTo>
                <a:lnTo>
                  <a:pt x="143" y="302"/>
                </a:lnTo>
                <a:lnTo>
                  <a:pt x="145" y="279"/>
                </a:lnTo>
                <a:lnTo>
                  <a:pt x="142" y="242"/>
                </a:lnTo>
                <a:lnTo>
                  <a:pt x="136" y="204"/>
                </a:lnTo>
                <a:lnTo>
                  <a:pt x="126" y="168"/>
                </a:lnTo>
                <a:lnTo>
                  <a:pt x="116" y="133"/>
                </a:lnTo>
                <a:lnTo>
                  <a:pt x="102" y="99"/>
                </a:lnTo>
                <a:lnTo>
                  <a:pt x="86" y="65"/>
                </a:lnTo>
                <a:lnTo>
                  <a:pt x="70" y="32"/>
                </a:lnTo>
                <a:lnTo>
                  <a:pt x="53" y="0"/>
                </a:lnTo>
                <a:lnTo>
                  <a:pt x="44" y="6"/>
                </a:lnTo>
                <a:lnTo>
                  <a:pt x="39" y="13"/>
                </a:lnTo>
                <a:lnTo>
                  <a:pt x="36" y="24"/>
                </a:lnTo>
                <a:lnTo>
                  <a:pt x="33" y="35"/>
                </a:lnTo>
                <a:lnTo>
                  <a:pt x="28" y="48"/>
                </a:lnTo>
                <a:lnTo>
                  <a:pt x="21" y="59"/>
                </a:lnTo>
                <a:lnTo>
                  <a:pt x="11" y="69"/>
                </a:lnTo>
                <a:lnTo>
                  <a:pt x="0" y="76"/>
                </a:lnTo>
                <a:lnTo>
                  <a:pt x="2" y="77"/>
                </a:lnTo>
                <a:lnTo>
                  <a:pt x="2" y="78"/>
                </a:lnTo>
                <a:lnTo>
                  <a:pt x="2" y="80"/>
                </a:lnTo>
                <a:lnTo>
                  <a:pt x="9" y="97"/>
                </a:lnTo>
                <a:lnTo>
                  <a:pt x="21" y="111"/>
                </a:lnTo>
                <a:lnTo>
                  <a:pt x="34" y="123"/>
                </a:lnTo>
                <a:lnTo>
                  <a:pt x="50" y="134"/>
                </a:lnTo>
                <a:lnTo>
                  <a:pt x="66" y="145"/>
                </a:lnTo>
                <a:lnTo>
                  <a:pt x="79" y="157"/>
                </a:lnTo>
                <a:lnTo>
                  <a:pt x="91" y="172"/>
                </a:lnTo>
                <a:lnTo>
                  <a:pt x="99" y="189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pl-PL"/>
          </a:p>
        </p:txBody>
      </p:sp>
      <p:sp>
        <p:nvSpPr>
          <p:cNvPr id="13326" name="Freeform 21"/>
          <p:cNvSpPr>
            <a:spLocks/>
          </p:cNvSpPr>
          <p:nvPr/>
        </p:nvSpPr>
        <p:spPr bwMode="auto">
          <a:xfrm>
            <a:off x="2271713" y="3367088"/>
            <a:ext cx="117475" cy="109537"/>
          </a:xfrm>
          <a:custGeom>
            <a:avLst/>
            <a:gdLst>
              <a:gd name="T0" fmla="*/ 0 w 74"/>
              <a:gd name="T1" fmla="*/ 9525 h 69"/>
              <a:gd name="T2" fmla="*/ 11112 w 74"/>
              <a:gd name="T3" fmla="*/ 30162 h 69"/>
              <a:gd name="T4" fmla="*/ 25400 w 74"/>
              <a:gd name="T5" fmla="*/ 49212 h 69"/>
              <a:gd name="T6" fmla="*/ 38100 w 74"/>
              <a:gd name="T7" fmla="*/ 66675 h 69"/>
              <a:gd name="T8" fmla="*/ 55563 w 74"/>
              <a:gd name="T9" fmla="*/ 84137 h 69"/>
              <a:gd name="T10" fmla="*/ 60325 w 74"/>
              <a:gd name="T11" fmla="*/ 90487 h 69"/>
              <a:gd name="T12" fmla="*/ 63500 w 74"/>
              <a:gd name="T13" fmla="*/ 95250 h 69"/>
              <a:gd name="T14" fmla="*/ 65087 w 74"/>
              <a:gd name="T15" fmla="*/ 101600 h 69"/>
              <a:gd name="T16" fmla="*/ 69850 w 74"/>
              <a:gd name="T17" fmla="*/ 109537 h 69"/>
              <a:gd name="T18" fmla="*/ 84137 w 74"/>
              <a:gd name="T19" fmla="*/ 92075 h 69"/>
              <a:gd name="T20" fmla="*/ 98425 w 74"/>
              <a:gd name="T21" fmla="*/ 74612 h 69"/>
              <a:gd name="T22" fmla="*/ 109538 w 74"/>
              <a:gd name="T23" fmla="*/ 55562 h 69"/>
              <a:gd name="T24" fmla="*/ 117475 w 74"/>
              <a:gd name="T25" fmla="*/ 34925 h 69"/>
              <a:gd name="T26" fmla="*/ 74612 w 74"/>
              <a:gd name="T27" fmla="*/ 12700 h 69"/>
              <a:gd name="T28" fmla="*/ 66675 w 74"/>
              <a:gd name="T29" fmla="*/ 9525 h 69"/>
              <a:gd name="T30" fmla="*/ 60325 w 74"/>
              <a:gd name="T31" fmla="*/ 6350 h 69"/>
              <a:gd name="T32" fmla="*/ 52388 w 74"/>
              <a:gd name="T33" fmla="*/ 3175 h 69"/>
              <a:gd name="T34" fmla="*/ 44450 w 74"/>
              <a:gd name="T35" fmla="*/ 1587 h 69"/>
              <a:gd name="T36" fmla="*/ 36512 w 74"/>
              <a:gd name="T37" fmla="*/ 0 h 69"/>
              <a:gd name="T38" fmla="*/ 28575 w 74"/>
              <a:gd name="T39" fmla="*/ 0 h 69"/>
              <a:gd name="T40" fmla="*/ 19050 w 74"/>
              <a:gd name="T41" fmla="*/ 0 h 69"/>
              <a:gd name="T42" fmla="*/ 11112 w 74"/>
              <a:gd name="T43" fmla="*/ 0 h 69"/>
              <a:gd name="T44" fmla="*/ 7937 w 74"/>
              <a:gd name="T45" fmla="*/ 3175 h 69"/>
              <a:gd name="T46" fmla="*/ 3175 w 74"/>
              <a:gd name="T47" fmla="*/ 7937 h 69"/>
              <a:gd name="T48" fmla="*/ 0 w 74"/>
              <a:gd name="T49" fmla="*/ 9525 h 69"/>
              <a:gd name="T50" fmla="*/ 0 w 74"/>
              <a:gd name="T51" fmla="*/ 9525 h 69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w 74"/>
              <a:gd name="T79" fmla="*/ 0 h 69"/>
              <a:gd name="T80" fmla="*/ 74 w 74"/>
              <a:gd name="T81" fmla="*/ 69 h 69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T78" t="T79" r="T80" b="T81"/>
            <a:pathLst>
              <a:path w="74" h="69">
                <a:moveTo>
                  <a:pt x="0" y="6"/>
                </a:moveTo>
                <a:lnTo>
                  <a:pt x="7" y="19"/>
                </a:lnTo>
                <a:lnTo>
                  <a:pt x="16" y="31"/>
                </a:lnTo>
                <a:lnTo>
                  <a:pt x="24" y="42"/>
                </a:lnTo>
                <a:lnTo>
                  <a:pt x="35" y="53"/>
                </a:lnTo>
                <a:lnTo>
                  <a:pt x="38" y="57"/>
                </a:lnTo>
                <a:lnTo>
                  <a:pt x="40" y="60"/>
                </a:lnTo>
                <a:lnTo>
                  <a:pt x="41" y="64"/>
                </a:lnTo>
                <a:lnTo>
                  <a:pt x="44" y="69"/>
                </a:lnTo>
                <a:lnTo>
                  <a:pt x="53" y="58"/>
                </a:lnTo>
                <a:lnTo>
                  <a:pt x="62" y="47"/>
                </a:lnTo>
                <a:lnTo>
                  <a:pt x="69" y="35"/>
                </a:lnTo>
                <a:lnTo>
                  <a:pt x="74" y="22"/>
                </a:lnTo>
                <a:lnTo>
                  <a:pt x="47" y="8"/>
                </a:lnTo>
                <a:lnTo>
                  <a:pt x="42" y="6"/>
                </a:lnTo>
                <a:lnTo>
                  <a:pt x="38" y="4"/>
                </a:lnTo>
                <a:lnTo>
                  <a:pt x="33" y="2"/>
                </a:lnTo>
                <a:lnTo>
                  <a:pt x="28" y="1"/>
                </a:lnTo>
                <a:lnTo>
                  <a:pt x="23" y="0"/>
                </a:lnTo>
                <a:lnTo>
                  <a:pt x="18" y="0"/>
                </a:lnTo>
                <a:lnTo>
                  <a:pt x="12" y="0"/>
                </a:lnTo>
                <a:lnTo>
                  <a:pt x="7" y="0"/>
                </a:lnTo>
                <a:lnTo>
                  <a:pt x="5" y="2"/>
                </a:lnTo>
                <a:lnTo>
                  <a:pt x="2" y="5"/>
                </a:lnTo>
                <a:lnTo>
                  <a:pt x="0" y="6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pl-PL"/>
          </a:p>
        </p:txBody>
      </p:sp>
      <p:sp>
        <p:nvSpPr>
          <p:cNvPr id="13327" name="Freeform 22"/>
          <p:cNvSpPr>
            <a:spLocks/>
          </p:cNvSpPr>
          <p:nvPr/>
        </p:nvSpPr>
        <p:spPr bwMode="auto">
          <a:xfrm>
            <a:off x="2165350" y="2727325"/>
            <a:ext cx="242888" cy="546100"/>
          </a:xfrm>
          <a:custGeom>
            <a:avLst/>
            <a:gdLst>
              <a:gd name="T0" fmla="*/ 127000 w 153"/>
              <a:gd name="T1" fmla="*/ 539750 h 344"/>
              <a:gd name="T2" fmla="*/ 144463 w 153"/>
              <a:gd name="T3" fmla="*/ 546100 h 344"/>
              <a:gd name="T4" fmla="*/ 160338 w 153"/>
              <a:gd name="T5" fmla="*/ 546100 h 344"/>
              <a:gd name="T6" fmla="*/ 173038 w 153"/>
              <a:gd name="T7" fmla="*/ 542925 h 344"/>
              <a:gd name="T8" fmla="*/ 188913 w 153"/>
              <a:gd name="T9" fmla="*/ 539750 h 344"/>
              <a:gd name="T10" fmla="*/ 203200 w 153"/>
              <a:gd name="T11" fmla="*/ 536575 h 344"/>
              <a:gd name="T12" fmla="*/ 215900 w 153"/>
              <a:gd name="T13" fmla="*/ 531813 h 344"/>
              <a:gd name="T14" fmla="*/ 228600 w 153"/>
              <a:gd name="T15" fmla="*/ 530225 h 344"/>
              <a:gd name="T16" fmla="*/ 242888 w 153"/>
              <a:gd name="T17" fmla="*/ 530225 h 344"/>
              <a:gd name="T18" fmla="*/ 233363 w 153"/>
              <a:gd name="T19" fmla="*/ 487363 h 344"/>
              <a:gd name="T20" fmla="*/ 227013 w 153"/>
              <a:gd name="T21" fmla="*/ 446088 h 344"/>
              <a:gd name="T22" fmla="*/ 223838 w 153"/>
              <a:gd name="T23" fmla="*/ 401637 h 344"/>
              <a:gd name="T24" fmla="*/ 215900 w 153"/>
              <a:gd name="T25" fmla="*/ 358775 h 344"/>
              <a:gd name="T26" fmla="*/ 204788 w 153"/>
              <a:gd name="T27" fmla="*/ 309562 h 344"/>
              <a:gd name="T28" fmla="*/ 187325 w 153"/>
              <a:gd name="T29" fmla="*/ 260350 h 344"/>
              <a:gd name="T30" fmla="*/ 168275 w 153"/>
              <a:gd name="T31" fmla="*/ 212725 h 344"/>
              <a:gd name="T32" fmla="*/ 144463 w 153"/>
              <a:gd name="T33" fmla="*/ 166687 h 344"/>
              <a:gd name="T34" fmla="*/ 117475 w 153"/>
              <a:gd name="T35" fmla="*/ 125413 h 344"/>
              <a:gd name="T36" fmla="*/ 87313 w 153"/>
              <a:gd name="T37" fmla="*/ 80962 h 344"/>
              <a:gd name="T38" fmla="*/ 53975 w 153"/>
              <a:gd name="T39" fmla="*/ 39687 h 344"/>
              <a:gd name="T40" fmla="*/ 20638 w 153"/>
              <a:gd name="T41" fmla="*/ 0 h 344"/>
              <a:gd name="T42" fmla="*/ 15875 w 153"/>
              <a:gd name="T43" fmla="*/ 17462 h 344"/>
              <a:gd name="T44" fmla="*/ 9525 w 153"/>
              <a:gd name="T45" fmla="*/ 34925 h 344"/>
              <a:gd name="T46" fmla="*/ 6350 w 153"/>
              <a:gd name="T47" fmla="*/ 52388 h 344"/>
              <a:gd name="T48" fmla="*/ 0 w 153"/>
              <a:gd name="T49" fmla="*/ 68263 h 344"/>
              <a:gd name="T50" fmla="*/ 17463 w 153"/>
              <a:gd name="T51" fmla="*/ 90487 h 344"/>
              <a:gd name="T52" fmla="*/ 34925 w 153"/>
              <a:gd name="T53" fmla="*/ 112713 h 344"/>
              <a:gd name="T54" fmla="*/ 50800 w 153"/>
              <a:gd name="T55" fmla="*/ 136525 h 344"/>
              <a:gd name="T56" fmla="*/ 63500 w 153"/>
              <a:gd name="T57" fmla="*/ 158750 h 344"/>
              <a:gd name="T58" fmla="*/ 77788 w 153"/>
              <a:gd name="T59" fmla="*/ 182562 h 344"/>
              <a:gd name="T60" fmla="*/ 88900 w 153"/>
              <a:gd name="T61" fmla="*/ 209550 h 344"/>
              <a:gd name="T62" fmla="*/ 96838 w 153"/>
              <a:gd name="T63" fmla="*/ 234950 h 344"/>
              <a:gd name="T64" fmla="*/ 104775 w 153"/>
              <a:gd name="T65" fmla="*/ 263525 h 344"/>
              <a:gd name="T66" fmla="*/ 109538 w 153"/>
              <a:gd name="T67" fmla="*/ 331787 h 344"/>
              <a:gd name="T68" fmla="*/ 117475 w 153"/>
              <a:gd name="T69" fmla="*/ 401637 h 344"/>
              <a:gd name="T70" fmla="*/ 123825 w 153"/>
              <a:gd name="T71" fmla="*/ 469900 h 344"/>
              <a:gd name="T72" fmla="*/ 127000 w 153"/>
              <a:gd name="T73" fmla="*/ 539750 h 344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w 153"/>
              <a:gd name="T112" fmla="*/ 0 h 344"/>
              <a:gd name="T113" fmla="*/ 153 w 153"/>
              <a:gd name="T114" fmla="*/ 344 h 344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T111" t="T112" r="T113" b="T114"/>
            <a:pathLst>
              <a:path w="153" h="344">
                <a:moveTo>
                  <a:pt x="80" y="340"/>
                </a:moveTo>
                <a:lnTo>
                  <a:pt x="91" y="344"/>
                </a:lnTo>
                <a:lnTo>
                  <a:pt x="101" y="344"/>
                </a:lnTo>
                <a:lnTo>
                  <a:pt x="109" y="342"/>
                </a:lnTo>
                <a:lnTo>
                  <a:pt x="119" y="340"/>
                </a:lnTo>
                <a:lnTo>
                  <a:pt x="128" y="338"/>
                </a:lnTo>
                <a:lnTo>
                  <a:pt x="136" y="335"/>
                </a:lnTo>
                <a:lnTo>
                  <a:pt x="144" y="334"/>
                </a:lnTo>
                <a:lnTo>
                  <a:pt x="153" y="334"/>
                </a:lnTo>
                <a:lnTo>
                  <a:pt x="147" y="307"/>
                </a:lnTo>
                <a:lnTo>
                  <a:pt x="143" y="281"/>
                </a:lnTo>
                <a:lnTo>
                  <a:pt x="141" y="253"/>
                </a:lnTo>
                <a:lnTo>
                  <a:pt x="136" y="226"/>
                </a:lnTo>
                <a:lnTo>
                  <a:pt x="129" y="195"/>
                </a:lnTo>
                <a:lnTo>
                  <a:pt x="118" y="164"/>
                </a:lnTo>
                <a:lnTo>
                  <a:pt x="106" y="134"/>
                </a:lnTo>
                <a:lnTo>
                  <a:pt x="91" y="105"/>
                </a:lnTo>
                <a:lnTo>
                  <a:pt x="74" y="79"/>
                </a:lnTo>
                <a:lnTo>
                  <a:pt x="55" y="51"/>
                </a:lnTo>
                <a:lnTo>
                  <a:pt x="34" y="25"/>
                </a:lnTo>
                <a:lnTo>
                  <a:pt x="13" y="0"/>
                </a:lnTo>
                <a:lnTo>
                  <a:pt x="10" y="11"/>
                </a:lnTo>
                <a:lnTo>
                  <a:pt x="6" y="22"/>
                </a:lnTo>
                <a:lnTo>
                  <a:pt x="4" y="33"/>
                </a:lnTo>
                <a:lnTo>
                  <a:pt x="0" y="43"/>
                </a:lnTo>
                <a:lnTo>
                  <a:pt x="11" y="57"/>
                </a:lnTo>
                <a:lnTo>
                  <a:pt x="22" y="71"/>
                </a:lnTo>
                <a:lnTo>
                  <a:pt x="32" y="86"/>
                </a:lnTo>
                <a:lnTo>
                  <a:pt x="40" y="100"/>
                </a:lnTo>
                <a:lnTo>
                  <a:pt x="49" y="115"/>
                </a:lnTo>
                <a:lnTo>
                  <a:pt x="56" y="132"/>
                </a:lnTo>
                <a:lnTo>
                  <a:pt x="61" y="148"/>
                </a:lnTo>
                <a:lnTo>
                  <a:pt x="66" y="166"/>
                </a:lnTo>
                <a:lnTo>
                  <a:pt x="69" y="209"/>
                </a:lnTo>
                <a:lnTo>
                  <a:pt x="74" y="253"/>
                </a:lnTo>
                <a:lnTo>
                  <a:pt x="78" y="296"/>
                </a:lnTo>
                <a:lnTo>
                  <a:pt x="80" y="34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pl-PL"/>
          </a:p>
        </p:txBody>
      </p:sp>
      <p:sp>
        <p:nvSpPr>
          <p:cNvPr id="13328" name="Freeform 23"/>
          <p:cNvSpPr>
            <a:spLocks/>
          </p:cNvSpPr>
          <p:nvPr/>
        </p:nvSpPr>
        <p:spPr bwMode="auto">
          <a:xfrm>
            <a:off x="1279525" y="3738563"/>
            <a:ext cx="428625" cy="247650"/>
          </a:xfrm>
          <a:custGeom>
            <a:avLst/>
            <a:gdLst>
              <a:gd name="T0" fmla="*/ 0 w 270"/>
              <a:gd name="T1" fmla="*/ 239713 h 156"/>
              <a:gd name="T2" fmla="*/ 0 w 270"/>
              <a:gd name="T3" fmla="*/ 234950 h 156"/>
              <a:gd name="T4" fmla="*/ 4762 w 270"/>
              <a:gd name="T5" fmla="*/ 223838 h 156"/>
              <a:gd name="T6" fmla="*/ 7937 w 270"/>
              <a:gd name="T7" fmla="*/ 209550 h 156"/>
              <a:gd name="T8" fmla="*/ 15875 w 270"/>
              <a:gd name="T9" fmla="*/ 187325 h 156"/>
              <a:gd name="T10" fmla="*/ 25400 w 270"/>
              <a:gd name="T11" fmla="*/ 161925 h 156"/>
              <a:gd name="T12" fmla="*/ 36512 w 270"/>
              <a:gd name="T13" fmla="*/ 138112 h 156"/>
              <a:gd name="T14" fmla="*/ 53975 w 270"/>
              <a:gd name="T15" fmla="*/ 111125 h 156"/>
              <a:gd name="T16" fmla="*/ 74612 w 270"/>
              <a:gd name="T17" fmla="*/ 84137 h 156"/>
              <a:gd name="T18" fmla="*/ 100012 w 270"/>
              <a:gd name="T19" fmla="*/ 58738 h 156"/>
              <a:gd name="T20" fmla="*/ 128587 w 270"/>
              <a:gd name="T21" fmla="*/ 36512 h 156"/>
              <a:gd name="T22" fmla="*/ 163512 w 270"/>
              <a:gd name="T23" fmla="*/ 19050 h 156"/>
              <a:gd name="T24" fmla="*/ 204788 w 270"/>
              <a:gd name="T25" fmla="*/ 4762 h 156"/>
              <a:gd name="T26" fmla="*/ 250825 w 270"/>
              <a:gd name="T27" fmla="*/ 0 h 156"/>
              <a:gd name="T28" fmla="*/ 303212 w 270"/>
              <a:gd name="T29" fmla="*/ 1588 h 156"/>
              <a:gd name="T30" fmla="*/ 363537 w 270"/>
              <a:gd name="T31" fmla="*/ 12700 h 156"/>
              <a:gd name="T32" fmla="*/ 428625 w 270"/>
              <a:gd name="T33" fmla="*/ 33337 h 156"/>
              <a:gd name="T34" fmla="*/ 427038 w 270"/>
              <a:gd name="T35" fmla="*/ 38100 h 156"/>
              <a:gd name="T36" fmla="*/ 420688 w 270"/>
              <a:gd name="T37" fmla="*/ 46037 h 156"/>
              <a:gd name="T38" fmla="*/ 414338 w 270"/>
              <a:gd name="T39" fmla="*/ 57150 h 156"/>
              <a:gd name="T40" fmla="*/ 400050 w 270"/>
              <a:gd name="T41" fmla="*/ 74612 h 156"/>
              <a:gd name="T42" fmla="*/ 384175 w 270"/>
              <a:gd name="T43" fmla="*/ 93662 h 156"/>
              <a:gd name="T44" fmla="*/ 365125 w 270"/>
              <a:gd name="T45" fmla="*/ 114300 h 156"/>
              <a:gd name="T46" fmla="*/ 342900 w 270"/>
              <a:gd name="T47" fmla="*/ 136525 h 156"/>
              <a:gd name="T48" fmla="*/ 317500 w 270"/>
              <a:gd name="T49" fmla="*/ 158750 h 156"/>
              <a:gd name="T50" fmla="*/ 288925 w 270"/>
              <a:gd name="T51" fmla="*/ 179387 h 156"/>
              <a:gd name="T52" fmla="*/ 255587 w 270"/>
              <a:gd name="T53" fmla="*/ 198437 h 156"/>
              <a:gd name="T54" fmla="*/ 220662 w 270"/>
              <a:gd name="T55" fmla="*/ 215900 h 156"/>
              <a:gd name="T56" fmla="*/ 182562 w 270"/>
              <a:gd name="T57" fmla="*/ 231775 h 156"/>
              <a:gd name="T58" fmla="*/ 142875 w 270"/>
              <a:gd name="T59" fmla="*/ 241300 h 156"/>
              <a:gd name="T60" fmla="*/ 98425 w 270"/>
              <a:gd name="T61" fmla="*/ 247650 h 156"/>
              <a:gd name="T62" fmla="*/ 50800 w 270"/>
              <a:gd name="T63" fmla="*/ 247650 h 156"/>
              <a:gd name="T64" fmla="*/ 0 w 270"/>
              <a:gd name="T65" fmla="*/ 239713 h 15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270"/>
              <a:gd name="T100" fmla="*/ 0 h 156"/>
              <a:gd name="T101" fmla="*/ 270 w 270"/>
              <a:gd name="T102" fmla="*/ 156 h 156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270" h="156">
                <a:moveTo>
                  <a:pt x="0" y="151"/>
                </a:moveTo>
                <a:lnTo>
                  <a:pt x="0" y="148"/>
                </a:lnTo>
                <a:lnTo>
                  <a:pt x="3" y="141"/>
                </a:lnTo>
                <a:lnTo>
                  <a:pt x="5" y="132"/>
                </a:lnTo>
                <a:lnTo>
                  <a:pt x="10" y="118"/>
                </a:lnTo>
                <a:lnTo>
                  <a:pt x="16" y="102"/>
                </a:lnTo>
                <a:lnTo>
                  <a:pt x="23" y="87"/>
                </a:lnTo>
                <a:lnTo>
                  <a:pt x="34" y="70"/>
                </a:lnTo>
                <a:lnTo>
                  <a:pt x="47" y="53"/>
                </a:lnTo>
                <a:lnTo>
                  <a:pt x="63" y="37"/>
                </a:lnTo>
                <a:lnTo>
                  <a:pt x="81" y="23"/>
                </a:lnTo>
                <a:lnTo>
                  <a:pt x="103" y="12"/>
                </a:lnTo>
                <a:lnTo>
                  <a:pt x="129" y="3"/>
                </a:lnTo>
                <a:lnTo>
                  <a:pt x="158" y="0"/>
                </a:lnTo>
                <a:lnTo>
                  <a:pt x="191" y="1"/>
                </a:lnTo>
                <a:lnTo>
                  <a:pt x="229" y="8"/>
                </a:lnTo>
                <a:lnTo>
                  <a:pt x="270" y="21"/>
                </a:lnTo>
                <a:lnTo>
                  <a:pt x="269" y="24"/>
                </a:lnTo>
                <a:lnTo>
                  <a:pt x="265" y="29"/>
                </a:lnTo>
                <a:lnTo>
                  <a:pt x="261" y="36"/>
                </a:lnTo>
                <a:lnTo>
                  <a:pt x="252" y="47"/>
                </a:lnTo>
                <a:lnTo>
                  <a:pt x="242" y="59"/>
                </a:lnTo>
                <a:lnTo>
                  <a:pt x="230" y="72"/>
                </a:lnTo>
                <a:lnTo>
                  <a:pt x="216" y="86"/>
                </a:lnTo>
                <a:lnTo>
                  <a:pt x="200" y="100"/>
                </a:lnTo>
                <a:lnTo>
                  <a:pt x="182" y="113"/>
                </a:lnTo>
                <a:lnTo>
                  <a:pt x="161" y="125"/>
                </a:lnTo>
                <a:lnTo>
                  <a:pt x="139" y="136"/>
                </a:lnTo>
                <a:lnTo>
                  <a:pt x="115" y="146"/>
                </a:lnTo>
                <a:lnTo>
                  <a:pt x="90" y="152"/>
                </a:lnTo>
                <a:lnTo>
                  <a:pt x="62" y="156"/>
                </a:lnTo>
                <a:lnTo>
                  <a:pt x="32" y="156"/>
                </a:lnTo>
                <a:lnTo>
                  <a:pt x="0" y="151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pl-PL"/>
          </a:p>
        </p:txBody>
      </p:sp>
      <p:sp>
        <p:nvSpPr>
          <p:cNvPr id="13329" name="Freeform 24"/>
          <p:cNvSpPr>
            <a:spLocks/>
          </p:cNvSpPr>
          <p:nvPr/>
        </p:nvSpPr>
        <p:spPr bwMode="auto">
          <a:xfrm>
            <a:off x="1939925" y="3000375"/>
            <a:ext cx="414338" cy="366713"/>
          </a:xfrm>
          <a:custGeom>
            <a:avLst/>
            <a:gdLst>
              <a:gd name="T0" fmla="*/ 414338 w 261"/>
              <a:gd name="T1" fmla="*/ 36513 h 231"/>
              <a:gd name="T2" fmla="*/ 414338 w 261"/>
              <a:gd name="T3" fmla="*/ 53975 h 231"/>
              <a:gd name="T4" fmla="*/ 404813 w 261"/>
              <a:gd name="T5" fmla="*/ 44450 h 231"/>
              <a:gd name="T6" fmla="*/ 395288 w 261"/>
              <a:gd name="T7" fmla="*/ 36513 h 231"/>
              <a:gd name="T8" fmla="*/ 385763 w 261"/>
              <a:gd name="T9" fmla="*/ 28575 h 231"/>
              <a:gd name="T10" fmla="*/ 376238 w 261"/>
              <a:gd name="T11" fmla="*/ 22225 h 231"/>
              <a:gd name="T12" fmla="*/ 365125 w 261"/>
              <a:gd name="T13" fmla="*/ 19050 h 231"/>
              <a:gd name="T14" fmla="*/ 352425 w 261"/>
              <a:gd name="T15" fmla="*/ 17463 h 231"/>
              <a:gd name="T16" fmla="*/ 341313 w 261"/>
              <a:gd name="T17" fmla="*/ 17463 h 231"/>
              <a:gd name="T18" fmla="*/ 330200 w 261"/>
              <a:gd name="T19" fmla="*/ 19050 h 231"/>
              <a:gd name="T20" fmla="*/ 320675 w 261"/>
              <a:gd name="T21" fmla="*/ 22225 h 231"/>
              <a:gd name="T22" fmla="*/ 311150 w 261"/>
              <a:gd name="T23" fmla="*/ 28575 h 231"/>
              <a:gd name="T24" fmla="*/ 303213 w 261"/>
              <a:gd name="T25" fmla="*/ 36513 h 231"/>
              <a:gd name="T26" fmla="*/ 295275 w 261"/>
              <a:gd name="T27" fmla="*/ 44450 h 231"/>
              <a:gd name="T28" fmla="*/ 288925 w 261"/>
              <a:gd name="T29" fmla="*/ 53975 h 231"/>
              <a:gd name="T30" fmla="*/ 284163 w 261"/>
              <a:gd name="T31" fmla="*/ 60325 h 231"/>
              <a:gd name="T32" fmla="*/ 277813 w 261"/>
              <a:gd name="T33" fmla="*/ 71438 h 231"/>
              <a:gd name="T34" fmla="*/ 271463 w 261"/>
              <a:gd name="T35" fmla="*/ 80963 h 231"/>
              <a:gd name="T36" fmla="*/ 252413 w 261"/>
              <a:gd name="T37" fmla="*/ 117475 h 231"/>
              <a:gd name="T38" fmla="*/ 234950 w 261"/>
              <a:gd name="T39" fmla="*/ 153988 h 231"/>
              <a:gd name="T40" fmla="*/ 219075 w 261"/>
              <a:gd name="T41" fmla="*/ 192088 h 231"/>
              <a:gd name="T42" fmla="*/ 201613 w 261"/>
              <a:gd name="T43" fmla="*/ 228600 h 231"/>
              <a:gd name="T44" fmla="*/ 182563 w 261"/>
              <a:gd name="T45" fmla="*/ 265113 h 231"/>
              <a:gd name="T46" fmla="*/ 158750 w 261"/>
              <a:gd name="T47" fmla="*/ 296863 h 231"/>
              <a:gd name="T48" fmla="*/ 130175 w 261"/>
              <a:gd name="T49" fmla="*/ 328613 h 231"/>
              <a:gd name="T50" fmla="*/ 95250 w 261"/>
              <a:gd name="T51" fmla="*/ 355600 h 231"/>
              <a:gd name="T52" fmla="*/ 84138 w 261"/>
              <a:gd name="T53" fmla="*/ 360363 h 231"/>
              <a:gd name="T54" fmla="*/ 73025 w 261"/>
              <a:gd name="T55" fmla="*/ 365125 h 231"/>
              <a:gd name="T56" fmla="*/ 60325 w 261"/>
              <a:gd name="T57" fmla="*/ 366713 h 231"/>
              <a:gd name="T58" fmla="*/ 47625 w 261"/>
              <a:gd name="T59" fmla="*/ 366713 h 231"/>
              <a:gd name="T60" fmla="*/ 36513 w 261"/>
              <a:gd name="T61" fmla="*/ 366713 h 231"/>
              <a:gd name="T62" fmla="*/ 22225 w 261"/>
              <a:gd name="T63" fmla="*/ 365125 h 231"/>
              <a:gd name="T64" fmla="*/ 11113 w 261"/>
              <a:gd name="T65" fmla="*/ 363538 h 231"/>
              <a:gd name="T66" fmla="*/ 0 w 261"/>
              <a:gd name="T67" fmla="*/ 358775 h 231"/>
              <a:gd name="T68" fmla="*/ 9525 w 261"/>
              <a:gd name="T69" fmla="*/ 336550 h 231"/>
              <a:gd name="T70" fmla="*/ 20638 w 261"/>
              <a:gd name="T71" fmla="*/ 314325 h 231"/>
              <a:gd name="T72" fmla="*/ 36513 w 261"/>
              <a:gd name="T73" fmla="*/ 293688 h 231"/>
              <a:gd name="T74" fmla="*/ 52388 w 261"/>
              <a:gd name="T75" fmla="*/ 274638 h 231"/>
              <a:gd name="T76" fmla="*/ 69850 w 261"/>
              <a:gd name="T77" fmla="*/ 254000 h 231"/>
              <a:gd name="T78" fmla="*/ 88900 w 261"/>
              <a:gd name="T79" fmla="*/ 233363 h 231"/>
              <a:gd name="T80" fmla="*/ 106363 w 261"/>
              <a:gd name="T81" fmla="*/ 212725 h 231"/>
              <a:gd name="T82" fmla="*/ 122238 w 261"/>
              <a:gd name="T83" fmla="*/ 192088 h 231"/>
              <a:gd name="T84" fmla="*/ 142875 w 261"/>
              <a:gd name="T85" fmla="*/ 158750 h 231"/>
              <a:gd name="T86" fmla="*/ 168275 w 261"/>
              <a:gd name="T87" fmla="*/ 123825 h 231"/>
              <a:gd name="T88" fmla="*/ 193675 w 261"/>
              <a:gd name="T89" fmla="*/ 90488 h 231"/>
              <a:gd name="T90" fmla="*/ 222250 w 261"/>
              <a:gd name="T91" fmla="*/ 57150 h 231"/>
              <a:gd name="T92" fmla="*/ 252413 w 261"/>
              <a:gd name="T93" fmla="*/ 30163 h 231"/>
              <a:gd name="T94" fmla="*/ 287338 w 261"/>
              <a:gd name="T95" fmla="*/ 9525 h 231"/>
              <a:gd name="T96" fmla="*/ 325438 w 261"/>
              <a:gd name="T97" fmla="*/ 0 h 231"/>
              <a:gd name="T98" fmla="*/ 368300 w 261"/>
              <a:gd name="T99" fmla="*/ 1588 h 231"/>
              <a:gd name="T100" fmla="*/ 381000 w 261"/>
              <a:gd name="T101" fmla="*/ 4763 h 231"/>
              <a:gd name="T102" fmla="*/ 395288 w 261"/>
              <a:gd name="T103" fmla="*/ 12700 h 231"/>
              <a:gd name="T104" fmla="*/ 404813 w 261"/>
              <a:gd name="T105" fmla="*/ 23813 h 231"/>
              <a:gd name="T106" fmla="*/ 414338 w 261"/>
              <a:gd name="T107" fmla="*/ 36513 h 231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w 261"/>
              <a:gd name="T163" fmla="*/ 0 h 231"/>
              <a:gd name="T164" fmla="*/ 261 w 261"/>
              <a:gd name="T165" fmla="*/ 231 h 231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T162" t="T163" r="T164" b="T165"/>
            <a:pathLst>
              <a:path w="261" h="231">
                <a:moveTo>
                  <a:pt x="261" y="23"/>
                </a:moveTo>
                <a:lnTo>
                  <a:pt x="261" y="34"/>
                </a:lnTo>
                <a:lnTo>
                  <a:pt x="255" y="28"/>
                </a:lnTo>
                <a:lnTo>
                  <a:pt x="249" y="23"/>
                </a:lnTo>
                <a:lnTo>
                  <a:pt x="243" y="18"/>
                </a:lnTo>
                <a:lnTo>
                  <a:pt x="237" y="14"/>
                </a:lnTo>
                <a:lnTo>
                  <a:pt x="230" y="12"/>
                </a:lnTo>
                <a:lnTo>
                  <a:pt x="222" y="11"/>
                </a:lnTo>
                <a:lnTo>
                  <a:pt x="215" y="11"/>
                </a:lnTo>
                <a:lnTo>
                  <a:pt x="208" y="12"/>
                </a:lnTo>
                <a:lnTo>
                  <a:pt x="202" y="14"/>
                </a:lnTo>
                <a:lnTo>
                  <a:pt x="196" y="18"/>
                </a:lnTo>
                <a:lnTo>
                  <a:pt x="191" y="23"/>
                </a:lnTo>
                <a:lnTo>
                  <a:pt x="186" y="28"/>
                </a:lnTo>
                <a:lnTo>
                  <a:pt x="182" y="34"/>
                </a:lnTo>
                <a:lnTo>
                  <a:pt x="179" y="38"/>
                </a:lnTo>
                <a:lnTo>
                  <a:pt x="175" y="45"/>
                </a:lnTo>
                <a:lnTo>
                  <a:pt x="171" y="51"/>
                </a:lnTo>
                <a:lnTo>
                  <a:pt x="159" y="74"/>
                </a:lnTo>
                <a:lnTo>
                  <a:pt x="148" y="97"/>
                </a:lnTo>
                <a:lnTo>
                  <a:pt x="138" y="121"/>
                </a:lnTo>
                <a:lnTo>
                  <a:pt x="127" y="144"/>
                </a:lnTo>
                <a:lnTo>
                  <a:pt x="115" y="167"/>
                </a:lnTo>
                <a:lnTo>
                  <a:pt x="100" y="187"/>
                </a:lnTo>
                <a:lnTo>
                  <a:pt x="82" y="207"/>
                </a:lnTo>
                <a:lnTo>
                  <a:pt x="60" y="224"/>
                </a:lnTo>
                <a:lnTo>
                  <a:pt x="53" y="227"/>
                </a:lnTo>
                <a:lnTo>
                  <a:pt x="46" y="230"/>
                </a:lnTo>
                <a:lnTo>
                  <a:pt x="38" y="231"/>
                </a:lnTo>
                <a:lnTo>
                  <a:pt x="30" y="231"/>
                </a:lnTo>
                <a:lnTo>
                  <a:pt x="23" y="231"/>
                </a:lnTo>
                <a:lnTo>
                  <a:pt x="14" y="230"/>
                </a:lnTo>
                <a:lnTo>
                  <a:pt x="7" y="229"/>
                </a:lnTo>
                <a:lnTo>
                  <a:pt x="0" y="226"/>
                </a:lnTo>
                <a:lnTo>
                  <a:pt x="6" y="212"/>
                </a:lnTo>
                <a:lnTo>
                  <a:pt x="13" y="198"/>
                </a:lnTo>
                <a:lnTo>
                  <a:pt x="23" y="185"/>
                </a:lnTo>
                <a:lnTo>
                  <a:pt x="33" y="173"/>
                </a:lnTo>
                <a:lnTo>
                  <a:pt x="44" y="160"/>
                </a:lnTo>
                <a:lnTo>
                  <a:pt x="56" y="147"/>
                </a:lnTo>
                <a:lnTo>
                  <a:pt x="67" y="134"/>
                </a:lnTo>
                <a:lnTo>
                  <a:pt x="77" y="121"/>
                </a:lnTo>
                <a:lnTo>
                  <a:pt x="90" y="100"/>
                </a:lnTo>
                <a:lnTo>
                  <a:pt x="106" y="78"/>
                </a:lnTo>
                <a:lnTo>
                  <a:pt x="122" y="57"/>
                </a:lnTo>
                <a:lnTo>
                  <a:pt x="140" y="36"/>
                </a:lnTo>
                <a:lnTo>
                  <a:pt x="159" y="19"/>
                </a:lnTo>
                <a:lnTo>
                  <a:pt x="181" y="6"/>
                </a:lnTo>
                <a:lnTo>
                  <a:pt x="205" y="0"/>
                </a:lnTo>
                <a:lnTo>
                  <a:pt x="232" y="1"/>
                </a:lnTo>
                <a:lnTo>
                  <a:pt x="240" y="3"/>
                </a:lnTo>
                <a:lnTo>
                  <a:pt x="249" y="8"/>
                </a:lnTo>
                <a:lnTo>
                  <a:pt x="255" y="15"/>
                </a:lnTo>
                <a:lnTo>
                  <a:pt x="261" y="23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pl-PL"/>
          </a:p>
        </p:txBody>
      </p:sp>
      <p:sp>
        <p:nvSpPr>
          <p:cNvPr id="13330" name="Freeform 25"/>
          <p:cNvSpPr>
            <a:spLocks/>
          </p:cNvSpPr>
          <p:nvPr/>
        </p:nvSpPr>
        <p:spPr bwMode="auto">
          <a:xfrm>
            <a:off x="1008063" y="3448050"/>
            <a:ext cx="731837" cy="363538"/>
          </a:xfrm>
          <a:custGeom>
            <a:avLst/>
            <a:gdLst>
              <a:gd name="T0" fmla="*/ 731837 w 461"/>
              <a:gd name="T1" fmla="*/ 53975 h 229"/>
              <a:gd name="T2" fmla="*/ 731837 w 461"/>
              <a:gd name="T3" fmla="*/ 73025 h 229"/>
              <a:gd name="T4" fmla="*/ 722312 w 461"/>
              <a:gd name="T5" fmla="*/ 87313 h 229"/>
              <a:gd name="T6" fmla="*/ 706437 w 461"/>
              <a:gd name="T7" fmla="*/ 100013 h 229"/>
              <a:gd name="T8" fmla="*/ 690562 w 461"/>
              <a:gd name="T9" fmla="*/ 111125 h 229"/>
              <a:gd name="T10" fmla="*/ 663575 w 461"/>
              <a:gd name="T11" fmla="*/ 127000 h 229"/>
              <a:gd name="T12" fmla="*/ 636587 w 461"/>
              <a:gd name="T13" fmla="*/ 136525 h 229"/>
              <a:gd name="T14" fmla="*/ 608012 w 461"/>
              <a:gd name="T15" fmla="*/ 146050 h 229"/>
              <a:gd name="T16" fmla="*/ 579437 w 461"/>
              <a:gd name="T17" fmla="*/ 150813 h 229"/>
              <a:gd name="T18" fmla="*/ 549275 w 461"/>
              <a:gd name="T19" fmla="*/ 153988 h 229"/>
              <a:gd name="T20" fmla="*/ 515937 w 461"/>
              <a:gd name="T21" fmla="*/ 155575 h 229"/>
              <a:gd name="T22" fmla="*/ 485775 w 461"/>
              <a:gd name="T23" fmla="*/ 157163 h 229"/>
              <a:gd name="T24" fmla="*/ 452437 w 461"/>
              <a:gd name="T25" fmla="*/ 157163 h 229"/>
              <a:gd name="T26" fmla="*/ 422275 w 461"/>
              <a:gd name="T27" fmla="*/ 157163 h 229"/>
              <a:gd name="T28" fmla="*/ 388937 w 461"/>
              <a:gd name="T29" fmla="*/ 158750 h 229"/>
              <a:gd name="T30" fmla="*/ 358775 w 461"/>
              <a:gd name="T31" fmla="*/ 160338 h 229"/>
              <a:gd name="T32" fmla="*/ 327025 w 461"/>
              <a:gd name="T33" fmla="*/ 165100 h 229"/>
              <a:gd name="T34" fmla="*/ 296862 w 461"/>
              <a:gd name="T35" fmla="*/ 168275 h 229"/>
              <a:gd name="T36" fmla="*/ 268287 w 461"/>
              <a:gd name="T37" fmla="*/ 176213 h 229"/>
              <a:gd name="T38" fmla="*/ 241300 w 461"/>
              <a:gd name="T39" fmla="*/ 187325 h 229"/>
              <a:gd name="T40" fmla="*/ 214312 w 461"/>
              <a:gd name="T41" fmla="*/ 201613 h 229"/>
              <a:gd name="T42" fmla="*/ 188912 w 461"/>
              <a:gd name="T43" fmla="*/ 217488 h 229"/>
              <a:gd name="T44" fmla="*/ 163512 w 461"/>
              <a:gd name="T45" fmla="*/ 233363 h 229"/>
              <a:gd name="T46" fmla="*/ 139700 w 461"/>
              <a:gd name="T47" fmla="*/ 250825 h 229"/>
              <a:gd name="T48" fmla="*/ 114300 w 461"/>
              <a:gd name="T49" fmla="*/ 269875 h 229"/>
              <a:gd name="T50" fmla="*/ 90487 w 461"/>
              <a:gd name="T51" fmla="*/ 290513 h 229"/>
              <a:gd name="T52" fmla="*/ 68262 w 461"/>
              <a:gd name="T53" fmla="*/ 309563 h 229"/>
              <a:gd name="T54" fmla="*/ 44450 w 461"/>
              <a:gd name="T55" fmla="*/ 330200 h 229"/>
              <a:gd name="T56" fmla="*/ 23812 w 461"/>
              <a:gd name="T57" fmla="*/ 350838 h 229"/>
              <a:gd name="T58" fmla="*/ 0 w 461"/>
              <a:gd name="T59" fmla="*/ 363538 h 229"/>
              <a:gd name="T60" fmla="*/ 15875 w 461"/>
              <a:gd name="T61" fmla="*/ 320675 h 229"/>
              <a:gd name="T62" fmla="*/ 39687 w 461"/>
              <a:gd name="T63" fmla="*/ 282575 h 229"/>
              <a:gd name="T64" fmla="*/ 68262 w 461"/>
              <a:gd name="T65" fmla="*/ 246063 h 229"/>
              <a:gd name="T66" fmla="*/ 103187 w 461"/>
              <a:gd name="T67" fmla="*/ 211138 h 229"/>
              <a:gd name="T68" fmla="*/ 136525 w 461"/>
              <a:gd name="T69" fmla="*/ 180975 h 229"/>
              <a:gd name="T70" fmla="*/ 176212 w 461"/>
              <a:gd name="T71" fmla="*/ 150813 h 229"/>
              <a:gd name="T72" fmla="*/ 214312 w 461"/>
              <a:gd name="T73" fmla="*/ 127000 h 229"/>
              <a:gd name="T74" fmla="*/ 250825 w 461"/>
              <a:gd name="T75" fmla="*/ 103188 h 229"/>
              <a:gd name="T76" fmla="*/ 273050 w 461"/>
              <a:gd name="T77" fmla="*/ 90488 h 229"/>
              <a:gd name="T78" fmla="*/ 298450 w 461"/>
              <a:gd name="T79" fmla="*/ 76200 h 229"/>
              <a:gd name="T80" fmla="*/ 323850 w 461"/>
              <a:gd name="T81" fmla="*/ 63500 h 229"/>
              <a:gd name="T82" fmla="*/ 349250 w 461"/>
              <a:gd name="T83" fmla="*/ 50800 h 229"/>
              <a:gd name="T84" fmla="*/ 376237 w 461"/>
              <a:gd name="T85" fmla="*/ 39688 h 229"/>
              <a:gd name="T86" fmla="*/ 403225 w 461"/>
              <a:gd name="T87" fmla="*/ 30163 h 229"/>
              <a:gd name="T88" fmla="*/ 428625 w 461"/>
              <a:gd name="T89" fmla="*/ 20638 h 229"/>
              <a:gd name="T90" fmla="*/ 455612 w 461"/>
              <a:gd name="T91" fmla="*/ 12700 h 229"/>
              <a:gd name="T92" fmla="*/ 485775 w 461"/>
              <a:gd name="T93" fmla="*/ 7938 h 229"/>
              <a:gd name="T94" fmla="*/ 512762 w 461"/>
              <a:gd name="T95" fmla="*/ 3175 h 229"/>
              <a:gd name="T96" fmla="*/ 541337 w 461"/>
              <a:gd name="T97" fmla="*/ 0 h 229"/>
              <a:gd name="T98" fmla="*/ 569912 w 461"/>
              <a:gd name="T99" fmla="*/ 0 h 229"/>
              <a:gd name="T100" fmla="*/ 598487 w 461"/>
              <a:gd name="T101" fmla="*/ 1588 h 229"/>
              <a:gd name="T102" fmla="*/ 627062 w 461"/>
              <a:gd name="T103" fmla="*/ 4763 h 229"/>
              <a:gd name="T104" fmla="*/ 655637 w 461"/>
              <a:gd name="T105" fmla="*/ 11113 h 229"/>
              <a:gd name="T106" fmla="*/ 685800 w 461"/>
              <a:gd name="T107" fmla="*/ 19050 h 229"/>
              <a:gd name="T108" fmla="*/ 698500 w 461"/>
              <a:gd name="T109" fmla="*/ 25400 h 229"/>
              <a:gd name="T110" fmla="*/ 711200 w 461"/>
              <a:gd name="T111" fmla="*/ 30163 h 229"/>
              <a:gd name="T112" fmla="*/ 723900 w 461"/>
              <a:gd name="T113" fmla="*/ 39688 h 229"/>
              <a:gd name="T114" fmla="*/ 731837 w 461"/>
              <a:gd name="T115" fmla="*/ 53975 h 229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w 461"/>
              <a:gd name="T175" fmla="*/ 0 h 229"/>
              <a:gd name="T176" fmla="*/ 461 w 461"/>
              <a:gd name="T177" fmla="*/ 229 h 229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T174" t="T175" r="T176" b="T177"/>
            <a:pathLst>
              <a:path w="461" h="229">
                <a:moveTo>
                  <a:pt x="461" y="34"/>
                </a:moveTo>
                <a:lnTo>
                  <a:pt x="461" y="46"/>
                </a:lnTo>
                <a:lnTo>
                  <a:pt x="455" y="55"/>
                </a:lnTo>
                <a:lnTo>
                  <a:pt x="445" y="63"/>
                </a:lnTo>
                <a:lnTo>
                  <a:pt x="435" y="70"/>
                </a:lnTo>
                <a:lnTo>
                  <a:pt x="418" y="80"/>
                </a:lnTo>
                <a:lnTo>
                  <a:pt x="401" y="86"/>
                </a:lnTo>
                <a:lnTo>
                  <a:pt x="383" y="92"/>
                </a:lnTo>
                <a:lnTo>
                  <a:pt x="365" y="95"/>
                </a:lnTo>
                <a:lnTo>
                  <a:pt x="346" y="97"/>
                </a:lnTo>
                <a:lnTo>
                  <a:pt x="325" y="98"/>
                </a:lnTo>
                <a:lnTo>
                  <a:pt x="306" y="99"/>
                </a:lnTo>
                <a:lnTo>
                  <a:pt x="285" y="99"/>
                </a:lnTo>
                <a:lnTo>
                  <a:pt x="266" y="99"/>
                </a:lnTo>
                <a:lnTo>
                  <a:pt x="245" y="100"/>
                </a:lnTo>
                <a:lnTo>
                  <a:pt x="226" y="101"/>
                </a:lnTo>
                <a:lnTo>
                  <a:pt x="206" y="104"/>
                </a:lnTo>
                <a:lnTo>
                  <a:pt x="187" y="106"/>
                </a:lnTo>
                <a:lnTo>
                  <a:pt x="169" y="111"/>
                </a:lnTo>
                <a:lnTo>
                  <a:pt x="152" y="118"/>
                </a:lnTo>
                <a:lnTo>
                  <a:pt x="135" y="127"/>
                </a:lnTo>
                <a:lnTo>
                  <a:pt x="119" y="137"/>
                </a:lnTo>
                <a:lnTo>
                  <a:pt x="103" y="147"/>
                </a:lnTo>
                <a:lnTo>
                  <a:pt x="88" y="158"/>
                </a:lnTo>
                <a:lnTo>
                  <a:pt x="72" y="170"/>
                </a:lnTo>
                <a:lnTo>
                  <a:pt x="57" y="183"/>
                </a:lnTo>
                <a:lnTo>
                  <a:pt x="43" y="195"/>
                </a:lnTo>
                <a:lnTo>
                  <a:pt x="28" y="208"/>
                </a:lnTo>
                <a:lnTo>
                  <a:pt x="15" y="221"/>
                </a:lnTo>
                <a:lnTo>
                  <a:pt x="0" y="229"/>
                </a:lnTo>
                <a:lnTo>
                  <a:pt x="10" y="202"/>
                </a:lnTo>
                <a:lnTo>
                  <a:pt x="25" y="178"/>
                </a:lnTo>
                <a:lnTo>
                  <a:pt x="43" y="155"/>
                </a:lnTo>
                <a:lnTo>
                  <a:pt x="65" y="133"/>
                </a:lnTo>
                <a:lnTo>
                  <a:pt x="86" y="114"/>
                </a:lnTo>
                <a:lnTo>
                  <a:pt x="111" y="95"/>
                </a:lnTo>
                <a:lnTo>
                  <a:pt x="135" y="80"/>
                </a:lnTo>
                <a:lnTo>
                  <a:pt x="158" y="65"/>
                </a:lnTo>
                <a:lnTo>
                  <a:pt x="172" y="57"/>
                </a:lnTo>
                <a:lnTo>
                  <a:pt x="188" y="48"/>
                </a:lnTo>
                <a:lnTo>
                  <a:pt x="204" y="40"/>
                </a:lnTo>
                <a:lnTo>
                  <a:pt x="220" y="32"/>
                </a:lnTo>
                <a:lnTo>
                  <a:pt x="237" y="25"/>
                </a:lnTo>
                <a:lnTo>
                  <a:pt x="254" y="19"/>
                </a:lnTo>
                <a:lnTo>
                  <a:pt x="270" y="13"/>
                </a:lnTo>
                <a:lnTo>
                  <a:pt x="287" y="8"/>
                </a:lnTo>
                <a:lnTo>
                  <a:pt x="306" y="5"/>
                </a:lnTo>
                <a:lnTo>
                  <a:pt x="323" y="2"/>
                </a:lnTo>
                <a:lnTo>
                  <a:pt x="341" y="0"/>
                </a:lnTo>
                <a:lnTo>
                  <a:pt x="359" y="0"/>
                </a:lnTo>
                <a:lnTo>
                  <a:pt x="377" y="1"/>
                </a:lnTo>
                <a:lnTo>
                  <a:pt x="395" y="3"/>
                </a:lnTo>
                <a:lnTo>
                  <a:pt x="413" y="7"/>
                </a:lnTo>
                <a:lnTo>
                  <a:pt x="432" y="12"/>
                </a:lnTo>
                <a:lnTo>
                  <a:pt x="440" y="16"/>
                </a:lnTo>
                <a:lnTo>
                  <a:pt x="448" y="19"/>
                </a:lnTo>
                <a:lnTo>
                  <a:pt x="456" y="25"/>
                </a:lnTo>
                <a:lnTo>
                  <a:pt x="461" y="34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pl-PL"/>
          </a:p>
        </p:txBody>
      </p:sp>
      <p:sp>
        <p:nvSpPr>
          <p:cNvPr id="13331" name="Freeform 26"/>
          <p:cNvSpPr>
            <a:spLocks/>
          </p:cNvSpPr>
          <p:nvPr/>
        </p:nvSpPr>
        <p:spPr bwMode="auto">
          <a:xfrm>
            <a:off x="1965325" y="3506788"/>
            <a:ext cx="268288" cy="506412"/>
          </a:xfrm>
          <a:custGeom>
            <a:avLst/>
            <a:gdLst>
              <a:gd name="T0" fmla="*/ 57150 w 169"/>
              <a:gd name="T1" fmla="*/ 141287 h 319"/>
              <a:gd name="T2" fmla="*/ 68263 w 169"/>
              <a:gd name="T3" fmla="*/ 192087 h 319"/>
              <a:gd name="T4" fmla="*/ 85725 w 169"/>
              <a:gd name="T5" fmla="*/ 242887 h 319"/>
              <a:gd name="T6" fmla="*/ 106363 w 169"/>
              <a:gd name="T7" fmla="*/ 288925 h 319"/>
              <a:gd name="T8" fmla="*/ 131763 w 169"/>
              <a:gd name="T9" fmla="*/ 334962 h 319"/>
              <a:gd name="T10" fmla="*/ 160338 w 169"/>
              <a:gd name="T11" fmla="*/ 381000 h 319"/>
              <a:gd name="T12" fmla="*/ 193675 w 169"/>
              <a:gd name="T13" fmla="*/ 423862 h 319"/>
              <a:gd name="T14" fmla="*/ 230188 w 169"/>
              <a:gd name="T15" fmla="*/ 465137 h 319"/>
              <a:gd name="T16" fmla="*/ 268288 w 169"/>
              <a:gd name="T17" fmla="*/ 506412 h 319"/>
              <a:gd name="T18" fmla="*/ 242888 w 169"/>
              <a:gd name="T19" fmla="*/ 496887 h 319"/>
              <a:gd name="T20" fmla="*/ 200025 w 169"/>
              <a:gd name="T21" fmla="*/ 455612 h 319"/>
              <a:gd name="T22" fmla="*/ 161925 w 169"/>
              <a:gd name="T23" fmla="*/ 414337 h 319"/>
              <a:gd name="T24" fmla="*/ 125413 w 169"/>
              <a:gd name="T25" fmla="*/ 369887 h 319"/>
              <a:gd name="T26" fmla="*/ 93663 w 169"/>
              <a:gd name="T27" fmla="*/ 325437 h 319"/>
              <a:gd name="T28" fmla="*/ 61913 w 169"/>
              <a:gd name="T29" fmla="*/ 279400 h 319"/>
              <a:gd name="T30" fmla="*/ 36513 w 169"/>
              <a:gd name="T31" fmla="*/ 231775 h 319"/>
              <a:gd name="T32" fmla="*/ 17463 w 169"/>
              <a:gd name="T33" fmla="*/ 179387 h 319"/>
              <a:gd name="T34" fmla="*/ 4763 w 169"/>
              <a:gd name="T35" fmla="*/ 127000 h 319"/>
              <a:gd name="T36" fmla="*/ 0 w 169"/>
              <a:gd name="T37" fmla="*/ 92075 h 319"/>
              <a:gd name="T38" fmla="*/ 4763 w 169"/>
              <a:gd name="T39" fmla="*/ 60325 h 319"/>
              <a:gd name="T40" fmla="*/ 14288 w 169"/>
              <a:gd name="T41" fmla="*/ 28575 h 319"/>
              <a:gd name="T42" fmla="*/ 31750 w 169"/>
              <a:gd name="T43" fmla="*/ 0 h 319"/>
              <a:gd name="T44" fmla="*/ 52388 w 169"/>
              <a:gd name="T45" fmla="*/ 26987 h 319"/>
              <a:gd name="T46" fmla="*/ 58738 w 169"/>
              <a:gd name="T47" fmla="*/ 63500 h 319"/>
              <a:gd name="T48" fmla="*/ 53975 w 169"/>
              <a:gd name="T49" fmla="*/ 101600 h 319"/>
              <a:gd name="T50" fmla="*/ 57150 w 169"/>
              <a:gd name="T51" fmla="*/ 141287 h 319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w 169"/>
              <a:gd name="T79" fmla="*/ 0 h 319"/>
              <a:gd name="T80" fmla="*/ 169 w 169"/>
              <a:gd name="T81" fmla="*/ 319 h 319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T78" t="T79" r="T80" b="T81"/>
            <a:pathLst>
              <a:path w="169" h="319">
                <a:moveTo>
                  <a:pt x="36" y="89"/>
                </a:moveTo>
                <a:lnTo>
                  <a:pt x="43" y="121"/>
                </a:lnTo>
                <a:lnTo>
                  <a:pt x="54" y="153"/>
                </a:lnTo>
                <a:lnTo>
                  <a:pt x="67" y="182"/>
                </a:lnTo>
                <a:lnTo>
                  <a:pt x="83" y="211"/>
                </a:lnTo>
                <a:lnTo>
                  <a:pt x="101" y="240"/>
                </a:lnTo>
                <a:lnTo>
                  <a:pt x="122" y="267"/>
                </a:lnTo>
                <a:lnTo>
                  <a:pt x="145" y="293"/>
                </a:lnTo>
                <a:lnTo>
                  <a:pt x="169" y="319"/>
                </a:lnTo>
                <a:lnTo>
                  <a:pt x="153" y="313"/>
                </a:lnTo>
                <a:lnTo>
                  <a:pt x="126" y="287"/>
                </a:lnTo>
                <a:lnTo>
                  <a:pt x="102" y="261"/>
                </a:lnTo>
                <a:lnTo>
                  <a:pt x="79" y="233"/>
                </a:lnTo>
                <a:lnTo>
                  <a:pt x="59" y="205"/>
                </a:lnTo>
                <a:lnTo>
                  <a:pt x="39" y="176"/>
                </a:lnTo>
                <a:lnTo>
                  <a:pt x="23" y="146"/>
                </a:lnTo>
                <a:lnTo>
                  <a:pt x="11" y="113"/>
                </a:lnTo>
                <a:lnTo>
                  <a:pt x="3" y="80"/>
                </a:lnTo>
                <a:lnTo>
                  <a:pt x="0" y="58"/>
                </a:lnTo>
                <a:lnTo>
                  <a:pt x="3" y="38"/>
                </a:lnTo>
                <a:lnTo>
                  <a:pt x="9" y="18"/>
                </a:lnTo>
                <a:lnTo>
                  <a:pt x="20" y="0"/>
                </a:lnTo>
                <a:lnTo>
                  <a:pt x="33" y="17"/>
                </a:lnTo>
                <a:lnTo>
                  <a:pt x="37" y="40"/>
                </a:lnTo>
                <a:lnTo>
                  <a:pt x="34" y="64"/>
                </a:lnTo>
                <a:lnTo>
                  <a:pt x="36" y="89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pl-PL"/>
          </a:p>
        </p:txBody>
      </p:sp>
      <p:sp>
        <p:nvSpPr>
          <p:cNvPr id="13332" name="Freeform 27"/>
          <p:cNvSpPr>
            <a:spLocks/>
          </p:cNvSpPr>
          <p:nvPr/>
        </p:nvSpPr>
        <p:spPr bwMode="auto">
          <a:xfrm>
            <a:off x="1752600" y="3665538"/>
            <a:ext cx="61913" cy="100012"/>
          </a:xfrm>
          <a:custGeom>
            <a:avLst/>
            <a:gdLst>
              <a:gd name="T0" fmla="*/ 61913 w 39"/>
              <a:gd name="T1" fmla="*/ 31750 h 63"/>
              <a:gd name="T2" fmla="*/ 61913 w 39"/>
              <a:gd name="T3" fmla="*/ 49212 h 63"/>
              <a:gd name="T4" fmla="*/ 57150 w 39"/>
              <a:gd name="T5" fmla="*/ 65087 h 63"/>
              <a:gd name="T6" fmla="*/ 52388 w 39"/>
              <a:gd name="T7" fmla="*/ 82550 h 63"/>
              <a:gd name="T8" fmla="*/ 46038 w 39"/>
              <a:gd name="T9" fmla="*/ 100012 h 63"/>
              <a:gd name="T10" fmla="*/ 30163 w 39"/>
              <a:gd name="T11" fmla="*/ 76200 h 63"/>
              <a:gd name="T12" fmla="*/ 17463 w 39"/>
              <a:gd name="T13" fmla="*/ 50800 h 63"/>
              <a:gd name="T14" fmla="*/ 3175 w 39"/>
              <a:gd name="T15" fmla="*/ 26987 h 63"/>
              <a:gd name="T16" fmla="*/ 0 w 39"/>
              <a:gd name="T17" fmla="*/ 0 h 63"/>
              <a:gd name="T18" fmla="*/ 14288 w 39"/>
              <a:gd name="T19" fmla="*/ 0 h 63"/>
              <a:gd name="T20" fmla="*/ 26988 w 39"/>
              <a:gd name="T21" fmla="*/ 4762 h 63"/>
              <a:gd name="T22" fmla="*/ 38100 w 39"/>
              <a:gd name="T23" fmla="*/ 11112 h 63"/>
              <a:gd name="T24" fmla="*/ 50800 w 39"/>
              <a:gd name="T25" fmla="*/ 19050 h 63"/>
              <a:gd name="T26" fmla="*/ 61913 w 39"/>
              <a:gd name="T27" fmla="*/ 31750 h 63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39"/>
              <a:gd name="T43" fmla="*/ 0 h 63"/>
              <a:gd name="T44" fmla="*/ 39 w 39"/>
              <a:gd name="T45" fmla="*/ 63 h 63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39" h="63">
                <a:moveTo>
                  <a:pt x="39" y="20"/>
                </a:moveTo>
                <a:lnTo>
                  <a:pt x="39" y="31"/>
                </a:lnTo>
                <a:lnTo>
                  <a:pt x="36" y="41"/>
                </a:lnTo>
                <a:lnTo>
                  <a:pt x="33" y="52"/>
                </a:lnTo>
                <a:lnTo>
                  <a:pt x="29" y="63"/>
                </a:lnTo>
                <a:lnTo>
                  <a:pt x="19" y="48"/>
                </a:lnTo>
                <a:lnTo>
                  <a:pt x="11" y="32"/>
                </a:lnTo>
                <a:lnTo>
                  <a:pt x="2" y="17"/>
                </a:lnTo>
                <a:lnTo>
                  <a:pt x="0" y="0"/>
                </a:lnTo>
                <a:lnTo>
                  <a:pt x="9" y="0"/>
                </a:lnTo>
                <a:lnTo>
                  <a:pt x="17" y="3"/>
                </a:lnTo>
                <a:lnTo>
                  <a:pt x="24" y="7"/>
                </a:lnTo>
                <a:lnTo>
                  <a:pt x="32" y="12"/>
                </a:lnTo>
                <a:lnTo>
                  <a:pt x="39" y="20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pl-PL"/>
          </a:p>
        </p:txBody>
      </p:sp>
      <p:sp>
        <p:nvSpPr>
          <p:cNvPr id="13333" name="Freeform 28"/>
          <p:cNvSpPr>
            <a:spLocks/>
          </p:cNvSpPr>
          <p:nvPr/>
        </p:nvSpPr>
        <p:spPr bwMode="auto">
          <a:xfrm>
            <a:off x="1087438" y="3662363"/>
            <a:ext cx="647700" cy="393700"/>
          </a:xfrm>
          <a:custGeom>
            <a:avLst/>
            <a:gdLst>
              <a:gd name="T0" fmla="*/ 584200 w 408"/>
              <a:gd name="T1" fmla="*/ 30163 h 248"/>
              <a:gd name="T2" fmla="*/ 542925 w 408"/>
              <a:gd name="T3" fmla="*/ 25400 h 248"/>
              <a:gd name="T4" fmla="*/ 498475 w 408"/>
              <a:gd name="T5" fmla="*/ 23813 h 248"/>
              <a:gd name="T6" fmla="*/ 455613 w 408"/>
              <a:gd name="T7" fmla="*/ 30163 h 248"/>
              <a:gd name="T8" fmla="*/ 427038 w 408"/>
              <a:gd name="T9" fmla="*/ 41275 h 248"/>
              <a:gd name="T10" fmla="*/ 409575 w 408"/>
              <a:gd name="T11" fmla="*/ 50800 h 248"/>
              <a:gd name="T12" fmla="*/ 392112 w 408"/>
              <a:gd name="T13" fmla="*/ 60325 h 248"/>
              <a:gd name="T14" fmla="*/ 374650 w 408"/>
              <a:gd name="T15" fmla="*/ 69850 h 248"/>
              <a:gd name="T16" fmla="*/ 373062 w 408"/>
              <a:gd name="T17" fmla="*/ 76200 h 248"/>
              <a:gd name="T18" fmla="*/ 390525 w 408"/>
              <a:gd name="T19" fmla="*/ 73025 h 248"/>
              <a:gd name="T20" fmla="*/ 407988 w 408"/>
              <a:gd name="T21" fmla="*/ 69850 h 248"/>
              <a:gd name="T22" fmla="*/ 425450 w 408"/>
              <a:gd name="T23" fmla="*/ 66675 h 248"/>
              <a:gd name="T24" fmla="*/ 463550 w 408"/>
              <a:gd name="T25" fmla="*/ 66675 h 248"/>
              <a:gd name="T26" fmla="*/ 519113 w 408"/>
              <a:gd name="T27" fmla="*/ 71438 h 248"/>
              <a:gd name="T28" fmla="*/ 571500 w 408"/>
              <a:gd name="T29" fmla="*/ 87313 h 248"/>
              <a:gd name="T30" fmla="*/ 622300 w 408"/>
              <a:gd name="T31" fmla="*/ 106363 h 248"/>
              <a:gd name="T32" fmla="*/ 615950 w 408"/>
              <a:gd name="T33" fmla="*/ 119063 h 248"/>
              <a:gd name="T34" fmla="*/ 555625 w 408"/>
              <a:gd name="T35" fmla="*/ 109538 h 248"/>
              <a:gd name="T36" fmla="*/ 495300 w 408"/>
              <a:gd name="T37" fmla="*/ 98425 h 248"/>
              <a:gd name="T38" fmla="*/ 436563 w 408"/>
              <a:gd name="T39" fmla="*/ 96838 h 248"/>
              <a:gd name="T40" fmla="*/ 369887 w 408"/>
              <a:gd name="T41" fmla="*/ 115888 h 248"/>
              <a:gd name="T42" fmla="*/ 306388 w 408"/>
              <a:gd name="T43" fmla="*/ 158750 h 248"/>
              <a:gd name="T44" fmla="*/ 252413 w 408"/>
              <a:gd name="T45" fmla="*/ 217488 h 248"/>
              <a:gd name="T46" fmla="*/ 209550 w 408"/>
              <a:gd name="T47" fmla="*/ 282575 h 248"/>
              <a:gd name="T48" fmla="*/ 223838 w 408"/>
              <a:gd name="T49" fmla="*/ 325438 h 248"/>
              <a:gd name="T50" fmla="*/ 287338 w 408"/>
              <a:gd name="T51" fmla="*/ 328613 h 248"/>
              <a:gd name="T52" fmla="*/ 349250 w 408"/>
              <a:gd name="T53" fmla="*/ 317500 h 248"/>
              <a:gd name="T54" fmla="*/ 409575 w 408"/>
              <a:gd name="T55" fmla="*/ 296863 h 248"/>
              <a:gd name="T56" fmla="*/ 438150 w 408"/>
              <a:gd name="T57" fmla="*/ 287338 h 248"/>
              <a:gd name="T58" fmla="*/ 392112 w 408"/>
              <a:gd name="T59" fmla="*/ 333375 h 248"/>
              <a:gd name="T60" fmla="*/ 342900 w 408"/>
              <a:gd name="T61" fmla="*/ 371475 h 248"/>
              <a:gd name="T62" fmla="*/ 287338 w 408"/>
              <a:gd name="T63" fmla="*/ 393700 h 248"/>
              <a:gd name="T64" fmla="*/ 223838 w 408"/>
              <a:gd name="T65" fmla="*/ 382588 h 248"/>
              <a:gd name="T66" fmla="*/ 133350 w 408"/>
              <a:gd name="T67" fmla="*/ 360363 h 248"/>
              <a:gd name="T68" fmla="*/ 93662 w 408"/>
              <a:gd name="T69" fmla="*/ 365125 h 248"/>
              <a:gd name="T70" fmla="*/ 55563 w 408"/>
              <a:gd name="T71" fmla="*/ 365125 h 248"/>
              <a:gd name="T72" fmla="*/ 17463 w 408"/>
              <a:gd name="T73" fmla="*/ 361950 h 248"/>
              <a:gd name="T74" fmla="*/ 77788 w 408"/>
              <a:gd name="T75" fmla="*/ 296863 h 248"/>
              <a:gd name="T76" fmla="*/ 61913 w 408"/>
              <a:gd name="T77" fmla="*/ 295275 h 248"/>
              <a:gd name="T78" fmla="*/ 46037 w 408"/>
              <a:gd name="T79" fmla="*/ 295275 h 248"/>
              <a:gd name="T80" fmla="*/ 30163 w 408"/>
              <a:gd name="T81" fmla="*/ 292100 h 248"/>
              <a:gd name="T82" fmla="*/ 17463 w 408"/>
              <a:gd name="T83" fmla="*/ 287338 h 248"/>
              <a:gd name="T84" fmla="*/ 47625 w 408"/>
              <a:gd name="T85" fmla="*/ 273050 h 248"/>
              <a:gd name="T86" fmla="*/ 80963 w 408"/>
              <a:gd name="T87" fmla="*/ 258763 h 248"/>
              <a:gd name="T88" fmla="*/ 111125 w 408"/>
              <a:gd name="T89" fmla="*/ 242888 h 248"/>
              <a:gd name="T90" fmla="*/ 136525 w 408"/>
              <a:gd name="T91" fmla="*/ 217488 h 248"/>
              <a:gd name="T92" fmla="*/ 107950 w 408"/>
              <a:gd name="T93" fmla="*/ 214313 h 248"/>
              <a:gd name="T94" fmla="*/ 80963 w 408"/>
              <a:gd name="T95" fmla="*/ 206375 h 248"/>
              <a:gd name="T96" fmla="*/ 134938 w 408"/>
              <a:gd name="T97" fmla="*/ 179388 h 248"/>
              <a:gd name="T98" fmla="*/ 187325 w 408"/>
              <a:gd name="T99" fmla="*/ 150813 h 248"/>
              <a:gd name="T100" fmla="*/ 238125 w 408"/>
              <a:gd name="T101" fmla="*/ 117475 h 248"/>
              <a:gd name="T102" fmla="*/ 284163 w 408"/>
              <a:gd name="T103" fmla="*/ 77788 h 248"/>
              <a:gd name="T104" fmla="*/ 315913 w 408"/>
              <a:gd name="T105" fmla="*/ 50800 h 248"/>
              <a:gd name="T106" fmla="*/ 354012 w 408"/>
              <a:gd name="T107" fmla="*/ 30163 h 248"/>
              <a:gd name="T108" fmla="*/ 392112 w 408"/>
              <a:gd name="T109" fmla="*/ 14288 h 248"/>
              <a:gd name="T110" fmla="*/ 436563 w 408"/>
              <a:gd name="T111" fmla="*/ 4763 h 248"/>
              <a:gd name="T112" fmla="*/ 479425 w 408"/>
              <a:gd name="T113" fmla="*/ 0 h 248"/>
              <a:gd name="T114" fmla="*/ 522288 w 408"/>
              <a:gd name="T115" fmla="*/ 4763 h 248"/>
              <a:gd name="T116" fmla="*/ 565150 w 408"/>
              <a:gd name="T117" fmla="*/ 14288 h 248"/>
              <a:gd name="T118" fmla="*/ 606425 w 408"/>
              <a:gd name="T119" fmla="*/ 30163 h 248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w 408"/>
              <a:gd name="T181" fmla="*/ 0 h 248"/>
              <a:gd name="T182" fmla="*/ 408 w 408"/>
              <a:gd name="T183" fmla="*/ 248 h 248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T180" t="T181" r="T182" b="T183"/>
            <a:pathLst>
              <a:path w="408" h="248">
                <a:moveTo>
                  <a:pt x="382" y="19"/>
                </a:moveTo>
                <a:lnTo>
                  <a:pt x="368" y="19"/>
                </a:lnTo>
                <a:lnTo>
                  <a:pt x="355" y="17"/>
                </a:lnTo>
                <a:lnTo>
                  <a:pt x="342" y="16"/>
                </a:lnTo>
                <a:lnTo>
                  <a:pt x="327" y="15"/>
                </a:lnTo>
                <a:lnTo>
                  <a:pt x="314" y="15"/>
                </a:lnTo>
                <a:lnTo>
                  <a:pt x="300" y="16"/>
                </a:lnTo>
                <a:lnTo>
                  <a:pt x="287" y="19"/>
                </a:lnTo>
                <a:lnTo>
                  <a:pt x="275" y="23"/>
                </a:lnTo>
                <a:lnTo>
                  <a:pt x="269" y="26"/>
                </a:lnTo>
                <a:lnTo>
                  <a:pt x="263" y="29"/>
                </a:lnTo>
                <a:lnTo>
                  <a:pt x="258" y="32"/>
                </a:lnTo>
                <a:lnTo>
                  <a:pt x="252" y="34"/>
                </a:lnTo>
                <a:lnTo>
                  <a:pt x="247" y="38"/>
                </a:lnTo>
                <a:lnTo>
                  <a:pt x="241" y="40"/>
                </a:lnTo>
                <a:lnTo>
                  <a:pt x="236" y="44"/>
                </a:lnTo>
                <a:lnTo>
                  <a:pt x="230" y="48"/>
                </a:lnTo>
                <a:lnTo>
                  <a:pt x="235" y="48"/>
                </a:lnTo>
                <a:lnTo>
                  <a:pt x="241" y="48"/>
                </a:lnTo>
                <a:lnTo>
                  <a:pt x="246" y="46"/>
                </a:lnTo>
                <a:lnTo>
                  <a:pt x="252" y="45"/>
                </a:lnTo>
                <a:lnTo>
                  <a:pt x="257" y="44"/>
                </a:lnTo>
                <a:lnTo>
                  <a:pt x="263" y="43"/>
                </a:lnTo>
                <a:lnTo>
                  <a:pt x="268" y="42"/>
                </a:lnTo>
                <a:lnTo>
                  <a:pt x="274" y="42"/>
                </a:lnTo>
                <a:lnTo>
                  <a:pt x="292" y="42"/>
                </a:lnTo>
                <a:lnTo>
                  <a:pt x="310" y="43"/>
                </a:lnTo>
                <a:lnTo>
                  <a:pt x="327" y="45"/>
                </a:lnTo>
                <a:lnTo>
                  <a:pt x="344" y="50"/>
                </a:lnTo>
                <a:lnTo>
                  <a:pt x="360" y="55"/>
                </a:lnTo>
                <a:lnTo>
                  <a:pt x="377" y="61"/>
                </a:lnTo>
                <a:lnTo>
                  <a:pt x="392" y="67"/>
                </a:lnTo>
                <a:lnTo>
                  <a:pt x="408" y="74"/>
                </a:lnTo>
                <a:lnTo>
                  <a:pt x="388" y="75"/>
                </a:lnTo>
                <a:lnTo>
                  <a:pt x="369" y="73"/>
                </a:lnTo>
                <a:lnTo>
                  <a:pt x="350" y="69"/>
                </a:lnTo>
                <a:lnTo>
                  <a:pt x="332" y="66"/>
                </a:lnTo>
                <a:lnTo>
                  <a:pt x="312" y="62"/>
                </a:lnTo>
                <a:lnTo>
                  <a:pt x="294" y="60"/>
                </a:lnTo>
                <a:lnTo>
                  <a:pt x="275" y="61"/>
                </a:lnTo>
                <a:lnTo>
                  <a:pt x="256" y="65"/>
                </a:lnTo>
                <a:lnTo>
                  <a:pt x="233" y="73"/>
                </a:lnTo>
                <a:lnTo>
                  <a:pt x="212" y="85"/>
                </a:lnTo>
                <a:lnTo>
                  <a:pt x="193" y="100"/>
                </a:lnTo>
                <a:lnTo>
                  <a:pt x="174" y="118"/>
                </a:lnTo>
                <a:lnTo>
                  <a:pt x="159" y="137"/>
                </a:lnTo>
                <a:lnTo>
                  <a:pt x="144" y="158"/>
                </a:lnTo>
                <a:lnTo>
                  <a:pt x="132" y="178"/>
                </a:lnTo>
                <a:lnTo>
                  <a:pt x="121" y="199"/>
                </a:lnTo>
                <a:lnTo>
                  <a:pt x="141" y="205"/>
                </a:lnTo>
                <a:lnTo>
                  <a:pt x="161" y="207"/>
                </a:lnTo>
                <a:lnTo>
                  <a:pt x="181" y="207"/>
                </a:lnTo>
                <a:lnTo>
                  <a:pt x="201" y="205"/>
                </a:lnTo>
                <a:lnTo>
                  <a:pt x="220" y="200"/>
                </a:lnTo>
                <a:lnTo>
                  <a:pt x="240" y="194"/>
                </a:lnTo>
                <a:lnTo>
                  <a:pt x="258" y="187"/>
                </a:lnTo>
                <a:lnTo>
                  <a:pt x="276" y="178"/>
                </a:lnTo>
                <a:lnTo>
                  <a:pt x="276" y="181"/>
                </a:lnTo>
                <a:lnTo>
                  <a:pt x="262" y="195"/>
                </a:lnTo>
                <a:lnTo>
                  <a:pt x="247" y="210"/>
                </a:lnTo>
                <a:lnTo>
                  <a:pt x="231" y="223"/>
                </a:lnTo>
                <a:lnTo>
                  <a:pt x="216" y="234"/>
                </a:lnTo>
                <a:lnTo>
                  <a:pt x="199" y="244"/>
                </a:lnTo>
                <a:lnTo>
                  <a:pt x="181" y="248"/>
                </a:lnTo>
                <a:lnTo>
                  <a:pt x="161" y="247"/>
                </a:lnTo>
                <a:lnTo>
                  <a:pt x="141" y="241"/>
                </a:lnTo>
                <a:lnTo>
                  <a:pt x="96" y="226"/>
                </a:lnTo>
                <a:lnTo>
                  <a:pt x="84" y="227"/>
                </a:lnTo>
                <a:lnTo>
                  <a:pt x="72" y="229"/>
                </a:lnTo>
                <a:lnTo>
                  <a:pt x="59" y="230"/>
                </a:lnTo>
                <a:lnTo>
                  <a:pt x="47" y="230"/>
                </a:lnTo>
                <a:lnTo>
                  <a:pt x="35" y="230"/>
                </a:lnTo>
                <a:lnTo>
                  <a:pt x="23" y="230"/>
                </a:lnTo>
                <a:lnTo>
                  <a:pt x="11" y="228"/>
                </a:lnTo>
                <a:lnTo>
                  <a:pt x="0" y="224"/>
                </a:lnTo>
                <a:lnTo>
                  <a:pt x="49" y="187"/>
                </a:lnTo>
                <a:lnTo>
                  <a:pt x="44" y="186"/>
                </a:lnTo>
                <a:lnTo>
                  <a:pt x="39" y="186"/>
                </a:lnTo>
                <a:lnTo>
                  <a:pt x="34" y="186"/>
                </a:lnTo>
                <a:lnTo>
                  <a:pt x="29" y="186"/>
                </a:lnTo>
                <a:lnTo>
                  <a:pt x="24" y="186"/>
                </a:lnTo>
                <a:lnTo>
                  <a:pt x="19" y="184"/>
                </a:lnTo>
                <a:lnTo>
                  <a:pt x="15" y="183"/>
                </a:lnTo>
                <a:lnTo>
                  <a:pt x="11" y="181"/>
                </a:lnTo>
                <a:lnTo>
                  <a:pt x="21" y="176"/>
                </a:lnTo>
                <a:lnTo>
                  <a:pt x="30" y="172"/>
                </a:lnTo>
                <a:lnTo>
                  <a:pt x="41" y="167"/>
                </a:lnTo>
                <a:lnTo>
                  <a:pt x="51" y="163"/>
                </a:lnTo>
                <a:lnTo>
                  <a:pt x="61" y="158"/>
                </a:lnTo>
                <a:lnTo>
                  <a:pt x="70" y="153"/>
                </a:lnTo>
                <a:lnTo>
                  <a:pt x="79" y="146"/>
                </a:lnTo>
                <a:lnTo>
                  <a:pt x="86" y="137"/>
                </a:lnTo>
                <a:lnTo>
                  <a:pt x="78" y="136"/>
                </a:lnTo>
                <a:lnTo>
                  <a:pt x="68" y="135"/>
                </a:lnTo>
                <a:lnTo>
                  <a:pt x="59" y="132"/>
                </a:lnTo>
                <a:lnTo>
                  <a:pt x="51" y="130"/>
                </a:lnTo>
                <a:lnTo>
                  <a:pt x="68" y="121"/>
                </a:lnTo>
                <a:lnTo>
                  <a:pt x="85" y="113"/>
                </a:lnTo>
                <a:lnTo>
                  <a:pt x="102" y="104"/>
                </a:lnTo>
                <a:lnTo>
                  <a:pt x="118" y="95"/>
                </a:lnTo>
                <a:lnTo>
                  <a:pt x="134" y="85"/>
                </a:lnTo>
                <a:lnTo>
                  <a:pt x="150" y="74"/>
                </a:lnTo>
                <a:lnTo>
                  <a:pt x="165" y="62"/>
                </a:lnTo>
                <a:lnTo>
                  <a:pt x="179" y="49"/>
                </a:lnTo>
                <a:lnTo>
                  <a:pt x="189" y="40"/>
                </a:lnTo>
                <a:lnTo>
                  <a:pt x="199" y="32"/>
                </a:lnTo>
                <a:lnTo>
                  <a:pt x="211" y="25"/>
                </a:lnTo>
                <a:lnTo>
                  <a:pt x="223" y="19"/>
                </a:lnTo>
                <a:lnTo>
                  <a:pt x="235" y="14"/>
                </a:lnTo>
                <a:lnTo>
                  <a:pt x="247" y="9"/>
                </a:lnTo>
                <a:lnTo>
                  <a:pt x="260" y="5"/>
                </a:lnTo>
                <a:lnTo>
                  <a:pt x="275" y="3"/>
                </a:lnTo>
                <a:lnTo>
                  <a:pt x="288" y="2"/>
                </a:lnTo>
                <a:lnTo>
                  <a:pt x="302" y="0"/>
                </a:lnTo>
                <a:lnTo>
                  <a:pt x="316" y="2"/>
                </a:lnTo>
                <a:lnTo>
                  <a:pt x="329" y="3"/>
                </a:lnTo>
                <a:lnTo>
                  <a:pt x="343" y="5"/>
                </a:lnTo>
                <a:lnTo>
                  <a:pt x="356" y="9"/>
                </a:lnTo>
                <a:lnTo>
                  <a:pt x="369" y="12"/>
                </a:lnTo>
                <a:lnTo>
                  <a:pt x="382" y="19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pl-PL"/>
          </a:p>
        </p:txBody>
      </p:sp>
      <p:sp>
        <p:nvSpPr>
          <p:cNvPr id="13334" name="Freeform 29"/>
          <p:cNvSpPr>
            <a:spLocks/>
          </p:cNvSpPr>
          <p:nvPr/>
        </p:nvSpPr>
        <p:spPr bwMode="auto">
          <a:xfrm>
            <a:off x="2727325" y="3689350"/>
            <a:ext cx="234950" cy="900113"/>
          </a:xfrm>
          <a:custGeom>
            <a:avLst/>
            <a:gdLst>
              <a:gd name="T0" fmla="*/ 66675 w 148"/>
              <a:gd name="T1" fmla="*/ 131763 h 567"/>
              <a:gd name="T2" fmla="*/ 101600 w 148"/>
              <a:gd name="T3" fmla="*/ 180975 h 567"/>
              <a:gd name="T4" fmla="*/ 136525 w 148"/>
              <a:gd name="T5" fmla="*/ 228600 h 567"/>
              <a:gd name="T6" fmla="*/ 171450 w 148"/>
              <a:gd name="T7" fmla="*/ 280988 h 567"/>
              <a:gd name="T8" fmla="*/ 201612 w 148"/>
              <a:gd name="T9" fmla="*/ 333375 h 567"/>
              <a:gd name="T10" fmla="*/ 222250 w 148"/>
              <a:gd name="T11" fmla="*/ 387350 h 567"/>
              <a:gd name="T12" fmla="*/ 234950 w 148"/>
              <a:gd name="T13" fmla="*/ 444500 h 567"/>
              <a:gd name="T14" fmla="*/ 231775 w 148"/>
              <a:gd name="T15" fmla="*/ 503238 h 567"/>
              <a:gd name="T16" fmla="*/ 211138 w 148"/>
              <a:gd name="T17" fmla="*/ 565150 h 567"/>
              <a:gd name="T18" fmla="*/ 195262 w 148"/>
              <a:gd name="T19" fmla="*/ 593725 h 567"/>
              <a:gd name="T20" fmla="*/ 180975 w 148"/>
              <a:gd name="T21" fmla="*/ 620713 h 567"/>
              <a:gd name="T22" fmla="*/ 163512 w 148"/>
              <a:gd name="T23" fmla="*/ 647700 h 567"/>
              <a:gd name="T24" fmla="*/ 147637 w 148"/>
              <a:gd name="T25" fmla="*/ 676275 h 567"/>
              <a:gd name="T26" fmla="*/ 133350 w 148"/>
              <a:gd name="T27" fmla="*/ 706438 h 567"/>
              <a:gd name="T28" fmla="*/ 119062 w 148"/>
              <a:gd name="T29" fmla="*/ 735013 h 567"/>
              <a:gd name="T30" fmla="*/ 109538 w 148"/>
              <a:gd name="T31" fmla="*/ 765175 h 567"/>
              <a:gd name="T32" fmla="*/ 106363 w 148"/>
              <a:gd name="T33" fmla="*/ 798513 h 567"/>
              <a:gd name="T34" fmla="*/ 103188 w 148"/>
              <a:gd name="T35" fmla="*/ 822325 h 567"/>
              <a:gd name="T36" fmla="*/ 101600 w 148"/>
              <a:gd name="T37" fmla="*/ 849313 h 567"/>
              <a:gd name="T38" fmla="*/ 103188 w 148"/>
              <a:gd name="T39" fmla="*/ 874713 h 567"/>
              <a:gd name="T40" fmla="*/ 107950 w 148"/>
              <a:gd name="T41" fmla="*/ 900113 h 567"/>
              <a:gd name="T42" fmla="*/ 92075 w 148"/>
              <a:gd name="T43" fmla="*/ 881063 h 567"/>
              <a:gd name="T44" fmla="*/ 85725 w 148"/>
              <a:gd name="T45" fmla="*/ 858838 h 567"/>
              <a:gd name="T46" fmla="*/ 84137 w 148"/>
              <a:gd name="T47" fmla="*/ 835025 h 567"/>
              <a:gd name="T48" fmla="*/ 84137 w 148"/>
              <a:gd name="T49" fmla="*/ 808038 h 567"/>
              <a:gd name="T50" fmla="*/ 88900 w 148"/>
              <a:gd name="T51" fmla="*/ 762000 h 567"/>
              <a:gd name="T52" fmla="*/ 93662 w 148"/>
              <a:gd name="T53" fmla="*/ 717550 h 567"/>
              <a:gd name="T54" fmla="*/ 101600 w 148"/>
              <a:gd name="T55" fmla="*/ 673100 h 567"/>
              <a:gd name="T56" fmla="*/ 109538 w 148"/>
              <a:gd name="T57" fmla="*/ 630238 h 567"/>
              <a:gd name="T58" fmla="*/ 119062 w 148"/>
              <a:gd name="T59" fmla="*/ 585788 h 567"/>
              <a:gd name="T60" fmla="*/ 128587 w 148"/>
              <a:gd name="T61" fmla="*/ 544513 h 567"/>
              <a:gd name="T62" fmla="*/ 138112 w 148"/>
              <a:gd name="T63" fmla="*/ 501650 h 567"/>
              <a:gd name="T64" fmla="*/ 147637 w 148"/>
              <a:gd name="T65" fmla="*/ 460375 h 567"/>
              <a:gd name="T66" fmla="*/ 152400 w 148"/>
              <a:gd name="T67" fmla="*/ 414338 h 567"/>
              <a:gd name="T68" fmla="*/ 147637 w 148"/>
              <a:gd name="T69" fmla="*/ 369888 h 567"/>
              <a:gd name="T70" fmla="*/ 134937 w 148"/>
              <a:gd name="T71" fmla="*/ 328613 h 567"/>
              <a:gd name="T72" fmla="*/ 117475 w 148"/>
              <a:gd name="T73" fmla="*/ 288925 h 567"/>
              <a:gd name="T74" fmla="*/ 96837 w 148"/>
              <a:gd name="T75" fmla="*/ 250825 h 567"/>
              <a:gd name="T76" fmla="*/ 74612 w 148"/>
              <a:gd name="T77" fmla="*/ 211138 h 567"/>
              <a:gd name="T78" fmla="*/ 53975 w 148"/>
              <a:gd name="T79" fmla="*/ 173038 h 567"/>
              <a:gd name="T80" fmla="*/ 36512 w 148"/>
              <a:gd name="T81" fmla="*/ 134938 h 567"/>
              <a:gd name="T82" fmla="*/ 25400 w 148"/>
              <a:gd name="T83" fmla="*/ 101600 h 567"/>
              <a:gd name="T84" fmla="*/ 15875 w 148"/>
              <a:gd name="T85" fmla="*/ 68263 h 567"/>
              <a:gd name="T86" fmla="*/ 6350 w 148"/>
              <a:gd name="T87" fmla="*/ 33338 h 567"/>
              <a:gd name="T88" fmla="*/ 0 w 148"/>
              <a:gd name="T89" fmla="*/ 0 h 567"/>
              <a:gd name="T90" fmla="*/ 9525 w 148"/>
              <a:gd name="T91" fmla="*/ 15875 h 567"/>
              <a:gd name="T92" fmla="*/ 19050 w 148"/>
              <a:gd name="T93" fmla="*/ 31750 h 567"/>
              <a:gd name="T94" fmla="*/ 26988 w 148"/>
              <a:gd name="T95" fmla="*/ 49213 h 567"/>
              <a:gd name="T96" fmla="*/ 34925 w 148"/>
              <a:gd name="T97" fmla="*/ 65088 h 567"/>
              <a:gd name="T98" fmla="*/ 42862 w 148"/>
              <a:gd name="T99" fmla="*/ 80963 h 567"/>
              <a:gd name="T100" fmla="*/ 49212 w 148"/>
              <a:gd name="T101" fmla="*/ 98425 h 567"/>
              <a:gd name="T102" fmla="*/ 57150 w 148"/>
              <a:gd name="T103" fmla="*/ 115888 h 567"/>
              <a:gd name="T104" fmla="*/ 66675 w 148"/>
              <a:gd name="T105" fmla="*/ 131763 h 567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w 148"/>
              <a:gd name="T160" fmla="*/ 0 h 567"/>
              <a:gd name="T161" fmla="*/ 148 w 148"/>
              <a:gd name="T162" fmla="*/ 567 h 567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T159" t="T160" r="T161" b="T162"/>
            <a:pathLst>
              <a:path w="148" h="567">
                <a:moveTo>
                  <a:pt x="42" y="83"/>
                </a:moveTo>
                <a:lnTo>
                  <a:pt x="64" y="114"/>
                </a:lnTo>
                <a:lnTo>
                  <a:pt x="86" y="144"/>
                </a:lnTo>
                <a:lnTo>
                  <a:pt x="108" y="177"/>
                </a:lnTo>
                <a:lnTo>
                  <a:pt x="127" y="210"/>
                </a:lnTo>
                <a:lnTo>
                  <a:pt x="140" y="244"/>
                </a:lnTo>
                <a:lnTo>
                  <a:pt x="148" y="280"/>
                </a:lnTo>
                <a:lnTo>
                  <a:pt x="146" y="317"/>
                </a:lnTo>
                <a:lnTo>
                  <a:pt x="133" y="356"/>
                </a:lnTo>
                <a:lnTo>
                  <a:pt x="123" y="374"/>
                </a:lnTo>
                <a:lnTo>
                  <a:pt x="114" y="391"/>
                </a:lnTo>
                <a:lnTo>
                  <a:pt x="103" y="408"/>
                </a:lnTo>
                <a:lnTo>
                  <a:pt x="93" y="426"/>
                </a:lnTo>
                <a:lnTo>
                  <a:pt x="84" y="445"/>
                </a:lnTo>
                <a:lnTo>
                  <a:pt x="75" y="463"/>
                </a:lnTo>
                <a:lnTo>
                  <a:pt x="69" y="482"/>
                </a:lnTo>
                <a:lnTo>
                  <a:pt x="67" y="503"/>
                </a:lnTo>
                <a:lnTo>
                  <a:pt x="65" y="518"/>
                </a:lnTo>
                <a:lnTo>
                  <a:pt x="64" y="535"/>
                </a:lnTo>
                <a:lnTo>
                  <a:pt x="65" y="551"/>
                </a:lnTo>
                <a:lnTo>
                  <a:pt x="68" y="567"/>
                </a:lnTo>
                <a:lnTo>
                  <a:pt x="58" y="555"/>
                </a:lnTo>
                <a:lnTo>
                  <a:pt x="54" y="541"/>
                </a:lnTo>
                <a:lnTo>
                  <a:pt x="53" y="526"/>
                </a:lnTo>
                <a:lnTo>
                  <a:pt x="53" y="509"/>
                </a:lnTo>
                <a:lnTo>
                  <a:pt x="56" y="480"/>
                </a:lnTo>
                <a:lnTo>
                  <a:pt x="59" y="452"/>
                </a:lnTo>
                <a:lnTo>
                  <a:pt x="64" y="424"/>
                </a:lnTo>
                <a:lnTo>
                  <a:pt x="69" y="397"/>
                </a:lnTo>
                <a:lnTo>
                  <a:pt x="75" y="369"/>
                </a:lnTo>
                <a:lnTo>
                  <a:pt x="81" y="343"/>
                </a:lnTo>
                <a:lnTo>
                  <a:pt x="87" y="316"/>
                </a:lnTo>
                <a:lnTo>
                  <a:pt x="93" y="290"/>
                </a:lnTo>
                <a:lnTo>
                  <a:pt x="96" y="261"/>
                </a:lnTo>
                <a:lnTo>
                  <a:pt x="93" y="233"/>
                </a:lnTo>
                <a:lnTo>
                  <a:pt x="85" y="207"/>
                </a:lnTo>
                <a:lnTo>
                  <a:pt x="74" y="182"/>
                </a:lnTo>
                <a:lnTo>
                  <a:pt x="61" y="158"/>
                </a:lnTo>
                <a:lnTo>
                  <a:pt x="47" y="133"/>
                </a:lnTo>
                <a:lnTo>
                  <a:pt x="34" y="109"/>
                </a:lnTo>
                <a:lnTo>
                  <a:pt x="23" y="85"/>
                </a:lnTo>
                <a:lnTo>
                  <a:pt x="16" y="64"/>
                </a:lnTo>
                <a:lnTo>
                  <a:pt x="10" y="43"/>
                </a:lnTo>
                <a:lnTo>
                  <a:pt x="4" y="21"/>
                </a:lnTo>
                <a:lnTo>
                  <a:pt x="0" y="0"/>
                </a:lnTo>
                <a:lnTo>
                  <a:pt x="6" y="10"/>
                </a:lnTo>
                <a:lnTo>
                  <a:pt x="12" y="20"/>
                </a:lnTo>
                <a:lnTo>
                  <a:pt x="17" y="31"/>
                </a:lnTo>
                <a:lnTo>
                  <a:pt x="22" y="41"/>
                </a:lnTo>
                <a:lnTo>
                  <a:pt x="27" y="51"/>
                </a:lnTo>
                <a:lnTo>
                  <a:pt x="31" y="62"/>
                </a:lnTo>
                <a:lnTo>
                  <a:pt x="36" y="73"/>
                </a:lnTo>
                <a:lnTo>
                  <a:pt x="42" y="83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pl-PL"/>
          </a:p>
        </p:txBody>
      </p:sp>
      <p:sp>
        <p:nvSpPr>
          <p:cNvPr id="13335" name="Freeform 30"/>
          <p:cNvSpPr>
            <a:spLocks/>
          </p:cNvSpPr>
          <p:nvPr/>
        </p:nvSpPr>
        <p:spPr bwMode="auto">
          <a:xfrm>
            <a:off x="2178050" y="4030663"/>
            <a:ext cx="119063" cy="201612"/>
          </a:xfrm>
          <a:custGeom>
            <a:avLst/>
            <a:gdLst>
              <a:gd name="T0" fmla="*/ 119063 w 75"/>
              <a:gd name="T1" fmla="*/ 87312 h 127"/>
              <a:gd name="T2" fmla="*/ 117475 w 75"/>
              <a:gd name="T3" fmla="*/ 109537 h 127"/>
              <a:gd name="T4" fmla="*/ 106363 w 75"/>
              <a:gd name="T5" fmla="*/ 128587 h 127"/>
              <a:gd name="T6" fmla="*/ 93663 w 75"/>
              <a:gd name="T7" fmla="*/ 141287 h 127"/>
              <a:gd name="T8" fmla="*/ 77788 w 75"/>
              <a:gd name="T9" fmla="*/ 152400 h 127"/>
              <a:gd name="T10" fmla="*/ 58738 w 75"/>
              <a:gd name="T11" fmla="*/ 165100 h 127"/>
              <a:gd name="T12" fmla="*/ 39688 w 75"/>
              <a:gd name="T13" fmla="*/ 174625 h 127"/>
              <a:gd name="T14" fmla="*/ 22225 w 75"/>
              <a:gd name="T15" fmla="*/ 185737 h 127"/>
              <a:gd name="T16" fmla="*/ 7938 w 75"/>
              <a:gd name="T17" fmla="*/ 198437 h 127"/>
              <a:gd name="T18" fmla="*/ 0 w 75"/>
              <a:gd name="T19" fmla="*/ 201612 h 127"/>
              <a:gd name="T20" fmla="*/ 4763 w 75"/>
              <a:gd name="T21" fmla="*/ 174625 h 127"/>
              <a:gd name="T22" fmla="*/ 17463 w 75"/>
              <a:gd name="T23" fmla="*/ 150812 h 127"/>
              <a:gd name="T24" fmla="*/ 31750 w 75"/>
              <a:gd name="T25" fmla="*/ 125412 h 127"/>
              <a:gd name="T26" fmla="*/ 46038 w 75"/>
              <a:gd name="T27" fmla="*/ 103187 h 127"/>
              <a:gd name="T28" fmla="*/ 58738 w 75"/>
              <a:gd name="T29" fmla="*/ 79375 h 127"/>
              <a:gd name="T30" fmla="*/ 68263 w 75"/>
              <a:gd name="T31" fmla="*/ 55562 h 127"/>
              <a:gd name="T32" fmla="*/ 69850 w 75"/>
              <a:gd name="T33" fmla="*/ 28575 h 127"/>
              <a:gd name="T34" fmla="*/ 63500 w 75"/>
              <a:gd name="T35" fmla="*/ 0 h 127"/>
              <a:gd name="T36" fmla="*/ 85725 w 75"/>
              <a:gd name="T37" fmla="*/ 12700 h 127"/>
              <a:gd name="T38" fmla="*/ 103188 w 75"/>
              <a:gd name="T39" fmla="*/ 33337 h 127"/>
              <a:gd name="T40" fmla="*/ 114300 w 75"/>
              <a:gd name="T41" fmla="*/ 60325 h 127"/>
              <a:gd name="T42" fmla="*/ 119063 w 75"/>
              <a:gd name="T43" fmla="*/ 87312 h 127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w 75"/>
              <a:gd name="T67" fmla="*/ 0 h 127"/>
              <a:gd name="T68" fmla="*/ 75 w 75"/>
              <a:gd name="T69" fmla="*/ 127 h 127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T66" t="T67" r="T68" b="T69"/>
            <a:pathLst>
              <a:path w="75" h="127">
                <a:moveTo>
                  <a:pt x="75" y="55"/>
                </a:moveTo>
                <a:lnTo>
                  <a:pt x="74" y="69"/>
                </a:lnTo>
                <a:lnTo>
                  <a:pt x="67" y="81"/>
                </a:lnTo>
                <a:lnTo>
                  <a:pt x="59" y="89"/>
                </a:lnTo>
                <a:lnTo>
                  <a:pt x="49" y="96"/>
                </a:lnTo>
                <a:lnTo>
                  <a:pt x="37" y="104"/>
                </a:lnTo>
                <a:lnTo>
                  <a:pt x="25" y="110"/>
                </a:lnTo>
                <a:lnTo>
                  <a:pt x="14" y="117"/>
                </a:lnTo>
                <a:lnTo>
                  <a:pt x="5" y="125"/>
                </a:lnTo>
                <a:lnTo>
                  <a:pt x="0" y="127"/>
                </a:lnTo>
                <a:lnTo>
                  <a:pt x="3" y="110"/>
                </a:lnTo>
                <a:lnTo>
                  <a:pt x="11" y="95"/>
                </a:lnTo>
                <a:lnTo>
                  <a:pt x="20" y="79"/>
                </a:lnTo>
                <a:lnTo>
                  <a:pt x="29" y="65"/>
                </a:lnTo>
                <a:lnTo>
                  <a:pt x="37" y="50"/>
                </a:lnTo>
                <a:lnTo>
                  <a:pt x="43" y="35"/>
                </a:lnTo>
                <a:lnTo>
                  <a:pt x="44" y="18"/>
                </a:lnTo>
                <a:lnTo>
                  <a:pt x="40" y="0"/>
                </a:lnTo>
                <a:lnTo>
                  <a:pt x="54" y="8"/>
                </a:lnTo>
                <a:lnTo>
                  <a:pt x="65" y="21"/>
                </a:lnTo>
                <a:lnTo>
                  <a:pt x="72" y="38"/>
                </a:lnTo>
                <a:lnTo>
                  <a:pt x="75" y="55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pl-PL"/>
          </a:p>
        </p:txBody>
      </p:sp>
      <p:sp>
        <p:nvSpPr>
          <p:cNvPr id="13336" name="Freeform 31"/>
          <p:cNvSpPr>
            <a:spLocks/>
          </p:cNvSpPr>
          <p:nvPr/>
        </p:nvSpPr>
        <p:spPr bwMode="auto">
          <a:xfrm>
            <a:off x="1782763" y="4116388"/>
            <a:ext cx="134937" cy="219075"/>
          </a:xfrm>
          <a:custGeom>
            <a:avLst/>
            <a:gdLst>
              <a:gd name="T0" fmla="*/ 61912 w 85"/>
              <a:gd name="T1" fmla="*/ 122237 h 138"/>
              <a:gd name="T2" fmla="*/ 60325 w 85"/>
              <a:gd name="T3" fmla="*/ 139700 h 138"/>
              <a:gd name="T4" fmla="*/ 61912 w 85"/>
              <a:gd name="T5" fmla="*/ 158750 h 138"/>
              <a:gd name="T6" fmla="*/ 68262 w 85"/>
              <a:gd name="T7" fmla="*/ 176212 h 138"/>
              <a:gd name="T8" fmla="*/ 79375 w 85"/>
              <a:gd name="T9" fmla="*/ 192087 h 138"/>
              <a:gd name="T10" fmla="*/ 90487 w 85"/>
              <a:gd name="T11" fmla="*/ 200025 h 138"/>
              <a:gd name="T12" fmla="*/ 104775 w 85"/>
              <a:gd name="T13" fmla="*/ 203200 h 138"/>
              <a:gd name="T14" fmla="*/ 119062 w 85"/>
              <a:gd name="T15" fmla="*/ 207963 h 138"/>
              <a:gd name="T16" fmla="*/ 134937 w 85"/>
              <a:gd name="T17" fmla="*/ 209550 h 138"/>
              <a:gd name="T18" fmla="*/ 123825 w 85"/>
              <a:gd name="T19" fmla="*/ 212725 h 138"/>
              <a:gd name="T20" fmla="*/ 109537 w 85"/>
              <a:gd name="T21" fmla="*/ 217488 h 138"/>
              <a:gd name="T22" fmla="*/ 95250 w 85"/>
              <a:gd name="T23" fmla="*/ 219075 h 138"/>
              <a:gd name="T24" fmla="*/ 80962 w 85"/>
              <a:gd name="T25" fmla="*/ 219075 h 138"/>
              <a:gd name="T26" fmla="*/ 66675 w 85"/>
              <a:gd name="T27" fmla="*/ 217488 h 138"/>
              <a:gd name="T28" fmla="*/ 52387 w 85"/>
              <a:gd name="T29" fmla="*/ 215900 h 138"/>
              <a:gd name="T30" fmla="*/ 41275 w 85"/>
              <a:gd name="T31" fmla="*/ 209550 h 138"/>
              <a:gd name="T32" fmla="*/ 30162 w 85"/>
              <a:gd name="T33" fmla="*/ 203200 h 138"/>
              <a:gd name="T34" fmla="*/ 17462 w 85"/>
              <a:gd name="T35" fmla="*/ 193675 h 138"/>
              <a:gd name="T36" fmla="*/ 9525 w 85"/>
              <a:gd name="T37" fmla="*/ 184150 h 138"/>
              <a:gd name="T38" fmla="*/ 3175 w 85"/>
              <a:gd name="T39" fmla="*/ 173037 h 138"/>
              <a:gd name="T40" fmla="*/ 0 w 85"/>
              <a:gd name="T41" fmla="*/ 158750 h 138"/>
              <a:gd name="T42" fmla="*/ 3175 w 85"/>
              <a:gd name="T43" fmla="*/ 136525 h 138"/>
              <a:gd name="T44" fmla="*/ 7937 w 85"/>
              <a:gd name="T45" fmla="*/ 115887 h 138"/>
              <a:gd name="T46" fmla="*/ 20637 w 85"/>
              <a:gd name="T47" fmla="*/ 93662 h 138"/>
              <a:gd name="T48" fmla="*/ 34925 w 85"/>
              <a:gd name="T49" fmla="*/ 76200 h 138"/>
              <a:gd name="T50" fmla="*/ 52387 w 85"/>
              <a:gd name="T51" fmla="*/ 60325 h 138"/>
              <a:gd name="T52" fmla="*/ 71437 w 85"/>
              <a:gd name="T53" fmla="*/ 42862 h 138"/>
              <a:gd name="T54" fmla="*/ 90487 w 85"/>
              <a:gd name="T55" fmla="*/ 26988 h 138"/>
              <a:gd name="T56" fmla="*/ 107950 w 85"/>
              <a:gd name="T57" fmla="*/ 12700 h 138"/>
              <a:gd name="T58" fmla="*/ 119062 w 85"/>
              <a:gd name="T59" fmla="*/ 0 h 138"/>
              <a:gd name="T60" fmla="*/ 115887 w 85"/>
              <a:gd name="T61" fmla="*/ 15875 h 138"/>
              <a:gd name="T62" fmla="*/ 109537 w 85"/>
              <a:gd name="T63" fmla="*/ 30162 h 138"/>
              <a:gd name="T64" fmla="*/ 100012 w 85"/>
              <a:gd name="T65" fmla="*/ 46037 h 138"/>
              <a:gd name="T66" fmla="*/ 90487 w 85"/>
              <a:gd name="T67" fmla="*/ 61912 h 138"/>
              <a:gd name="T68" fmla="*/ 80962 w 85"/>
              <a:gd name="T69" fmla="*/ 74612 h 138"/>
              <a:gd name="T70" fmla="*/ 73025 w 85"/>
              <a:gd name="T71" fmla="*/ 90487 h 138"/>
              <a:gd name="T72" fmla="*/ 66675 w 85"/>
              <a:gd name="T73" fmla="*/ 106363 h 138"/>
              <a:gd name="T74" fmla="*/ 61912 w 85"/>
              <a:gd name="T75" fmla="*/ 122237 h 138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85"/>
              <a:gd name="T115" fmla="*/ 0 h 138"/>
              <a:gd name="T116" fmla="*/ 85 w 85"/>
              <a:gd name="T117" fmla="*/ 138 h 138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85" h="138">
                <a:moveTo>
                  <a:pt x="39" y="77"/>
                </a:moveTo>
                <a:lnTo>
                  <a:pt x="38" y="88"/>
                </a:lnTo>
                <a:lnTo>
                  <a:pt x="39" y="100"/>
                </a:lnTo>
                <a:lnTo>
                  <a:pt x="43" y="111"/>
                </a:lnTo>
                <a:lnTo>
                  <a:pt x="50" y="121"/>
                </a:lnTo>
                <a:lnTo>
                  <a:pt x="57" y="126"/>
                </a:lnTo>
                <a:lnTo>
                  <a:pt x="66" y="128"/>
                </a:lnTo>
                <a:lnTo>
                  <a:pt x="75" y="131"/>
                </a:lnTo>
                <a:lnTo>
                  <a:pt x="85" y="132"/>
                </a:lnTo>
                <a:lnTo>
                  <a:pt x="78" y="134"/>
                </a:lnTo>
                <a:lnTo>
                  <a:pt x="69" y="137"/>
                </a:lnTo>
                <a:lnTo>
                  <a:pt x="60" y="138"/>
                </a:lnTo>
                <a:lnTo>
                  <a:pt x="51" y="138"/>
                </a:lnTo>
                <a:lnTo>
                  <a:pt x="42" y="137"/>
                </a:lnTo>
                <a:lnTo>
                  <a:pt x="33" y="136"/>
                </a:lnTo>
                <a:lnTo>
                  <a:pt x="26" y="132"/>
                </a:lnTo>
                <a:lnTo>
                  <a:pt x="19" y="128"/>
                </a:lnTo>
                <a:lnTo>
                  <a:pt x="11" y="122"/>
                </a:lnTo>
                <a:lnTo>
                  <a:pt x="6" y="116"/>
                </a:lnTo>
                <a:lnTo>
                  <a:pt x="2" y="109"/>
                </a:lnTo>
                <a:lnTo>
                  <a:pt x="0" y="100"/>
                </a:lnTo>
                <a:lnTo>
                  <a:pt x="2" y="86"/>
                </a:lnTo>
                <a:lnTo>
                  <a:pt x="5" y="73"/>
                </a:lnTo>
                <a:lnTo>
                  <a:pt x="13" y="59"/>
                </a:lnTo>
                <a:lnTo>
                  <a:pt x="22" y="48"/>
                </a:lnTo>
                <a:lnTo>
                  <a:pt x="33" y="38"/>
                </a:lnTo>
                <a:lnTo>
                  <a:pt x="45" y="27"/>
                </a:lnTo>
                <a:lnTo>
                  <a:pt x="57" y="17"/>
                </a:lnTo>
                <a:lnTo>
                  <a:pt x="68" y="8"/>
                </a:lnTo>
                <a:lnTo>
                  <a:pt x="75" y="0"/>
                </a:lnTo>
                <a:lnTo>
                  <a:pt x="73" y="10"/>
                </a:lnTo>
                <a:lnTo>
                  <a:pt x="69" y="19"/>
                </a:lnTo>
                <a:lnTo>
                  <a:pt x="63" y="29"/>
                </a:lnTo>
                <a:lnTo>
                  <a:pt x="57" y="39"/>
                </a:lnTo>
                <a:lnTo>
                  <a:pt x="51" y="47"/>
                </a:lnTo>
                <a:lnTo>
                  <a:pt x="46" y="57"/>
                </a:lnTo>
                <a:lnTo>
                  <a:pt x="42" y="67"/>
                </a:lnTo>
                <a:lnTo>
                  <a:pt x="39" y="77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pl-PL"/>
          </a:p>
        </p:txBody>
      </p:sp>
      <p:sp>
        <p:nvSpPr>
          <p:cNvPr id="13337" name="Freeform 32"/>
          <p:cNvSpPr>
            <a:spLocks/>
          </p:cNvSpPr>
          <p:nvPr/>
        </p:nvSpPr>
        <p:spPr bwMode="auto">
          <a:xfrm>
            <a:off x="1952625" y="4235450"/>
            <a:ext cx="139700" cy="52388"/>
          </a:xfrm>
          <a:custGeom>
            <a:avLst/>
            <a:gdLst>
              <a:gd name="T0" fmla="*/ 139700 w 88"/>
              <a:gd name="T1" fmla="*/ 14288 h 33"/>
              <a:gd name="T2" fmla="*/ 125413 w 88"/>
              <a:gd name="T3" fmla="*/ 11113 h 33"/>
              <a:gd name="T4" fmla="*/ 112713 w 88"/>
              <a:gd name="T5" fmla="*/ 15875 h 33"/>
              <a:gd name="T6" fmla="*/ 101600 w 88"/>
              <a:gd name="T7" fmla="*/ 20638 h 33"/>
              <a:gd name="T8" fmla="*/ 90487 w 88"/>
              <a:gd name="T9" fmla="*/ 28575 h 33"/>
              <a:gd name="T10" fmla="*/ 80962 w 88"/>
              <a:gd name="T11" fmla="*/ 38100 h 33"/>
              <a:gd name="T12" fmla="*/ 69850 w 88"/>
              <a:gd name="T13" fmla="*/ 46038 h 33"/>
              <a:gd name="T14" fmla="*/ 55563 w 88"/>
              <a:gd name="T15" fmla="*/ 50800 h 33"/>
              <a:gd name="T16" fmla="*/ 42862 w 88"/>
              <a:gd name="T17" fmla="*/ 52388 h 33"/>
              <a:gd name="T18" fmla="*/ 30163 w 88"/>
              <a:gd name="T19" fmla="*/ 50800 h 33"/>
              <a:gd name="T20" fmla="*/ 20637 w 88"/>
              <a:gd name="T21" fmla="*/ 47625 h 33"/>
              <a:gd name="T22" fmla="*/ 9525 w 88"/>
              <a:gd name="T23" fmla="*/ 44450 h 33"/>
              <a:gd name="T24" fmla="*/ 0 w 88"/>
              <a:gd name="T25" fmla="*/ 42863 h 33"/>
              <a:gd name="T26" fmla="*/ 11112 w 88"/>
              <a:gd name="T27" fmla="*/ 28575 h 33"/>
              <a:gd name="T28" fmla="*/ 26988 w 88"/>
              <a:gd name="T29" fmla="*/ 19050 h 33"/>
              <a:gd name="T30" fmla="*/ 39687 w 88"/>
              <a:gd name="T31" fmla="*/ 11113 h 33"/>
              <a:gd name="T32" fmla="*/ 57150 w 88"/>
              <a:gd name="T33" fmla="*/ 6350 h 33"/>
              <a:gd name="T34" fmla="*/ 73025 w 88"/>
              <a:gd name="T35" fmla="*/ 1588 h 33"/>
              <a:gd name="T36" fmla="*/ 90487 w 88"/>
              <a:gd name="T37" fmla="*/ 0 h 33"/>
              <a:gd name="T38" fmla="*/ 107950 w 88"/>
              <a:gd name="T39" fmla="*/ 0 h 33"/>
              <a:gd name="T40" fmla="*/ 125413 w 88"/>
              <a:gd name="T41" fmla="*/ 0 h 33"/>
              <a:gd name="T42" fmla="*/ 128588 w 88"/>
              <a:gd name="T43" fmla="*/ 1588 h 33"/>
              <a:gd name="T44" fmla="*/ 133350 w 88"/>
              <a:gd name="T45" fmla="*/ 6350 h 33"/>
              <a:gd name="T46" fmla="*/ 136525 w 88"/>
              <a:gd name="T47" fmla="*/ 9525 h 33"/>
              <a:gd name="T48" fmla="*/ 139700 w 88"/>
              <a:gd name="T49" fmla="*/ 14288 h 33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w 88"/>
              <a:gd name="T76" fmla="*/ 0 h 33"/>
              <a:gd name="T77" fmla="*/ 88 w 88"/>
              <a:gd name="T78" fmla="*/ 33 h 33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T75" t="T76" r="T77" b="T78"/>
            <a:pathLst>
              <a:path w="88" h="33">
                <a:moveTo>
                  <a:pt x="88" y="9"/>
                </a:moveTo>
                <a:lnTo>
                  <a:pt x="79" y="7"/>
                </a:lnTo>
                <a:lnTo>
                  <a:pt x="71" y="10"/>
                </a:lnTo>
                <a:lnTo>
                  <a:pt x="64" y="13"/>
                </a:lnTo>
                <a:lnTo>
                  <a:pt x="57" y="18"/>
                </a:lnTo>
                <a:lnTo>
                  <a:pt x="51" y="24"/>
                </a:lnTo>
                <a:lnTo>
                  <a:pt x="44" y="29"/>
                </a:lnTo>
                <a:lnTo>
                  <a:pt x="35" y="32"/>
                </a:lnTo>
                <a:lnTo>
                  <a:pt x="27" y="33"/>
                </a:lnTo>
                <a:lnTo>
                  <a:pt x="19" y="32"/>
                </a:lnTo>
                <a:lnTo>
                  <a:pt x="13" y="30"/>
                </a:lnTo>
                <a:lnTo>
                  <a:pt x="6" y="28"/>
                </a:lnTo>
                <a:lnTo>
                  <a:pt x="0" y="27"/>
                </a:lnTo>
                <a:lnTo>
                  <a:pt x="7" y="18"/>
                </a:lnTo>
                <a:lnTo>
                  <a:pt x="17" y="12"/>
                </a:lnTo>
                <a:lnTo>
                  <a:pt x="25" y="7"/>
                </a:lnTo>
                <a:lnTo>
                  <a:pt x="36" y="4"/>
                </a:lnTo>
                <a:lnTo>
                  <a:pt x="46" y="1"/>
                </a:lnTo>
                <a:lnTo>
                  <a:pt x="57" y="0"/>
                </a:lnTo>
                <a:lnTo>
                  <a:pt x="68" y="0"/>
                </a:lnTo>
                <a:lnTo>
                  <a:pt x="79" y="0"/>
                </a:lnTo>
                <a:lnTo>
                  <a:pt x="81" y="1"/>
                </a:lnTo>
                <a:lnTo>
                  <a:pt x="84" y="4"/>
                </a:lnTo>
                <a:lnTo>
                  <a:pt x="86" y="6"/>
                </a:lnTo>
                <a:lnTo>
                  <a:pt x="88" y="9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pl-PL"/>
          </a:p>
        </p:txBody>
      </p:sp>
      <p:sp>
        <p:nvSpPr>
          <p:cNvPr id="13338" name="Freeform 33"/>
          <p:cNvSpPr>
            <a:spLocks/>
          </p:cNvSpPr>
          <p:nvPr/>
        </p:nvSpPr>
        <p:spPr bwMode="auto">
          <a:xfrm>
            <a:off x="1858963" y="4306888"/>
            <a:ext cx="666750" cy="587375"/>
          </a:xfrm>
          <a:custGeom>
            <a:avLst/>
            <a:gdLst>
              <a:gd name="T0" fmla="*/ 615950 w 420"/>
              <a:gd name="T1" fmla="*/ 58738 h 370"/>
              <a:gd name="T2" fmla="*/ 631825 w 420"/>
              <a:gd name="T3" fmla="*/ 141288 h 370"/>
              <a:gd name="T4" fmla="*/ 615950 w 420"/>
              <a:gd name="T5" fmla="*/ 198437 h 370"/>
              <a:gd name="T6" fmla="*/ 603250 w 420"/>
              <a:gd name="T7" fmla="*/ 230188 h 370"/>
              <a:gd name="T8" fmla="*/ 620713 w 420"/>
              <a:gd name="T9" fmla="*/ 263525 h 370"/>
              <a:gd name="T10" fmla="*/ 642938 w 420"/>
              <a:gd name="T11" fmla="*/ 300037 h 370"/>
              <a:gd name="T12" fmla="*/ 660400 w 420"/>
              <a:gd name="T13" fmla="*/ 338137 h 370"/>
              <a:gd name="T14" fmla="*/ 666750 w 420"/>
              <a:gd name="T15" fmla="*/ 381000 h 370"/>
              <a:gd name="T16" fmla="*/ 655638 w 420"/>
              <a:gd name="T17" fmla="*/ 430213 h 370"/>
              <a:gd name="T18" fmla="*/ 625475 w 420"/>
              <a:gd name="T19" fmla="*/ 482600 h 370"/>
              <a:gd name="T20" fmla="*/ 584200 w 420"/>
              <a:gd name="T21" fmla="*/ 523875 h 370"/>
              <a:gd name="T22" fmla="*/ 533400 w 420"/>
              <a:gd name="T23" fmla="*/ 557213 h 370"/>
              <a:gd name="T24" fmla="*/ 482600 w 420"/>
              <a:gd name="T25" fmla="*/ 574675 h 370"/>
              <a:gd name="T26" fmla="*/ 423863 w 420"/>
              <a:gd name="T27" fmla="*/ 584200 h 370"/>
              <a:gd name="T28" fmla="*/ 366712 w 420"/>
              <a:gd name="T29" fmla="*/ 587375 h 370"/>
              <a:gd name="T30" fmla="*/ 309563 w 420"/>
              <a:gd name="T31" fmla="*/ 584200 h 370"/>
              <a:gd name="T32" fmla="*/ 250825 w 420"/>
              <a:gd name="T33" fmla="*/ 576263 h 370"/>
              <a:gd name="T34" fmla="*/ 195262 w 420"/>
              <a:gd name="T35" fmla="*/ 565150 h 370"/>
              <a:gd name="T36" fmla="*/ 141288 w 420"/>
              <a:gd name="T37" fmla="*/ 549275 h 370"/>
              <a:gd name="T38" fmla="*/ 87312 w 420"/>
              <a:gd name="T39" fmla="*/ 530225 h 370"/>
              <a:gd name="T40" fmla="*/ 55563 w 420"/>
              <a:gd name="T41" fmla="*/ 515938 h 370"/>
              <a:gd name="T42" fmla="*/ 38100 w 420"/>
              <a:gd name="T43" fmla="*/ 504825 h 370"/>
              <a:gd name="T44" fmla="*/ 22225 w 420"/>
              <a:gd name="T45" fmla="*/ 490538 h 370"/>
              <a:gd name="T46" fmla="*/ 6350 w 420"/>
              <a:gd name="T47" fmla="*/ 474663 h 370"/>
              <a:gd name="T48" fmla="*/ 11112 w 420"/>
              <a:gd name="T49" fmla="*/ 449263 h 370"/>
              <a:gd name="T50" fmla="*/ 38100 w 420"/>
              <a:gd name="T51" fmla="*/ 417513 h 370"/>
              <a:gd name="T52" fmla="*/ 66675 w 420"/>
              <a:gd name="T53" fmla="*/ 384175 h 370"/>
              <a:gd name="T54" fmla="*/ 95250 w 420"/>
              <a:gd name="T55" fmla="*/ 350837 h 370"/>
              <a:gd name="T56" fmla="*/ 128588 w 420"/>
              <a:gd name="T57" fmla="*/ 300037 h 370"/>
              <a:gd name="T58" fmla="*/ 168275 w 420"/>
              <a:gd name="T59" fmla="*/ 223838 h 370"/>
              <a:gd name="T60" fmla="*/ 214313 w 420"/>
              <a:gd name="T61" fmla="*/ 153987 h 370"/>
              <a:gd name="T62" fmla="*/ 277813 w 420"/>
              <a:gd name="T63" fmla="*/ 109538 h 370"/>
              <a:gd name="T64" fmla="*/ 357187 w 420"/>
              <a:gd name="T65" fmla="*/ 95250 h 370"/>
              <a:gd name="T66" fmla="*/ 425450 w 420"/>
              <a:gd name="T67" fmla="*/ 55563 h 370"/>
              <a:gd name="T68" fmla="*/ 487363 w 420"/>
              <a:gd name="T69" fmla="*/ 11112 h 370"/>
              <a:gd name="T70" fmla="*/ 552450 w 420"/>
              <a:gd name="T71" fmla="*/ 3175 h 370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420"/>
              <a:gd name="T109" fmla="*/ 0 h 370"/>
              <a:gd name="T110" fmla="*/ 420 w 420"/>
              <a:gd name="T111" fmla="*/ 370 h 370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420" h="370">
                <a:moveTo>
                  <a:pt x="373" y="17"/>
                </a:moveTo>
                <a:lnTo>
                  <a:pt x="388" y="37"/>
                </a:lnTo>
                <a:lnTo>
                  <a:pt x="397" y="62"/>
                </a:lnTo>
                <a:lnTo>
                  <a:pt x="398" y="89"/>
                </a:lnTo>
                <a:lnTo>
                  <a:pt x="393" y="115"/>
                </a:lnTo>
                <a:lnTo>
                  <a:pt x="388" y="125"/>
                </a:lnTo>
                <a:lnTo>
                  <a:pt x="382" y="134"/>
                </a:lnTo>
                <a:lnTo>
                  <a:pt x="380" y="145"/>
                </a:lnTo>
                <a:lnTo>
                  <a:pt x="382" y="155"/>
                </a:lnTo>
                <a:lnTo>
                  <a:pt x="391" y="166"/>
                </a:lnTo>
                <a:lnTo>
                  <a:pt x="398" y="177"/>
                </a:lnTo>
                <a:lnTo>
                  <a:pt x="405" y="189"/>
                </a:lnTo>
                <a:lnTo>
                  <a:pt x="411" y="201"/>
                </a:lnTo>
                <a:lnTo>
                  <a:pt x="416" y="213"/>
                </a:lnTo>
                <a:lnTo>
                  <a:pt x="419" y="226"/>
                </a:lnTo>
                <a:lnTo>
                  <a:pt x="420" y="240"/>
                </a:lnTo>
                <a:lnTo>
                  <a:pt x="419" y="254"/>
                </a:lnTo>
                <a:lnTo>
                  <a:pt x="413" y="271"/>
                </a:lnTo>
                <a:lnTo>
                  <a:pt x="405" y="288"/>
                </a:lnTo>
                <a:lnTo>
                  <a:pt x="394" y="304"/>
                </a:lnTo>
                <a:lnTo>
                  <a:pt x="382" y="318"/>
                </a:lnTo>
                <a:lnTo>
                  <a:pt x="368" y="330"/>
                </a:lnTo>
                <a:lnTo>
                  <a:pt x="353" y="341"/>
                </a:lnTo>
                <a:lnTo>
                  <a:pt x="336" y="351"/>
                </a:lnTo>
                <a:lnTo>
                  <a:pt x="321" y="357"/>
                </a:lnTo>
                <a:lnTo>
                  <a:pt x="304" y="362"/>
                </a:lnTo>
                <a:lnTo>
                  <a:pt x="285" y="365"/>
                </a:lnTo>
                <a:lnTo>
                  <a:pt x="267" y="368"/>
                </a:lnTo>
                <a:lnTo>
                  <a:pt x="249" y="369"/>
                </a:lnTo>
                <a:lnTo>
                  <a:pt x="231" y="370"/>
                </a:lnTo>
                <a:lnTo>
                  <a:pt x="213" y="369"/>
                </a:lnTo>
                <a:lnTo>
                  <a:pt x="195" y="368"/>
                </a:lnTo>
                <a:lnTo>
                  <a:pt x="176" y="365"/>
                </a:lnTo>
                <a:lnTo>
                  <a:pt x="158" y="363"/>
                </a:lnTo>
                <a:lnTo>
                  <a:pt x="141" y="359"/>
                </a:lnTo>
                <a:lnTo>
                  <a:pt x="123" y="356"/>
                </a:lnTo>
                <a:lnTo>
                  <a:pt x="106" y="351"/>
                </a:lnTo>
                <a:lnTo>
                  <a:pt x="89" y="346"/>
                </a:lnTo>
                <a:lnTo>
                  <a:pt x="72" y="340"/>
                </a:lnTo>
                <a:lnTo>
                  <a:pt x="55" y="334"/>
                </a:lnTo>
                <a:lnTo>
                  <a:pt x="40" y="328"/>
                </a:lnTo>
                <a:lnTo>
                  <a:pt x="35" y="325"/>
                </a:lnTo>
                <a:lnTo>
                  <a:pt x="29" y="322"/>
                </a:lnTo>
                <a:lnTo>
                  <a:pt x="24" y="318"/>
                </a:lnTo>
                <a:lnTo>
                  <a:pt x="19" y="313"/>
                </a:lnTo>
                <a:lnTo>
                  <a:pt x="14" y="309"/>
                </a:lnTo>
                <a:lnTo>
                  <a:pt x="9" y="304"/>
                </a:lnTo>
                <a:lnTo>
                  <a:pt x="4" y="299"/>
                </a:lnTo>
                <a:lnTo>
                  <a:pt x="0" y="294"/>
                </a:lnTo>
                <a:lnTo>
                  <a:pt x="7" y="283"/>
                </a:lnTo>
                <a:lnTo>
                  <a:pt x="14" y="272"/>
                </a:lnTo>
                <a:lnTo>
                  <a:pt x="24" y="263"/>
                </a:lnTo>
                <a:lnTo>
                  <a:pt x="32" y="252"/>
                </a:lnTo>
                <a:lnTo>
                  <a:pt x="42" y="242"/>
                </a:lnTo>
                <a:lnTo>
                  <a:pt x="51" y="231"/>
                </a:lnTo>
                <a:lnTo>
                  <a:pt x="60" y="221"/>
                </a:lnTo>
                <a:lnTo>
                  <a:pt x="67" y="210"/>
                </a:lnTo>
                <a:lnTo>
                  <a:pt x="81" y="189"/>
                </a:lnTo>
                <a:lnTo>
                  <a:pt x="93" y="166"/>
                </a:lnTo>
                <a:lnTo>
                  <a:pt x="106" y="141"/>
                </a:lnTo>
                <a:lnTo>
                  <a:pt x="120" y="117"/>
                </a:lnTo>
                <a:lnTo>
                  <a:pt x="135" y="97"/>
                </a:lnTo>
                <a:lnTo>
                  <a:pt x="153" y="80"/>
                </a:lnTo>
                <a:lnTo>
                  <a:pt x="175" y="69"/>
                </a:lnTo>
                <a:lnTo>
                  <a:pt x="201" y="65"/>
                </a:lnTo>
                <a:lnTo>
                  <a:pt x="225" y="60"/>
                </a:lnTo>
                <a:lnTo>
                  <a:pt x="248" y="49"/>
                </a:lnTo>
                <a:lnTo>
                  <a:pt x="268" y="35"/>
                </a:lnTo>
                <a:lnTo>
                  <a:pt x="288" y="19"/>
                </a:lnTo>
                <a:lnTo>
                  <a:pt x="307" y="7"/>
                </a:lnTo>
                <a:lnTo>
                  <a:pt x="327" y="0"/>
                </a:lnTo>
                <a:lnTo>
                  <a:pt x="348" y="2"/>
                </a:lnTo>
                <a:lnTo>
                  <a:pt x="373" y="17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pl-PL"/>
          </a:p>
        </p:txBody>
      </p:sp>
      <p:sp>
        <p:nvSpPr>
          <p:cNvPr id="13339" name="Freeform 34"/>
          <p:cNvSpPr>
            <a:spLocks/>
          </p:cNvSpPr>
          <p:nvPr/>
        </p:nvSpPr>
        <p:spPr bwMode="auto">
          <a:xfrm>
            <a:off x="1914525" y="4338638"/>
            <a:ext cx="501650" cy="415925"/>
          </a:xfrm>
          <a:custGeom>
            <a:avLst/>
            <a:gdLst>
              <a:gd name="T0" fmla="*/ 500063 w 316"/>
              <a:gd name="T1" fmla="*/ 15875 h 262"/>
              <a:gd name="T2" fmla="*/ 501650 w 316"/>
              <a:gd name="T3" fmla="*/ 39687 h 262"/>
              <a:gd name="T4" fmla="*/ 500063 w 316"/>
              <a:gd name="T5" fmla="*/ 60325 h 262"/>
              <a:gd name="T6" fmla="*/ 493713 w 316"/>
              <a:gd name="T7" fmla="*/ 79375 h 262"/>
              <a:gd name="T8" fmla="*/ 482600 w 316"/>
              <a:gd name="T9" fmla="*/ 95250 h 262"/>
              <a:gd name="T10" fmla="*/ 450850 w 316"/>
              <a:gd name="T11" fmla="*/ 119062 h 262"/>
              <a:gd name="T12" fmla="*/ 420688 w 316"/>
              <a:gd name="T13" fmla="*/ 139700 h 262"/>
              <a:gd name="T14" fmla="*/ 385762 w 316"/>
              <a:gd name="T15" fmla="*/ 158750 h 262"/>
              <a:gd name="T16" fmla="*/ 354012 w 316"/>
              <a:gd name="T17" fmla="*/ 173037 h 262"/>
              <a:gd name="T18" fmla="*/ 317500 w 316"/>
              <a:gd name="T19" fmla="*/ 187325 h 262"/>
              <a:gd name="T20" fmla="*/ 282575 w 316"/>
              <a:gd name="T21" fmla="*/ 198437 h 262"/>
              <a:gd name="T22" fmla="*/ 244475 w 316"/>
              <a:gd name="T23" fmla="*/ 209550 h 262"/>
              <a:gd name="T24" fmla="*/ 207963 w 316"/>
              <a:gd name="T25" fmla="*/ 219075 h 262"/>
              <a:gd name="T26" fmla="*/ 185737 w 316"/>
              <a:gd name="T27" fmla="*/ 227012 h 262"/>
              <a:gd name="T28" fmla="*/ 168275 w 316"/>
              <a:gd name="T29" fmla="*/ 241300 h 262"/>
              <a:gd name="T30" fmla="*/ 155575 w 316"/>
              <a:gd name="T31" fmla="*/ 255587 h 262"/>
              <a:gd name="T32" fmla="*/ 141287 w 316"/>
              <a:gd name="T33" fmla="*/ 273050 h 262"/>
              <a:gd name="T34" fmla="*/ 130175 w 316"/>
              <a:gd name="T35" fmla="*/ 292100 h 262"/>
              <a:gd name="T36" fmla="*/ 119063 w 316"/>
              <a:gd name="T37" fmla="*/ 312737 h 262"/>
              <a:gd name="T38" fmla="*/ 104775 w 316"/>
              <a:gd name="T39" fmla="*/ 328612 h 262"/>
              <a:gd name="T40" fmla="*/ 90487 w 316"/>
              <a:gd name="T41" fmla="*/ 346075 h 262"/>
              <a:gd name="T42" fmla="*/ 77787 w 316"/>
              <a:gd name="T43" fmla="*/ 358775 h 262"/>
              <a:gd name="T44" fmla="*/ 68262 w 316"/>
              <a:gd name="T45" fmla="*/ 368300 h 262"/>
              <a:gd name="T46" fmla="*/ 57150 w 316"/>
              <a:gd name="T47" fmla="*/ 379412 h 262"/>
              <a:gd name="T48" fmla="*/ 47625 w 316"/>
              <a:gd name="T49" fmla="*/ 388937 h 262"/>
              <a:gd name="T50" fmla="*/ 36512 w 316"/>
              <a:gd name="T51" fmla="*/ 396875 h 262"/>
              <a:gd name="T52" fmla="*/ 25400 w 316"/>
              <a:gd name="T53" fmla="*/ 404812 h 262"/>
              <a:gd name="T54" fmla="*/ 12700 w 316"/>
              <a:gd name="T55" fmla="*/ 411163 h 262"/>
              <a:gd name="T56" fmla="*/ 0 w 316"/>
              <a:gd name="T57" fmla="*/ 415925 h 262"/>
              <a:gd name="T58" fmla="*/ 9525 w 316"/>
              <a:gd name="T59" fmla="*/ 398462 h 262"/>
              <a:gd name="T60" fmla="*/ 20637 w 316"/>
              <a:gd name="T61" fmla="*/ 381000 h 262"/>
              <a:gd name="T62" fmla="*/ 31750 w 316"/>
              <a:gd name="T63" fmla="*/ 365125 h 262"/>
              <a:gd name="T64" fmla="*/ 44450 w 316"/>
              <a:gd name="T65" fmla="*/ 350837 h 262"/>
              <a:gd name="T66" fmla="*/ 57150 w 316"/>
              <a:gd name="T67" fmla="*/ 333375 h 262"/>
              <a:gd name="T68" fmla="*/ 68262 w 316"/>
              <a:gd name="T69" fmla="*/ 317500 h 262"/>
              <a:gd name="T70" fmla="*/ 80962 w 316"/>
              <a:gd name="T71" fmla="*/ 301625 h 262"/>
              <a:gd name="T72" fmla="*/ 92075 w 316"/>
              <a:gd name="T73" fmla="*/ 285750 h 262"/>
              <a:gd name="T74" fmla="*/ 107950 w 316"/>
              <a:gd name="T75" fmla="*/ 255587 h 262"/>
              <a:gd name="T76" fmla="*/ 123825 w 316"/>
              <a:gd name="T77" fmla="*/ 225425 h 262"/>
              <a:gd name="T78" fmla="*/ 141287 w 316"/>
              <a:gd name="T79" fmla="*/ 195262 h 262"/>
              <a:gd name="T80" fmla="*/ 163512 w 316"/>
              <a:gd name="T81" fmla="*/ 166687 h 262"/>
              <a:gd name="T82" fmla="*/ 185737 w 316"/>
              <a:gd name="T83" fmla="*/ 139700 h 262"/>
              <a:gd name="T84" fmla="*/ 212725 w 316"/>
              <a:gd name="T85" fmla="*/ 117475 h 262"/>
              <a:gd name="T86" fmla="*/ 244475 w 316"/>
              <a:gd name="T87" fmla="*/ 104775 h 262"/>
              <a:gd name="T88" fmla="*/ 280987 w 316"/>
              <a:gd name="T89" fmla="*/ 98425 h 262"/>
              <a:gd name="T90" fmla="*/ 292100 w 316"/>
              <a:gd name="T91" fmla="*/ 98425 h 262"/>
              <a:gd name="T92" fmla="*/ 303212 w 316"/>
              <a:gd name="T93" fmla="*/ 98425 h 262"/>
              <a:gd name="T94" fmla="*/ 314325 w 316"/>
              <a:gd name="T95" fmla="*/ 98425 h 262"/>
              <a:gd name="T96" fmla="*/ 328612 w 316"/>
              <a:gd name="T97" fmla="*/ 96837 h 262"/>
              <a:gd name="T98" fmla="*/ 338137 w 316"/>
              <a:gd name="T99" fmla="*/ 95250 h 262"/>
              <a:gd name="T100" fmla="*/ 349250 w 316"/>
              <a:gd name="T101" fmla="*/ 90487 h 262"/>
              <a:gd name="T102" fmla="*/ 358775 w 316"/>
              <a:gd name="T103" fmla="*/ 87312 h 262"/>
              <a:gd name="T104" fmla="*/ 368300 w 316"/>
              <a:gd name="T105" fmla="*/ 79375 h 262"/>
              <a:gd name="T106" fmla="*/ 382587 w 316"/>
              <a:gd name="T107" fmla="*/ 66675 h 262"/>
              <a:gd name="T108" fmla="*/ 393700 w 316"/>
              <a:gd name="T109" fmla="*/ 52387 h 262"/>
              <a:gd name="T110" fmla="*/ 406400 w 316"/>
              <a:gd name="T111" fmla="*/ 36512 h 262"/>
              <a:gd name="T112" fmla="*/ 420688 w 316"/>
              <a:gd name="T113" fmla="*/ 23812 h 262"/>
              <a:gd name="T114" fmla="*/ 433388 w 316"/>
              <a:gd name="T115" fmla="*/ 12700 h 262"/>
              <a:gd name="T116" fmla="*/ 449263 w 316"/>
              <a:gd name="T117" fmla="*/ 4762 h 262"/>
              <a:gd name="T118" fmla="*/ 466725 w 316"/>
              <a:gd name="T119" fmla="*/ 0 h 262"/>
              <a:gd name="T120" fmla="*/ 485775 w 316"/>
              <a:gd name="T121" fmla="*/ 3175 h 262"/>
              <a:gd name="T122" fmla="*/ 500063 w 316"/>
              <a:gd name="T123" fmla="*/ 15875 h 262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316"/>
              <a:gd name="T187" fmla="*/ 0 h 262"/>
              <a:gd name="T188" fmla="*/ 316 w 316"/>
              <a:gd name="T189" fmla="*/ 262 h 262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316" h="262">
                <a:moveTo>
                  <a:pt x="315" y="10"/>
                </a:moveTo>
                <a:lnTo>
                  <a:pt x="316" y="25"/>
                </a:lnTo>
                <a:lnTo>
                  <a:pt x="315" y="38"/>
                </a:lnTo>
                <a:lnTo>
                  <a:pt x="311" y="50"/>
                </a:lnTo>
                <a:lnTo>
                  <a:pt x="304" y="60"/>
                </a:lnTo>
                <a:lnTo>
                  <a:pt x="284" y="75"/>
                </a:lnTo>
                <a:lnTo>
                  <a:pt x="265" y="88"/>
                </a:lnTo>
                <a:lnTo>
                  <a:pt x="243" y="100"/>
                </a:lnTo>
                <a:lnTo>
                  <a:pt x="223" y="109"/>
                </a:lnTo>
                <a:lnTo>
                  <a:pt x="200" y="118"/>
                </a:lnTo>
                <a:lnTo>
                  <a:pt x="178" y="125"/>
                </a:lnTo>
                <a:lnTo>
                  <a:pt x="154" y="132"/>
                </a:lnTo>
                <a:lnTo>
                  <a:pt x="131" y="138"/>
                </a:lnTo>
                <a:lnTo>
                  <a:pt x="117" y="143"/>
                </a:lnTo>
                <a:lnTo>
                  <a:pt x="106" y="152"/>
                </a:lnTo>
                <a:lnTo>
                  <a:pt x="98" y="161"/>
                </a:lnTo>
                <a:lnTo>
                  <a:pt x="89" y="172"/>
                </a:lnTo>
                <a:lnTo>
                  <a:pt x="82" y="184"/>
                </a:lnTo>
                <a:lnTo>
                  <a:pt x="75" y="197"/>
                </a:lnTo>
                <a:lnTo>
                  <a:pt x="66" y="207"/>
                </a:lnTo>
                <a:lnTo>
                  <a:pt x="57" y="218"/>
                </a:lnTo>
                <a:lnTo>
                  <a:pt x="49" y="226"/>
                </a:lnTo>
                <a:lnTo>
                  <a:pt x="43" y="232"/>
                </a:lnTo>
                <a:lnTo>
                  <a:pt x="36" y="239"/>
                </a:lnTo>
                <a:lnTo>
                  <a:pt x="30" y="245"/>
                </a:lnTo>
                <a:lnTo>
                  <a:pt x="23" y="250"/>
                </a:lnTo>
                <a:lnTo>
                  <a:pt x="16" y="255"/>
                </a:lnTo>
                <a:lnTo>
                  <a:pt x="8" y="259"/>
                </a:lnTo>
                <a:lnTo>
                  <a:pt x="0" y="262"/>
                </a:lnTo>
                <a:lnTo>
                  <a:pt x="6" y="251"/>
                </a:lnTo>
                <a:lnTo>
                  <a:pt x="13" y="240"/>
                </a:lnTo>
                <a:lnTo>
                  <a:pt x="20" y="230"/>
                </a:lnTo>
                <a:lnTo>
                  <a:pt x="28" y="221"/>
                </a:lnTo>
                <a:lnTo>
                  <a:pt x="36" y="210"/>
                </a:lnTo>
                <a:lnTo>
                  <a:pt x="43" y="200"/>
                </a:lnTo>
                <a:lnTo>
                  <a:pt x="51" y="190"/>
                </a:lnTo>
                <a:lnTo>
                  <a:pt x="58" y="180"/>
                </a:lnTo>
                <a:lnTo>
                  <a:pt x="68" y="161"/>
                </a:lnTo>
                <a:lnTo>
                  <a:pt x="78" y="142"/>
                </a:lnTo>
                <a:lnTo>
                  <a:pt x="89" y="123"/>
                </a:lnTo>
                <a:lnTo>
                  <a:pt x="103" y="105"/>
                </a:lnTo>
                <a:lnTo>
                  <a:pt x="117" y="88"/>
                </a:lnTo>
                <a:lnTo>
                  <a:pt x="134" y="74"/>
                </a:lnTo>
                <a:lnTo>
                  <a:pt x="154" y="66"/>
                </a:lnTo>
                <a:lnTo>
                  <a:pt x="177" y="62"/>
                </a:lnTo>
                <a:lnTo>
                  <a:pt x="184" y="62"/>
                </a:lnTo>
                <a:lnTo>
                  <a:pt x="191" y="62"/>
                </a:lnTo>
                <a:lnTo>
                  <a:pt x="198" y="62"/>
                </a:lnTo>
                <a:lnTo>
                  <a:pt x="207" y="61"/>
                </a:lnTo>
                <a:lnTo>
                  <a:pt x="213" y="60"/>
                </a:lnTo>
                <a:lnTo>
                  <a:pt x="220" y="57"/>
                </a:lnTo>
                <a:lnTo>
                  <a:pt x="226" y="55"/>
                </a:lnTo>
                <a:lnTo>
                  <a:pt x="232" y="50"/>
                </a:lnTo>
                <a:lnTo>
                  <a:pt x="241" y="42"/>
                </a:lnTo>
                <a:lnTo>
                  <a:pt x="248" y="33"/>
                </a:lnTo>
                <a:lnTo>
                  <a:pt x="256" y="23"/>
                </a:lnTo>
                <a:lnTo>
                  <a:pt x="265" y="15"/>
                </a:lnTo>
                <a:lnTo>
                  <a:pt x="273" y="8"/>
                </a:lnTo>
                <a:lnTo>
                  <a:pt x="283" y="3"/>
                </a:lnTo>
                <a:lnTo>
                  <a:pt x="294" y="0"/>
                </a:lnTo>
                <a:lnTo>
                  <a:pt x="306" y="2"/>
                </a:lnTo>
                <a:lnTo>
                  <a:pt x="315" y="10"/>
                </a:lnTo>
                <a:close/>
              </a:path>
            </a:pathLst>
          </a:custGeom>
          <a:solidFill>
            <a:srgbClr val="FF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pl-PL"/>
          </a:p>
        </p:txBody>
      </p:sp>
      <p:sp>
        <p:nvSpPr>
          <p:cNvPr id="13340" name="Freeform 35"/>
          <p:cNvSpPr>
            <a:spLocks/>
          </p:cNvSpPr>
          <p:nvPr/>
        </p:nvSpPr>
        <p:spPr bwMode="auto">
          <a:xfrm>
            <a:off x="1104900" y="4395788"/>
            <a:ext cx="452438" cy="233362"/>
          </a:xfrm>
          <a:custGeom>
            <a:avLst/>
            <a:gdLst>
              <a:gd name="T0" fmla="*/ 93663 w 285"/>
              <a:gd name="T1" fmla="*/ 31750 h 147"/>
              <a:gd name="T2" fmla="*/ 117475 w 285"/>
              <a:gd name="T3" fmla="*/ 36512 h 147"/>
              <a:gd name="T4" fmla="*/ 138113 w 285"/>
              <a:gd name="T5" fmla="*/ 38100 h 147"/>
              <a:gd name="T6" fmla="*/ 161925 w 285"/>
              <a:gd name="T7" fmla="*/ 41275 h 147"/>
              <a:gd name="T8" fmla="*/ 184150 w 285"/>
              <a:gd name="T9" fmla="*/ 46037 h 147"/>
              <a:gd name="T10" fmla="*/ 206375 w 285"/>
              <a:gd name="T11" fmla="*/ 49212 h 147"/>
              <a:gd name="T12" fmla="*/ 228600 w 285"/>
              <a:gd name="T13" fmla="*/ 55562 h 147"/>
              <a:gd name="T14" fmla="*/ 249238 w 285"/>
              <a:gd name="T15" fmla="*/ 60325 h 147"/>
              <a:gd name="T16" fmla="*/ 271463 w 285"/>
              <a:gd name="T17" fmla="*/ 66675 h 147"/>
              <a:gd name="T18" fmla="*/ 290513 w 285"/>
              <a:gd name="T19" fmla="*/ 76200 h 147"/>
              <a:gd name="T20" fmla="*/ 311150 w 285"/>
              <a:gd name="T21" fmla="*/ 85725 h 147"/>
              <a:gd name="T22" fmla="*/ 328613 w 285"/>
              <a:gd name="T23" fmla="*/ 95250 h 147"/>
              <a:gd name="T24" fmla="*/ 346075 w 285"/>
              <a:gd name="T25" fmla="*/ 109537 h 147"/>
              <a:gd name="T26" fmla="*/ 363538 w 285"/>
              <a:gd name="T27" fmla="*/ 123825 h 147"/>
              <a:gd name="T28" fmla="*/ 379413 w 285"/>
              <a:gd name="T29" fmla="*/ 141287 h 147"/>
              <a:gd name="T30" fmla="*/ 392113 w 285"/>
              <a:gd name="T31" fmla="*/ 160337 h 147"/>
              <a:gd name="T32" fmla="*/ 404813 w 285"/>
              <a:gd name="T33" fmla="*/ 182562 h 147"/>
              <a:gd name="T34" fmla="*/ 415925 w 285"/>
              <a:gd name="T35" fmla="*/ 195262 h 147"/>
              <a:gd name="T36" fmla="*/ 427038 w 285"/>
              <a:gd name="T37" fmla="*/ 211137 h 147"/>
              <a:gd name="T38" fmla="*/ 439738 w 285"/>
              <a:gd name="T39" fmla="*/ 222250 h 147"/>
              <a:gd name="T40" fmla="*/ 452438 w 285"/>
              <a:gd name="T41" fmla="*/ 233362 h 147"/>
              <a:gd name="T42" fmla="*/ 439738 w 285"/>
              <a:gd name="T43" fmla="*/ 230187 h 147"/>
              <a:gd name="T44" fmla="*/ 428625 w 285"/>
              <a:gd name="T45" fmla="*/ 222250 h 147"/>
              <a:gd name="T46" fmla="*/ 419100 w 285"/>
              <a:gd name="T47" fmla="*/ 214312 h 147"/>
              <a:gd name="T48" fmla="*/ 409575 w 285"/>
              <a:gd name="T49" fmla="*/ 204787 h 147"/>
              <a:gd name="T50" fmla="*/ 400050 w 285"/>
              <a:gd name="T51" fmla="*/ 195262 h 147"/>
              <a:gd name="T52" fmla="*/ 390525 w 285"/>
              <a:gd name="T53" fmla="*/ 185737 h 147"/>
              <a:gd name="T54" fmla="*/ 381000 w 285"/>
              <a:gd name="T55" fmla="*/ 177800 h 147"/>
              <a:gd name="T56" fmla="*/ 368300 w 285"/>
              <a:gd name="T57" fmla="*/ 169862 h 147"/>
              <a:gd name="T58" fmla="*/ 338138 w 285"/>
              <a:gd name="T59" fmla="*/ 157162 h 147"/>
              <a:gd name="T60" fmla="*/ 306388 w 285"/>
              <a:gd name="T61" fmla="*/ 146050 h 147"/>
              <a:gd name="T62" fmla="*/ 271463 w 285"/>
              <a:gd name="T63" fmla="*/ 138112 h 147"/>
              <a:gd name="T64" fmla="*/ 238125 w 285"/>
              <a:gd name="T65" fmla="*/ 130175 h 147"/>
              <a:gd name="T66" fmla="*/ 203200 w 285"/>
              <a:gd name="T67" fmla="*/ 122237 h 147"/>
              <a:gd name="T68" fmla="*/ 171450 w 285"/>
              <a:gd name="T69" fmla="*/ 111125 h 147"/>
              <a:gd name="T70" fmla="*/ 139700 w 285"/>
              <a:gd name="T71" fmla="*/ 98425 h 147"/>
              <a:gd name="T72" fmla="*/ 109538 w 285"/>
              <a:gd name="T73" fmla="*/ 82550 h 147"/>
              <a:gd name="T74" fmla="*/ 96838 w 285"/>
              <a:gd name="T75" fmla="*/ 73025 h 147"/>
              <a:gd name="T76" fmla="*/ 80963 w 285"/>
              <a:gd name="T77" fmla="*/ 61912 h 147"/>
              <a:gd name="T78" fmla="*/ 66675 w 285"/>
              <a:gd name="T79" fmla="*/ 50800 h 147"/>
              <a:gd name="T80" fmla="*/ 53975 w 285"/>
              <a:gd name="T81" fmla="*/ 41275 h 147"/>
              <a:gd name="T82" fmla="*/ 39688 w 285"/>
              <a:gd name="T83" fmla="*/ 30162 h 147"/>
              <a:gd name="T84" fmla="*/ 26988 w 285"/>
              <a:gd name="T85" fmla="*/ 20637 h 147"/>
              <a:gd name="T86" fmla="*/ 12700 w 285"/>
              <a:gd name="T87" fmla="*/ 9525 h 147"/>
              <a:gd name="T88" fmla="*/ 0 w 285"/>
              <a:gd name="T89" fmla="*/ 0 h 147"/>
              <a:gd name="T90" fmla="*/ 12700 w 285"/>
              <a:gd name="T91" fmla="*/ 1587 h 147"/>
              <a:gd name="T92" fmla="*/ 25400 w 285"/>
              <a:gd name="T93" fmla="*/ 4762 h 147"/>
              <a:gd name="T94" fmla="*/ 36513 w 285"/>
              <a:gd name="T95" fmla="*/ 9525 h 147"/>
              <a:gd name="T96" fmla="*/ 47625 w 285"/>
              <a:gd name="T97" fmla="*/ 14287 h 147"/>
              <a:gd name="T98" fmla="*/ 60325 w 285"/>
              <a:gd name="T99" fmla="*/ 20637 h 147"/>
              <a:gd name="T100" fmla="*/ 71438 w 285"/>
              <a:gd name="T101" fmla="*/ 25400 h 147"/>
              <a:gd name="T102" fmla="*/ 82550 w 285"/>
              <a:gd name="T103" fmla="*/ 30162 h 147"/>
              <a:gd name="T104" fmla="*/ 93663 w 285"/>
              <a:gd name="T105" fmla="*/ 31750 h 147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w 285"/>
              <a:gd name="T160" fmla="*/ 0 h 147"/>
              <a:gd name="T161" fmla="*/ 285 w 285"/>
              <a:gd name="T162" fmla="*/ 147 h 147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T159" t="T160" r="T161" b="T162"/>
            <a:pathLst>
              <a:path w="285" h="147">
                <a:moveTo>
                  <a:pt x="59" y="20"/>
                </a:moveTo>
                <a:lnTo>
                  <a:pt x="74" y="23"/>
                </a:lnTo>
                <a:lnTo>
                  <a:pt x="87" y="24"/>
                </a:lnTo>
                <a:lnTo>
                  <a:pt x="102" y="26"/>
                </a:lnTo>
                <a:lnTo>
                  <a:pt x="116" y="29"/>
                </a:lnTo>
                <a:lnTo>
                  <a:pt x="130" y="31"/>
                </a:lnTo>
                <a:lnTo>
                  <a:pt x="144" y="35"/>
                </a:lnTo>
                <a:lnTo>
                  <a:pt x="157" y="38"/>
                </a:lnTo>
                <a:lnTo>
                  <a:pt x="171" y="42"/>
                </a:lnTo>
                <a:lnTo>
                  <a:pt x="183" y="48"/>
                </a:lnTo>
                <a:lnTo>
                  <a:pt x="196" y="54"/>
                </a:lnTo>
                <a:lnTo>
                  <a:pt x="207" y="60"/>
                </a:lnTo>
                <a:lnTo>
                  <a:pt x="218" y="69"/>
                </a:lnTo>
                <a:lnTo>
                  <a:pt x="229" y="78"/>
                </a:lnTo>
                <a:lnTo>
                  <a:pt x="239" y="89"/>
                </a:lnTo>
                <a:lnTo>
                  <a:pt x="247" y="101"/>
                </a:lnTo>
                <a:lnTo>
                  <a:pt x="255" y="115"/>
                </a:lnTo>
                <a:lnTo>
                  <a:pt x="262" y="123"/>
                </a:lnTo>
                <a:lnTo>
                  <a:pt x="269" y="133"/>
                </a:lnTo>
                <a:lnTo>
                  <a:pt x="277" y="140"/>
                </a:lnTo>
                <a:lnTo>
                  <a:pt x="285" y="147"/>
                </a:lnTo>
                <a:lnTo>
                  <a:pt x="277" y="145"/>
                </a:lnTo>
                <a:lnTo>
                  <a:pt x="270" y="140"/>
                </a:lnTo>
                <a:lnTo>
                  <a:pt x="264" y="135"/>
                </a:lnTo>
                <a:lnTo>
                  <a:pt x="258" y="129"/>
                </a:lnTo>
                <a:lnTo>
                  <a:pt x="252" y="123"/>
                </a:lnTo>
                <a:lnTo>
                  <a:pt x="246" y="117"/>
                </a:lnTo>
                <a:lnTo>
                  <a:pt x="240" y="112"/>
                </a:lnTo>
                <a:lnTo>
                  <a:pt x="232" y="107"/>
                </a:lnTo>
                <a:lnTo>
                  <a:pt x="213" y="99"/>
                </a:lnTo>
                <a:lnTo>
                  <a:pt x="193" y="92"/>
                </a:lnTo>
                <a:lnTo>
                  <a:pt x="171" y="87"/>
                </a:lnTo>
                <a:lnTo>
                  <a:pt x="150" y="82"/>
                </a:lnTo>
                <a:lnTo>
                  <a:pt x="128" y="77"/>
                </a:lnTo>
                <a:lnTo>
                  <a:pt x="108" y="70"/>
                </a:lnTo>
                <a:lnTo>
                  <a:pt x="88" y="62"/>
                </a:lnTo>
                <a:lnTo>
                  <a:pt x="69" y="52"/>
                </a:lnTo>
                <a:lnTo>
                  <a:pt x="61" y="46"/>
                </a:lnTo>
                <a:lnTo>
                  <a:pt x="51" y="39"/>
                </a:lnTo>
                <a:lnTo>
                  <a:pt x="42" y="32"/>
                </a:lnTo>
                <a:lnTo>
                  <a:pt x="34" y="26"/>
                </a:lnTo>
                <a:lnTo>
                  <a:pt x="25" y="19"/>
                </a:lnTo>
                <a:lnTo>
                  <a:pt x="17" y="13"/>
                </a:lnTo>
                <a:lnTo>
                  <a:pt x="8" y="6"/>
                </a:lnTo>
                <a:lnTo>
                  <a:pt x="0" y="0"/>
                </a:lnTo>
                <a:lnTo>
                  <a:pt x="8" y="1"/>
                </a:lnTo>
                <a:lnTo>
                  <a:pt x="16" y="3"/>
                </a:lnTo>
                <a:lnTo>
                  <a:pt x="23" y="6"/>
                </a:lnTo>
                <a:lnTo>
                  <a:pt x="30" y="9"/>
                </a:lnTo>
                <a:lnTo>
                  <a:pt x="38" y="13"/>
                </a:lnTo>
                <a:lnTo>
                  <a:pt x="45" y="16"/>
                </a:lnTo>
                <a:lnTo>
                  <a:pt x="52" y="19"/>
                </a:lnTo>
                <a:lnTo>
                  <a:pt x="59" y="20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pl-PL"/>
          </a:p>
        </p:txBody>
      </p:sp>
      <p:sp>
        <p:nvSpPr>
          <p:cNvPr id="13341" name="Freeform 36"/>
          <p:cNvSpPr>
            <a:spLocks/>
          </p:cNvSpPr>
          <p:nvPr/>
        </p:nvSpPr>
        <p:spPr bwMode="auto">
          <a:xfrm>
            <a:off x="2022475" y="4470400"/>
            <a:ext cx="385763" cy="227013"/>
          </a:xfrm>
          <a:custGeom>
            <a:avLst/>
            <a:gdLst>
              <a:gd name="T0" fmla="*/ 371475 w 243"/>
              <a:gd name="T1" fmla="*/ 74613 h 143"/>
              <a:gd name="T2" fmla="*/ 352425 w 243"/>
              <a:gd name="T3" fmla="*/ 84138 h 143"/>
              <a:gd name="T4" fmla="*/ 331788 w 243"/>
              <a:gd name="T5" fmla="*/ 95250 h 143"/>
              <a:gd name="T6" fmla="*/ 312738 w 243"/>
              <a:gd name="T7" fmla="*/ 107950 h 143"/>
              <a:gd name="T8" fmla="*/ 293688 w 243"/>
              <a:gd name="T9" fmla="*/ 117475 h 143"/>
              <a:gd name="T10" fmla="*/ 273050 w 243"/>
              <a:gd name="T11" fmla="*/ 128588 h 143"/>
              <a:gd name="T12" fmla="*/ 252413 w 243"/>
              <a:gd name="T13" fmla="*/ 138113 h 143"/>
              <a:gd name="T14" fmla="*/ 233363 w 243"/>
              <a:gd name="T15" fmla="*/ 147638 h 143"/>
              <a:gd name="T16" fmla="*/ 212725 w 243"/>
              <a:gd name="T17" fmla="*/ 157163 h 143"/>
              <a:gd name="T18" fmla="*/ 192088 w 243"/>
              <a:gd name="T19" fmla="*/ 166688 h 143"/>
              <a:gd name="T20" fmla="*/ 173038 w 243"/>
              <a:gd name="T21" fmla="*/ 176213 h 143"/>
              <a:gd name="T22" fmla="*/ 150813 w 243"/>
              <a:gd name="T23" fmla="*/ 184150 h 143"/>
              <a:gd name="T24" fmla="*/ 130175 w 243"/>
              <a:gd name="T25" fmla="*/ 192088 h 143"/>
              <a:gd name="T26" fmla="*/ 109538 w 243"/>
              <a:gd name="T27" fmla="*/ 196850 h 143"/>
              <a:gd name="T28" fmla="*/ 85725 w 243"/>
              <a:gd name="T29" fmla="*/ 204788 h 143"/>
              <a:gd name="T30" fmla="*/ 65088 w 243"/>
              <a:gd name="T31" fmla="*/ 209550 h 143"/>
              <a:gd name="T32" fmla="*/ 41275 w 243"/>
              <a:gd name="T33" fmla="*/ 212725 h 143"/>
              <a:gd name="T34" fmla="*/ 0 w 243"/>
              <a:gd name="T35" fmla="*/ 227013 h 143"/>
              <a:gd name="T36" fmla="*/ 14288 w 243"/>
              <a:gd name="T37" fmla="*/ 209550 h 143"/>
              <a:gd name="T38" fmla="*/ 30163 w 243"/>
              <a:gd name="T39" fmla="*/ 192088 h 143"/>
              <a:gd name="T40" fmla="*/ 42863 w 243"/>
              <a:gd name="T41" fmla="*/ 173038 h 143"/>
              <a:gd name="T42" fmla="*/ 58738 w 243"/>
              <a:gd name="T43" fmla="*/ 153988 h 143"/>
              <a:gd name="T44" fmla="*/ 73025 w 243"/>
              <a:gd name="T45" fmla="*/ 136525 h 143"/>
              <a:gd name="T46" fmla="*/ 88900 w 243"/>
              <a:gd name="T47" fmla="*/ 120650 h 143"/>
              <a:gd name="T48" fmla="*/ 106363 w 243"/>
              <a:gd name="T49" fmla="*/ 107950 h 143"/>
              <a:gd name="T50" fmla="*/ 128588 w 243"/>
              <a:gd name="T51" fmla="*/ 100013 h 143"/>
              <a:gd name="T52" fmla="*/ 160338 w 243"/>
              <a:gd name="T53" fmla="*/ 90488 h 143"/>
              <a:gd name="T54" fmla="*/ 193675 w 243"/>
              <a:gd name="T55" fmla="*/ 82550 h 143"/>
              <a:gd name="T56" fmla="*/ 225425 w 243"/>
              <a:gd name="T57" fmla="*/ 74613 h 143"/>
              <a:gd name="T58" fmla="*/ 258763 w 243"/>
              <a:gd name="T59" fmla="*/ 63500 h 143"/>
              <a:gd name="T60" fmla="*/ 288925 w 243"/>
              <a:gd name="T61" fmla="*/ 53975 h 143"/>
              <a:gd name="T62" fmla="*/ 319088 w 243"/>
              <a:gd name="T63" fmla="*/ 38100 h 143"/>
              <a:gd name="T64" fmla="*/ 347663 w 243"/>
              <a:gd name="T65" fmla="*/ 20638 h 143"/>
              <a:gd name="T66" fmla="*/ 374650 w 243"/>
              <a:gd name="T67" fmla="*/ 0 h 143"/>
              <a:gd name="T68" fmla="*/ 382588 w 243"/>
              <a:gd name="T69" fmla="*/ 17463 h 143"/>
              <a:gd name="T70" fmla="*/ 385763 w 243"/>
              <a:gd name="T71" fmla="*/ 39688 h 143"/>
              <a:gd name="T72" fmla="*/ 384175 w 243"/>
              <a:gd name="T73" fmla="*/ 60325 h 143"/>
              <a:gd name="T74" fmla="*/ 371475 w 243"/>
              <a:gd name="T75" fmla="*/ 74613 h 143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243"/>
              <a:gd name="T115" fmla="*/ 0 h 143"/>
              <a:gd name="T116" fmla="*/ 243 w 243"/>
              <a:gd name="T117" fmla="*/ 143 h 143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243" h="143">
                <a:moveTo>
                  <a:pt x="234" y="47"/>
                </a:moveTo>
                <a:lnTo>
                  <a:pt x="222" y="53"/>
                </a:lnTo>
                <a:lnTo>
                  <a:pt x="209" y="60"/>
                </a:lnTo>
                <a:lnTo>
                  <a:pt x="197" y="68"/>
                </a:lnTo>
                <a:lnTo>
                  <a:pt x="185" y="74"/>
                </a:lnTo>
                <a:lnTo>
                  <a:pt x="172" y="81"/>
                </a:lnTo>
                <a:lnTo>
                  <a:pt x="159" y="87"/>
                </a:lnTo>
                <a:lnTo>
                  <a:pt x="147" y="93"/>
                </a:lnTo>
                <a:lnTo>
                  <a:pt x="134" y="99"/>
                </a:lnTo>
                <a:lnTo>
                  <a:pt x="121" y="105"/>
                </a:lnTo>
                <a:lnTo>
                  <a:pt x="109" y="111"/>
                </a:lnTo>
                <a:lnTo>
                  <a:pt x="95" y="116"/>
                </a:lnTo>
                <a:lnTo>
                  <a:pt x="82" y="121"/>
                </a:lnTo>
                <a:lnTo>
                  <a:pt x="69" y="124"/>
                </a:lnTo>
                <a:lnTo>
                  <a:pt x="54" y="129"/>
                </a:lnTo>
                <a:lnTo>
                  <a:pt x="41" y="132"/>
                </a:lnTo>
                <a:lnTo>
                  <a:pt x="26" y="134"/>
                </a:lnTo>
                <a:lnTo>
                  <a:pt x="0" y="143"/>
                </a:lnTo>
                <a:lnTo>
                  <a:pt x="9" y="132"/>
                </a:lnTo>
                <a:lnTo>
                  <a:pt x="19" y="121"/>
                </a:lnTo>
                <a:lnTo>
                  <a:pt x="27" y="109"/>
                </a:lnTo>
                <a:lnTo>
                  <a:pt x="37" y="97"/>
                </a:lnTo>
                <a:lnTo>
                  <a:pt x="46" y="86"/>
                </a:lnTo>
                <a:lnTo>
                  <a:pt x="56" y="76"/>
                </a:lnTo>
                <a:lnTo>
                  <a:pt x="67" y="68"/>
                </a:lnTo>
                <a:lnTo>
                  <a:pt x="81" y="63"/>
                </a:lnTo>
                <a:lnTo>
                  <a:pt x="101" y="57"/>
                </a:lnTo>
                <a:lnTo>
                  <a:pt x="122" y="52"/>
                </a:lnTo>
                <a:lnTo>
                  <a:pt x="142" y="47"/>
                </a:lnTo>
                <a:lnTo>
                  <a:pt x="163" y="40"/>
                </a:lnTo>
                <a:lnTo>
                  <a:pt x="182" y="34"/>
                </a:lnTo>
                <a:lnTo>
                  <a:pt x="201" y="24"/>
                </a:lnTo>
                <a:lnTo>
                  <a:pt x="219" y="13"/>
                </a:lnTo>
                <a:lnTo>
                  <a:pt x="236" y="0"/>
                </a:lnTo>
                <a:lnTo>
                  <a:pt x="241" y="11"/>
                </a:lnTo>
                <a:lnTo>
                  <a:pt x="243" y="25"/>
                </a:lnTo>
                <a:lnTo>
                  <a:pt x="242" y="38"/>
                </a:lnTo>
                <a:lnTo>
                  <a:pt x="234" y="47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pl-PL"/>
          </a:p>
        </p:txBody>
      </p:sp>
      <p:sp>
        <p:nvSpPr>
          <p:cNvPr id="13342" name="Freeform 37"/>
          <p:cNvSpPr>
            <a:spLocks/>
          </p:cNvSpPr>
          <p:nvPr/>
        </p:nvSpPr>
        <p:spPr bwMode="auto">
          <a:xfrm>
            <a:off x="871538" y="4527550"/>
            <a:ext cx="522287" cy="831850"/>
          </a:xfrm>
          <a:custGeom>
            <a:avLst/>
            <a:gdLst>
              <a:gd name="T0" fmla="*/ 266700 w 329"/>
              <a:gd name="T1" fmla="*/ 263525 h 524"/>
              <a:gd name="T2" fmla="*/ 300037 w 329"/>
              <a:gd name="T3" fmla="*/ 273050 h 524"/>
              <a:gd name="T4" fmla="*/ 334962 w 329"/>
              <a:gd name="T5" fmla="*/ 284162 h 524"/>
              <a:gd name="T6" fmla="*/ 369887 w 329"/>
              <a:gd name="T7" fmla="*/ 298450 h 524"/>
              <a:gd name="T8" fmla="*/ 404812 w 329"/>
              <a:gd name="T9" fmla="*/ 317500 h 524"/>
              <a:gd name="T10" fmla="*/ 434975 w 329"/>
              <a:gd name="T11" fmla="*/ 339725 h 524"/>
              <a:gd name="T12" fmla="*/ 461962 w 329"/>
              <a:gd name="T13" fmla="*/ 365125 h 524"/>
              <a:gd name="T14" fmla="*/ 482600 w 329"/>
              <a:gd name="T15" fmla="*/ 398462 h 524"/>
              <a:gd name="T16" fmla="*/ 498475 w 329"/>
              <a:gd name="T17" fmla="*/ 434975 h 524"/>
              <a:gd name="T18" fmla="*/ 508000 w 329"/>
              <a:gd name="T19" fmla="*/ 484187 h 524"/>
              <a:gd name="T20" fmla="*/ 506412 w 329"/>
              <a:gd name="T21" fmla="*/ 536575 h 524"/>
              <a:gd name="T22" fmla="*/ 498475 w 329"/>
              <a:gd name="T23" fmla="*/ 587375 h 524"/>
              <a:gd name="T24" fmla="*/ 488950 w 329"/>
              <a:gd name="T25" fmla="*/ 638175 h 524"/>
              <a:gd name="T26" fmla="*/ 481012 w 329"/>
              <a:gd name="T27" fmla="*/ 687387 h 524"/>
              <a:gd name="T28" fmla="*/ 481012 w 329"/>
              <a:gd name="T29" fmla="*/ 738187 h 524"/>
              <a:gd name="T30" fmla="*/ 492125 w 329"/>
              <a:gd name="T31" fmla="*/ 785812 h 524"/>
              <a:gd name="T32" fmla="*/ 522287 w 329"/>
              <a:gd name="T33" fmla="*/ 831850 h 524"/>
              <a:gd name="T34" fmla="*/ 485775 w 329"/>
              <a:gd name="T35" fmla="*/ 796925 h 524"/>
              <a:gd name="T36" fmla="*/ 461962 w 329"/>
              <a:gd name="T37" fmla="*/ 755650 h 524"/>
              <a:gd name="T38" fmla="*/ 450850 w 329"/>
              <a:gd name="T39" fmla="*/ 709612 h 524"/>
              <a:gd name="T40" fmla="*/ 444500 w 329"/>
              <a:gd name="T41" fmla="*/ 658812 h 524"/>
              <a:gd name="T42" fmla="*/ 442912 w 329"/>
              <a:gd name="T43" fmla="*/ 608012 h 524"/>
              <a:gd name="T44" fmla="*/ 439737 w 329"/>
              <a:gd name="T45" fmla="*/ 555625 h 524"/>
              <a:gd name="T46" fmla="*/ 431800 w 329"/>
              <a:gd name="T47" fmla="*/ 508000 h 524"/>
              <a:gd name="T48" fmla="*/ 415925 w 329"/>
              <a:gd name="T49" fmla="*/ 461962 h 524"/>
              <a:gd name="T50" fmla="*/ 396875 w 329"/>
              <a:gd name="T51" fmla="*/ 428625 h 524"/>
              <a:gd name="T52" fmla="*/ 373062 w 329"/>
              <a:gd name="T53" fmla="*/ 400050 h 524"/>
              <a:gd name="T54" fmla="*/ 346075 w 329"/>
              <a:gd name="T55" fmla="*/ 373062 h 524"/>
              <a:gd name="T56" fmla="*/ 319087 w 329"/>
              <a:gd name="T57" fmla="*/ 349250 h 524"/>
              <a:gd name="T58" fmla="*/ 288925 w 329"/>
              <a:gd name="T59" fmla="*/ 330200 h 524"/>
              <a:gd name="T60" fmla="*/ 258762 w 329"/>
              <a:gd name="T61" fmla="*/ 311150 h 524"/>
              <a:gd name="T62" fmla="*/ 225425 w 329"/>
              <a:gd name="T63" fmla="*/ 292100 h 524"/>
              <a:gd name="T64" fmla="*/ 193675 w 329"/>
              <a:gd name="T65" fmla="*/ 274637 h 524"/>
              <a:gd name="T66" fmla="*/ 161925 w 329"/>
              <a:gd name="T67" fmla="*/ 255587 h 524"/>
              <a:gd name="T68" fmla="*/ 131762 w 329"/>
              <a:gd name="T69" fmla="*/ 236537 h 524"/>
              <a:gd name="T70" fmla="*/ 103187 w 329"/>
              <a:gd name="T71" fmla="*/ 215900 h 524"/>
              <a:gd name="T72" fmla="*/ 76200 w 329"/>
              <a:gd name="T73" fmla="*/ 192087 h 524"/>
              <a:gd name="T74" fmla="*/ 52387 w 329"/>
              <a:gd name="T75" fmla="*/ 165100 h 524"/>
              <a:gd name="T76" fmla="*/ 33337 w 329"/>
              <a:gd name="T77" fmla="*/ 136525 h 524"/>
              <a:gd name="T78" fmla="*/ 17462 w 329"/>
              <a:gd name="T79" fmla="*/ 101600 h 524"/>
              <a:gd name="T80" fmla="*/ 6350 w 329"/>
              <a:gd name="T81" fmla="*/ 63500 h 524"/>
              <a:gd name="T82" fmla="*/ 4762 w 329"/>
              <a:gd name="T83" fmla="*/ 47625 h 524"/>
              <a:gd name="T84" fmla="*/ 0 w 329"/>
              <a:gd name="T85" fmla="*/ 30162 h 524"/>
              <a:gd name="T86" fmla="*/ 0 w 329"/>
              <a:gd name="T87" fmla="*/ 15875 h 524"/>
              <a:gd name="T88" fmla="*/ 0 w 329"/>
              <a:gd name="T89" fmla="*/ 0 h 524"/>
              <a:gd name="T90" fmla="*/ 15875 w 329"/>
              <a:gd name="T91" fmla="*/ 42862 h 524"/>
              <a:gd name="T92" fmla="*/ 39687 w 329"/>
              <a:gd name="T93" fmla="*/ 84137 h 524"/>
              <a:gd name="T94" fmla="*/ 68262 w 329"/>
              <a:gd name="T95" fmla="*/ 125412 h 524"/>
              <a:gd name="T96" fmla="*/ 100012 w 329"/>
              <a:gd name="T97" fmla="*/ 163512 h 524"/>
              <a:gd name="T98" fmla="*/ 136525 w 329"/>
              <a:gd name="T99" fmla="*/ 196850 h 524"/>
              <a:gd name="T100" fmla="*/ 177800 w 329"/>
              <a:gd name="T101" fmla="*/ 225425 h 524"/>
              <a:gd name="T102" fmla="*/ 219075 w 329"/>
              <a:gd name="T103" fmla="*/ 247650 h 524"/>
              <a:gd name="T104" fmla="*/ 266700 w 329"/>
              <a:gd name="T105" fmla="*/ 263525 h 524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w 329"/>
              <a:gd name="T160" fmla="*/ 0 h 524"/>
              <a:gd name="T161" fmla="*/ 329 w 329"/>
              <a:gd name="T162" fmla="*/ 524 h 524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T159" t="T160" r="T161" b="T162"/>
            <a:pathLst>
              <a:path w="329" h="524">
                <a:moveTo>
                  <a:pt x="168" y="166"/>
                </a:moveTo>
                <a:lnTo>
                  <a:pt x="189" y="172"/>
                </a:lnTo>
                <a:lnTo>
                  <a:pt x="211" y="179"/>
                </a:lnTo>
                <a:lnTo>
                  <a:pt x="233" y="188"/>
                </a:lnTo>
                <a:lnTo>
                  <a:pt x="255" y="200"/>
                </a:lnTo>
                <a:lnTo>
                  <a:pt x="274" y="214"/>
                </a:lnTo>
                <a:lnTo>
                  <a:pt x="291" y="230"/>
                </a:lnTo>
                <a:lnTo>
                  <a:pt x="304" y="251"/>
                </a:lnTo>
                <a:lnTo>
                  <a:pt x="314" y="274"/>
                </a:lnTo>
                <a:lnTo>
                  <a:pt x="320" y="305"/>
                </a:lnTo>
                <a:lnTo>
                  <a:pt x="319" y="338"/>
                </a:lnTo>
                <a:lnTo>
                  <a:pt x="314" y="370"/>
                </a:lnTo>
                <a:lnTo>
                  <a:pt x="308" y="402"/>
                </a:lnTo>
                <a:lnTo>
                  <a:pt x="303" y="433"/>
                </a:lnTo>
                <a:lnTo>
                  <a:pt x="303" y="465"/>
                </a:lnTo>
                <a:lnTo>
                  <a:pt x="310" y="495"/>
                </a:lnTo>
                <a:lnTo>
                  <a:pt x="329" y="524"/>
                </a:lnTo>
                <a:lnTo>
                  <a:pt x="306" y="502"/>
                </a:lnTo>
                <a:lnTo>
                  <a:pt x="291" y="476"/>
                </a:lnTo>
                <a:lnTo>
                  <a:pt x="284" y="447"/>
                </a:lnTo>
                <a:lnTo>
                  <a:pt x="280" y="415"/>
                </a:lnTo>
                <a:lnTo>
                  <a:pt x="279" y="383"/>
                </a:lnTo>
                <a:lnTo>
                  <a:pt x="277" y="350"/>
                </a:lnTo>
                <a:lnTo>
                  <a:pt x="272" y="320"/>
                </a:lnTo>
                <a:lnTo>
                  <a:pt x="262" y="291"/>
                </a:lnTo>
                <a:lnTo>
                  <a:pt x="250" y="270"/>
                </a:lnTo>
                <a:lnTo>
                  <a:pt x="235" y="252"/>
                </a:lnTo>
                <a:lnTo>
                  <a:pt x="218" y="235"/>
                </a:lnTo>
                <a:lnTo>
                  <a:pt x="201" y="220"/>
                </a:lnTo>
                <a:lnTo>
                  <a:pt x="182" y="208"/>
                </a:lnTo>
                <a:lnTo>
                  <a:pt x="163" y="196"/>
                </a:lnTo>
                <a:lnTo>
                  <a:pt x="142" y="184"/>
                </a:lnTo>
                <a:lnTo>
                  <a:pt x="122" y="173"/>
                </a:lnTo>
                <a:lnTo>
                  <a:pt x="102" y="161"/>
                </a:lnTo>
                <a:lnTo>
                  <a:pt x="83" y="149"/>
                </a:lnTo>
                <a:lnTo>
                  <a:pt x="65" y="136"/>
                </a:lnTo>
                <a:lnTo>
                  <a:pt x="48" y="121"/>
                </a:lnTo>
                <a:lnTo>
                  <a:pt x="33" y="104"/>
                </a:lnTo>
                <a:lnTo>
                  <a:pt x="21" y="86"/>
                </a:lnTo>
                <a:lnTo>
                  <a:pt x="11" y="64"/>
                </a:lnTo>
                <a:lnTo>
                  <a:pt x="4" y="40"/>
                </a:lnTo>
                <a:lnTo>
                  <a:pt x="3" y="30"/>
                </a:lnTo>
                <a:lnTo>
                  <a:pt x="0" y="19"/>
                </a:lnTo>
                <a:lnTo>
                  <a:pt x="0" y="10"/>
                </a:lnTo>
                <a:lnTo>
                  <a:pt x="0" y="0"/>
                </a:lnTo>
                <a:lnTo>
                  <a:pt x="10" y="27"/>
                </a:lnTo>
                <a:lnTo>
                  <a:pt x="25" y="53"/>
                </a:lnTo>
                <a:lnTo>
                  <a:pt x="43" y="79"/>
                </a:lnTo>
                <a:lnTo>
                  <a:pt x="63" y="103"/>
                </a:lnTo>
                <a:lnTo>
                  <a:pt x="86" y="124"/>
                </a:lnTo>
                <a:lnTo>
                  <a:pt x="112" y="142"/>
                </a:lnTo>
                <a:lnTo>
                  <a:pt x="138" y="156"/>
                </a:lnTo>
                <a:lnTo>
                  <a:pt x="168" y="166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pl-PL"/>
          </a:p>
        </p:txBody>
      </p:sp>
      <p:sp>
        <p:nvSpPr>
          <p:cNvPr id="13343" name="Freeform 38"/>
          <p:cNvSpPr>
            <a:spLocks/>
          </p:cNvSpPr>
          <p:nvPr/>
        </p:nvSpPr>
        <p:spPr bwMode="auto">
          <a:xfrm>
            <a:off x="1935163" y="4557713"/>
            <a:ext cx="536575" cy="296862"/>
          </a:xfrm>
          <a:custGeom>
            <a:avLst/>
            <a:gdLst>
              <a:gd name="T0" fmla="*/ 525463 w 338"/>
              <a:gd name="T1" fmla="*/ 158750 h 187"/>
              <a:gd name="T2" fmla="*/ 512763 w 338"/>
              <a:gd name="T3" fmla="*/ 179387 h 187"/>
              <a:gd name="T4" fmla="*/ 500063 w 338"/>
              <a:gd name="T5" fmla="*/ 196850 h 187"/>
              <a:gd name="T6" fmla="*/ 484188 w 338"/>
              <a:gd name="T7" fmla="*/ 214312 h 187"/>
              <a:gd name="T8" fmla="*/ 466725 w 338"/>
              <a:gd name="T9" fmla="*/ 227012 h 187"/>
              <a:gd name="T10" fmla="*/ 449263 w 338"/>
              <a:gd name="T11" fmla="*/ 241300 h 187"/>
              <a:gd name="T12" fmla="*/ 433388 w 338"/>
              <a:gd name="T13" fmla="*/ 252412 h 187"/>
              <a:gd name="T14" fmla="*/ 411163 w 338"/>
              <a:gd name="T15" fmla="*/ 261937 h 187"/>
              <a:gd name="T16" fmla="*/ 392112 w 338"/>
              <a:gd name="T17" fmla="*/ 269875 h 187"/>
              <a:gd name="T18" fmla="*/ 371475 w 338"/>
              <a:gd name="T19" fmla="*/ 276225 h 187"/>
              <a:gd name="T20" fmla="*/ 349250 w 338"/>
              <a:gd name="T21" fmla="*/ 280987 h 187"/>
              <a:gd name="T22" fmla="*/ 327025 w 338"/>
              <a:gd name="T23" fmla="*/ 285750 h 187"/>
              <a:gd name="T24" fmla="*/ 303212 w 338"/>
              <a:gd name="T25" fmla="*/ 288925 h 187"/>
              <a:gd name="T26" fmla="*/ 280987 w 338"/>
              <a:gd name="T27" fmla="*/ 292100 h 187"/>
              <a:gd name="T28" fmla="*/ 257175 w 338"/>
              <a:gd name="T29" fmla="*/ 295275 h 187"/>
              <a:gd name="T30" fmla="*/ 234950 w 338"/>
              <a:gd name="T31" fmla="*/ 296862 h 187"/>
              <a:gd name="T32" fmla="*/ 211138 w 338"/>
              <a:gd name="T33" fmla="*/ 296862 h 187"/>
              <a:gd name="T34" fmla="*/ 182562 w 338"/>
              <a:gd name="T35" fmla="*/ 296862 h 187"/>
              <a:gd name="T36" fmla="*/ 153987 w 338"/>
              <a:gd name="T37" fmla="*/ 292100 h 187"/>
              <a:gd name="T38" fmla="*/ 127000 w 338"/>
              <a:gd name="T39" fmla="*/ 287337 h 187"/>
              <a:gd name="T40" fmla="*/ 100012 w 338"/>
              <a:gd name="T41" fmla="*/ 279400 h 187"/>
              <a:gd name="T42" fmla="*/ 73025 w 338"/>
              <a:gd name="T43" fmla="*/ 269875 h 187"/>
              <a:gd name="T44" fmla="*/ 47625 w 338"/>
              <a:gd name="T45" fmla="*/ 258762 h 187"/>
              <a:gd name="T46" fmla="*/ 23812 w 338"/>
              <a:gd name="T47" fmla="*/ 244475 h 187"/>
              <a:gd name="T48" fmla="*/ 0 w 338"/>
              <a:gd name="T49" fmla="*/ 228600 h 187"/>
              <a:gd name="T50" fmla="*/ 28575 w 338"/>
              <a:gd name="T51" fmla="*/ 209550 h 187"/>
              <a:gd name="T52" fmla="*/ 60325 w 338"/>
              <a:gd name="T53" fmla="*/ 195262 h 187"/>
              <a:gd name="T54" fmla="*/ 92075 w 338"/>
              <a:gd name="T55" fmla="*/ 182562 h 187"/>
              <a:gd name="T56" fmla="*/ 127000 w 338"/>
              <a:gd name="T57" fmla="*/ 173037 h 187"/>
              <a:gd name="T58" fmla="*/ 161925 w 338"/>
              <a:gd name="T59" fmla="*/ 166687 h 187"/>
              <a:gd name="T60" fmla="*/ 196850 w 338"/>
              <a:gd name="T61" fmla="*/ 158750 h 187"/>
              <a:gd name="T62" fmla="*/ 230188 w 338"/>
              <a:gd name="T63" fmla="*/ 150812 h 187"/>
              <a:gd name="T64" fmla="*/ 263525 w 338"/>
              <a:gd name="T65" fmla="*/ 139700 h 187"/>
              <a:gd name="T66" fmla="*/ 293687 w 338"/>
              <a:gd name="T67" fmla="*/ 127000 h 187"/>
              <a:gd name="T68" fmla="*/ 325437 w 338"/>
              <a:gd name="T69" fmla="*/ 114300 h 187"/>
              <a:gd name="T70" fmla="*/ 355600 w 338"/>
              <a:gd name="T71" fmla="*/ 100012 h 187"/>
              <a:gd name="T72" fmla="*/ 384175 w 338"/>
              <a:gd name="T73" fmla="*/ 85725 h 187"/>
              <a:gd name="T74" fmla="*/ 412750 w 338"/>
              <a:gd name="T75" fmla="*/ 68262 h 187"/>
              <a:gd name="T76" fmla="*/ 442913 w 338"/>
              <a:gd name="T77" fmla="*/ 49212 h 187"/>
              <a:gd name="T78" fmla="*/ 469900 w 338"/>
              <a:gd name="T79" fmla="*/ 26987 h 187"/>
              <a:gd name="T80" fmla="*/ 493713 w 338"/>
              <a:gd name="T81" fmla="*/ 0 h 187"/>
              <a:gd name="T82" fmla="*/ 519113 w 338"/>
              <a:gd name="T83" fmla="*/ 34925 h 187"/>
              <a:gd name="T84" fmla="*/ 533400 w 338"/>
              <a:gd name="T85" fmla="*/ 76200 h 187"/>
              <a:gd name="T86" fmla="*/ 536575 w 338"/>
              <a:gd name="T87" fmla="*/ 117475 h 187"/>
              <a:gd name="T88" fmla="*/ 525463 w 338"/>
              <a:gd name="T89" fmla="*/ 158750 h 187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w 338"/>
              <a:gd name="T136" fmla="*/ 0 h 187"/>
              <a:gd name="T137" fmla="*/ 338 w 338"/>
              <a:gd name="T138" fmla="*/ 187 h 187"/>
            </a:gdLst>
            <a:ahLst/>
            <a:cxnLst>
              <a:cxn ang="T90">
                <a:pos x="T0" y="T1"/>
              </a:cxn>
              <a:cxn ang="T91">
                <a:pos x="T2" y="T3"/>
              </a:cxn>
              <a:cxn ang="T92">
                <a:pos x="T4" y="T5"/>
              </a:cxn>
              <a:cxn ang="T93">
                <a:pos x="T6" y="T7"/>
              </a:cxn>
              <a:cxn ang="T94">
                <a:pos x="T8" y="T9"/>
              </a:cxn>
              <a:cxn ang="T95">
                <a:pos x="T10" y="T11"/>
              </a:cxn>
              <a:cxn ang="T96">
                <a:pos x="T12" y="T13"/>
              </a:cxn>
              <a:cxn ang="T97">
                <a:pos x="T14" y="T15"/>
              </a:cxn>
              <a:cxn ang="T98">
                <a:pos x="T16" y="T17"/>
              </a:cxn>
              <a:cxn ang="T99">
                <a:pos x="T18" y="T19"/>
              </a:cxn>
              <a:cxn ang="T100">
                <a:pos x="T20" y="T21"/>
              </a:cxn>
              <a:cxn ang="T101">
                <a:pos x="T22" y="T23"/>
              </a:cxn>
              <a:cxn ang="T102">
                <a:pos x="T24" y="T25"/>
              </a:cxn>
              <a:cxn ang="T103">
                <a:pos x="T26" y="T27"/>
              </a:cxn>
              <a:cxn ang="T104">
                <a:pos x="T28" y="T29"/>
              </a:cxn>
              <a:cxn ang="T105">
                <a:pos x="T30" y="T31"/>
              </a:cxn>
              <a:cxn ang="T106">
                <a:pos x="T32" y="T33"/>
              </a:cxn>
              <a:cxn ang="T107">
                <a:pos x="T34" y="T35"/>
              </a:cxn>
              <a:cxn ang="T108">
                <a:pos x="T36" y="T37"/>
              </a:cxn>
              <a:cxn ang="T109">
                <a:pos x="T38" y="T39"/>
              </a:cxn>
              <a:cxn ang="T110">
                <a:pos x="T40" y="T41"/>
              </a:cxn>
              <a:cxn ang="T111">
                <a:pos x="T42" y="T43"/>
              </a:cxn>
              <a:cxn ang="T112">
                <a:pos x="T44" y="T45"/>
              </a:cxn>
              <a:cxn ang="T113">
                <a:pos x="T46" y="T47"/>
              </a:cxn>
              <a:cxn ang="T114">
                <a:pos x="T48" y="T49"/>
              </a:cxn>
              <a:cxn ang="T115">
                <a:pos x="T50" y="T51"/>
              </a:cxn>
              <a:cxn ang="T116">
                <a:pos x="T52" y="T53"/>
              </a:cxn>
              <a:cxn ang="T117">
                <a:pos x="T54" y="T55"/>
              </a:cxn>
              <a:cxn ang="T118">
                <a:pos x="T56" y="T57"/>
              </a:cxn>
              <a:cxn ang="T119">
                <a:pos x="T58" y="T59"/>
              </a:cxn>
              <a:cxn ang="T120">
                <a:pos x="T60" y="T61"/>
              </a:cxn>
              <a:cxn ang="T121">
                <a:pos x="T62" y="T63"/>
              </a:cxn>
              <a:cxn ang="T122">
                <a:pos x="T64" y="T65"/>
              </a:cxn>
              <a:cxn ang="T123">
                <a:pos x="T66" y="T67"/>
              </a:cxn>
              <a:cxn ang="T124">
                <a:pos x="T68" y="T69"/>
              </a:cxn>
              <a:cxn ang="T125">
                <a:pos x="T70" y="T71"/>
              </a:cxn>
              <a:cxn ang="T126">
                <a:pos x="T72" y="T73"/>
              </a:cxn>
              <a:cxn ang="T127">
                <a:pos x="T74" y="T75"/>
              </a:cxn>
              <a:cxn ang="T128">
                <a:pos x="T76" y="T77"/>
              </a:cxn>
              <a:cxn ang="T129">
                <a:pos x="T78" y="T79"/>
              </a:cxn>
              <a:cxn ang="T130">
                <a:pos x="T80" y="T81"/>
              </a:cxn>
              <a:cxn ang="T131">
                <a:pos x="T82" y="T83"/>
              </a:cxn>
              <a:cxn ang="T132">
                <a:pos x="T84" y="T85"/>
              </a:cxn>
              <a:cxn ang="T133">
                <a:pos x="T86" y="T87"/>
              </a:cxn>
              <a:cxn ang="T134">
                <a:pos x="T88" y="T89"/>
              </a:cxn>
            </a:cxnLst>
            <a:rect l="T135" t="T136" r="T137" b="T138"/>
            <a:pathLst>
              <a:path w="338" h="187">
                <a:moveTo>
                  <a:pt x="331" y="100"/>
                </a:moveTo>
                <a:lnTo>
                  <a:pt x="323" y="113"/>
                </a:lnTo>
                <a:lnTo>
                  <a:pt x="315" y="124"/>
                </a:lnTo>
                <a:lnTo>
                  <a:pt x="305" y="135"/>
                </a:lnTo>
                <a:lnTo>
                  <a:pt x="294" y="143"/>
                </a:lnTo>
                <a:lnTo>
                  <a:pt x="283" y="152"/>
                </a:lnTo>
                <a:lnTo>
                  <a:pt x="273" y="159"/>
                </a:lnTo>
                <a:lnTo>
                  <a:pt x="259" y="165"/>
                </a:lnTo>
                <a:lnTo>
                  <a:pt x="247" y="170"/>
                </a:lnTo>
                <a:lnTo>
                  <a:pt x="234" y="174"/>
                </a:lnTo>
                <a:lnTo>
                  <a:pt x="220" y="177"/>
                </a:lnTo>
                <a:lnTo>
                  <a:pt x="206" y="180"/>
                </a:lnTo>
                <a:lnTo>
                  <a:pt x="191" y="182"/>
                </a:lnTo>
                <a:lnTo>
                  <a:pt x="177" y="184"/>
                </a:lnTo>
                <a:lnTo>
                  <a:pt x="162" y="186"/>
                </a:lnTo>
                <a:lnTo>
                  <a:pt x="148" y="187"/>
                </a:lnTo>
                <a:lnTo>
                  <a:pt x="133" y="187"/>
                </a:lnTo>
                <a:lnTo>
                  <a:pt x="115" y="187"/>
                </a:lnTo>
                <a:lnTo>
                  <a:pt x="97" y="184"/>
                </a:lnTo>
                <a:lnTo>
                  <a:pt x="80" y="181"/>
                </a:lnTo>
                <a:lnTo>
                  <a:pt x="63" y="176"/>
                </a:lnTo>
                <a:lnTo>
                  <a:pt x="46" y="170"/>
                </a:lnTo>
                <a:lnTo>
                  <a:pt x="30" y="163"/>
                </a:lnTo>
                <a:lnTo>
                  <a:pt x="15" y="154"/>
                </a:lnTo>
                <a:lnTo>
                  <a:pt x="0" y="144"/>
                </a:lnTo>
                <a:lnTo>
                  <a:pt x="18" y="132"/>
                </a:lnTo>
                <a:lnTo>
                  <a:pt x="38" y="123"/>
                </a:lnTo>
                <a:lnTo>
                  <a:pt x="58" y="115"/>
                </a:lnTo>
                <a:lnTo>
                  <a:pt x="80" y="109"/>
                </a:lnTo>
                <a:lnTo>
                  <a:pt x="102" y="105"/>
                </a:lnTo>
                <a:lnTo>
                  <a:pt x="124" y="100"/>
                </a:lnTo>
                <a:lnTo>
                  <a:pt x="145" y="95"/>
                </a:lnTo>
                <a:lnTo>
                  <a:pt x="166" y="88"/>
                </a:lnTo>
                <a:lnTo>
                  <a:pt x="185" y="80"/>
                </a:lnTo>
                <a:lnTo>
                  <a:pt x="205" y="72"/>
                </a:lnTo>
                <a:lnTo>
                  <a:pt x="224" y="63"/>
                </a:lnTo>
                <a:lnTo>
                  <a:pt x="242" y="54"/>
                </a:lnTo>
                <a:lnTo>
                  <a:pt x="260" y="43"/>
                </a:lnTo>
                <a:lnTo>
                  <a:pt x="279" y="31"/>
                </a:lnTo>
                <a:lnTo>
                  <a:pt x="296" y="17"/>
                </a:lnTo>
                <a:lnTo>
                  <a:pt x="311" y="0"/>
                </a:lnTo>
                <a:lnTo>
                  <a:pt x="327" y="22"/>
                </a:lnTo>
                <a:lnTo>
                  <a:pt x="336" y="48"/>
                </a:lnTo>
                <a:lnTo>
                  <a:pt x="338" y="74"/>
                </a:lnTo>
                <a:lnTo>
                  <a:pt x="331" y="100"/>
                </a:lnTo>
                <a:close/>
              </a:path>
            </a:pathLst>
          </a:custGeom>
          <a:solidFill>
            <a:srgbClr val="FF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pl-PL"/>
          </a:p>
        </p:txBody>
      </p:sp>
      <p:sp>
        <p:nvSpPr>
          <p:cNvPr id="13344" name="Freeform 39"/>
          <p:cNvSpPr>
            <a:spLocks/>
          </p:cNvSpPr>
          <p:nvPr/>
        </p:nvSpPr>
        <p:spPr bwMode="auto">
          <a:xfrm>
            <a:off x="2311400" y="4683125"/>
            <a:ext cx="52388" cy="44450"/>
          </a:xfrm>
          <a:custGeom>
            <a:avLst/>
            <a:gdLst>
              <a:gd name="T0" fmla="*/ 26988 w 33"/>
              <a:gd name="T1" fmla="*/ 44450 h 28"/>
              <a:gd name="T2" fmla="*/ 36513 w 33"/>
              <a:gd name="T3" fmla="*/ 42863 h 28"/>
              <a:gd name="T4" fmla="*/ 44450 w 33"/>
              <a:gd name="T5" fmla="*/ 38100 h 28"/>
              <a:gd name="T6" fmla="*/ 50800 w 33"/>
              <a:gd name="T7" fmla="*/ 30163 h 28"/>
              <a:gd name="T8" fmla="*/ 52388 w 33"/>
              <a:gd name="T9" fmla="*/ 23812 h 28"/>
              <a:gd name="T10" fmla="*/ 50800 w 33"/>
              <a:gd name="T11" fmla="*/ 14288 h 28"/>
              <a:gd name="T12" fmla="*/ 44450 w 33"/>
              <a:gd name="T13" fmla="*/ 6350 h 28"/>
              <a:gd name="T14" fmla="*/ 36513 w 33"/>
              <a:gd name="T15" fmla="*/ 1588 h 28"/>
              <a:gd name="T16" fmla="*/ 26988 w 33"/>
              <a:gd name="T17" fmla="*/ 0 h 28"/>
              <a:gd name="T18" fmla="*/ 15875 w 33"/>
              <a:gd name="T19" fmla="*/ 1588 h 28"/>
              <a:gd name="T20" fmla="*/ 7938 w 33"/>
              <a:gd name="T21" fmla="*/ 6350 h 28"/>
              <a:gd name="T22" fmla="*/ 3175 w 33"/>
              <a:gd name="T23" fmla="*/ 14288 h 28"/>
              <a:gd name="T24" fmla="*/ 0 w 33"/>
              <a:gd name="T25" fmla="*/ 23812 h 28"/>
              <a:gd name="T26" fmla="*/ 3175 w 33"/>
              <a:gd name="T27" fmla="*/ 30163 h 28"/>
              <a:gd name="T28" fmla="*/ 7938 w 33"/>
              <a:gd name="T29" fmla="*/ 38100 h 28"/>
              <a:gd name="T30" fmla="*/ 15875 w 33"/>
              <a:gd name="T31" fmla="*/ 42863 h 28"/>
              <a:gd name="T32" fmla="*/ 26988 w 33"/>
              <a:gd name="T33" fmla="*/ 44450 h 28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w 33"/>
              <a:gd name="T52" fmla="*/ 0 h 28"/>
              <a:gd name="T53" fmla="*/ 33 w 33"/>
              <a:gd name="T54" fmla="*/ 28 h 28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T51" t="T52" r="T53" b="T54"/>
            <a:pathLst>
              <a:path w="33" h="28">
                <a:moveTo>
                  <a:pt x="17" y="28"/>
                </a:moveTo>
                <a:lnTo>
                  <a:pt x="23" y="27"/>
                </a:lnTo>
                <a:lnTo>
                  <a:pt x="28" y="24"/>
                </a:lnTo>
                <a:lnTo>
                  <a:pt x="32" y="19"/>
                </a:lnTo>
                <a:lnTo>
                  <a:pt x="33" y="15"/>
                </a:lnTo>
                <a:lnTo>
                  <a:pt x="32" y="9"/>
                </a:lnTo>
                <a:lnTo>
                  <a:pt x="28" y="4"/>
                </a:lnTo>
                <a:lnTo>
                  <a:pt x="23" y="1"/>
                </a:lnTo>
                <a:lnTo>
                  <a:pt x="17" y="0"/>
                </a:lnTo>
                <a:lnTo>
                  <a:pt x="10" y="1"/>
                </a:lnTo>
                <a:lnTo>
                  <a:pt x="5" y="4"/>
                </a:lnTo>
                <a:lnTo>
                  <a:pt x="2" y="9"/>
                </a:lnTo>
                <a:lnTo>
                  <a:pt x="0" y="15"/>
                </a:lnTo>
                <a:lnTo>
                  <a:pt x="2" y="19"/>
                </a:lnTo>
                <a:lnTo>
                  <a:pt x="5" y="24"/>
                </a:lnTo>
                <a:lnTo>
                  <a:pt x="10" y="27"/>
                </a:lnTo>
                <a:lnTo>
                  <a:pt x="17" y="28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pl-PL"/>
          </a:p>
        </p:txBody>
      </p:sp>
      <p:sp>
        <p:nvSpPr>
          <p:cNvPr id="13345" name="Freeform 40"/>
          <p:cNvSpPr>
            <a:spLocks/>
          </p:cNvSpPr>
          <p:nvPr/>
        </p:nvSpPr>
        <p:spPr bwMode="auto">
          <a:xfrm>
            <a:off x="3222625" y="3203575"/>
            <a:ext cx="1238250" cy="2220913"/>
          </a:xfrm>
          <a:custGeom>
            <a:avLst/>
            <a:gdLst>
              <a:gd name="T0" fmla="*/ 295275 w 780"/>
              <a:gd name="T1" fmla="*/ 0 h 1399"/>
              <a:gd name="T2" fmla="*/ 0 w 780"/>
              <a:gd name="T3" fmla="*/ 1754188 h 1399"/>
              <a:gd name="T4" fmla="*/ 1238250 w 780"/>
              <a:gd name="T5" fmla="*/ 2220913 h 1399"/>
              <a:gd name="T6" fmla="*/ 1238250 w 780"/>
              <a:gd name="T7" fmla="*/ 80963 h 1399"/>
              <a:gd name="T8" fmla="*/ 295275 w 780"/>
              <a:gd name="T9" fmla="*/ 0 h 139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780"/>
              <a:gd name="T16" fmla="*/ 0 h 1399"/>
              <a:gd name="T17" fmla="*/ 780 w 780"/>
              <a:gd name="T18" fmla="*/ 1399 h 139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780" h="1399">
                <a:moveTo>
                  <a:pt x="186" y="0"/>
                </a:moveTo>
                <a:lnTo>
                  <a:pt x="0" y="1105"/>
                </a:lnTo>
                <a:lnTo>
                  <a:pt x="780" y="1399"/>
                </a:lnTo>
                <a:lnTo>
                  <a:pt x="780" y="51"/>
                </a:lnTo>
                <a:lnTo>
                  <a:pt x="186" y="0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pl-PL"/>
          </a:p>
        </p:txBody>
      </p:sp>
      <p:sp>
        <p:nvSpPr>
          <p:cNvPr id="13346" name="Freeform 41"/>
          <p:cNvSpPr>
            <a:spLocks/>
          </p:cNvSpPr>
          <p:nvPr/>
        </p:nvSpPr>
        <p:spPr bwMode="auto">
          <a:xfrm>
            <a:off x="2949575" y="5010150"/>
            <a:ext cx="1511300" cy="587375"/>
          </a:xfrm>
          <a:custGeom>
            <a:avLst/>
            <a:gdLst>
              <a:gd name="T0" fmla="*/ 628650 w 952"/>
              <a:gd name="T1" fmla="*/ 0 h 370"/>
              <a:gd name="T2" fmla="*/ 588963 w 952"/>
              <a:gd name="T3" fmla="*/ 323850 h 370"/>
              <a:gd name="T4" fmla="*/ 20638 w 952"/>
              <a:gd name="T5" fmla="*/ 436563 h 370"/>
              <a:gd name="T6" fmla="*/ 0 w 952"/>
              <a:gd name="T7" fmla="*/ 587375 h 370"/>
              <a:gd name="T8" fmla="*/ 1506538 w 952"/>
              <a:gd name="T9" fmla="*/ 560388 h 370"/>
              <a:gd name="T10" fmla="*/ 1511300 w 952"/>
              <a:gd name="T11" fmla="*/ 384175 h 370"/>
              <a:gd name="T12" fmla="*/ 628650 w 952"/>
              <a:gd name="T13" fmla="*/ 0 h 37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952"/>
              <a:gd name="T22" fmla="*/ 0 h 370"/>
              <a:gd name="T23" fmla="*/ 952 w 952"/>
              <a:gd name="T24" fmla="*/ 370 h 37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952" h="370">
                <a:moveTo>
                  <a:pt x="396" y="0"/>
                </a:moveTo>
                <a:lnTo>
                  <a:pt x="371" y="204"/>
                </a:lnTo>
                <a:lnTo>
                  <a:pt x="13" y="275"/>
                </a:lnTo>
                <a:lnTo>
                  <a:pt x="0" y="370"/>
                </a:lnTo>
                <a:lnTo>
                  <a:pt x="949" y="353"/>
                </a:lnTo>
                <a:lnTo>
                  <a:pt x="952" y="242"/>
                </a:lnTo>
                <a:lnTo>
                  <a:pt x="396" y="0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pl-PL"/>
          </a:p>
        </p:txBody>
      </p:sp>
      <p:sp>
        <p:nvSpPr>
          <p:cNvPr id="13347" name="Freeform 42"/>
          <p:cNvSpPr>
            <a:spLocks/>
          </p:cNvSpPr>
          <p:nvPr/>
        </p:nvSpPr>
        <p:spPr bwMode="auto">
          <a:xfrm>
            <a:off x="969963" y="2665413"/>
            <a:ext cx="461962" cy="619125"/>
          </a:xfrm>
          <a:custGeom>
            <a:avLst/>
            <a:gdLst>
              <a:gd name="T0" fmla="*/ 446087 w 291"/>
              <a:gd name="T1" fmla="*/ 0 h 390"/>
              <a:gd name="T2" fmla="*/ 447675 w 291"/>
              <a:gd name="T3" fmla="*/ 6350 h 390"/>
              <a:gd name="T4" fmla="*/ 452437 w 291"/>
              <a:gd name="T5" fmla="*/ 19050 h 390"/>
              <a:gd name="T6" fmla="*/ 455612 w 291"/>
              <a:gd name="T7" fmla="*/ 42862 h 390"/>
              <a:gd name="T8" fmla="*/ 460375 w 291"/>
              <a:gd name="T9" fmla="*/ 71438 h 390"/>
              <a:gd name="T10" fmla="*/ 461962 w 291"/>
              <a:gd name="T11" fmla="*/ 107950 h 390"/>
              <a:gd name="T12" fmla="*/ 460375 w 291"/>
              <a:gd name="T13" fmla="*/ 147638 h 390"/>
              <a:gd name="T14" fmla="*/ 454025 w 291"/>
              <a:gd name="T15" fmla="*/ 192087 h 390"/>
              <a:gd name="T16" fmla="*/ 444500 w 291"/>
              <a:gd name="T17" fmla="*/ 239713 h 390"/>
              <a:gd name="T18" fmla="*/ 425450 w 291"/>
              <a:gd name="T19" fmla="*/ 292100 h 390"/>
              <a:gd name="T20" fmla="*/ 400049 w 291"/>
              <a:gd name="T21" fmla="*/ 342900 h 390"/>
              <a:gd name="T22" fmla="*/ 363537 w 291"/>
              <a:gd name="T23" fmla="*/ 393700 h 390"/>
              <a:gd name="T24" fmla="*/ 317500 w 291"/>
              <a:gd name="T25" fmla="*/ 446088 h 390"/>
              <a:gd name="T26" fmla="*/ 260350 w 291"/>
              <a:gd name="T27" fmla="*/ 493713 h 390"/>
              <a:gd name="T28" fmla="*/ 188912 w 291"/>
              <a:gd name="T29" fmla="*/ 539750 h 390"/>
              <a:gd name="T30" fmla="*/ 101600 w 291"/>
              <a:gd name="T31" fmla="*/ 582613 h 390"/>
              <a:gd name="T32" fmla="*/ 0 w 291"/>
              <a:gd name="T33" fmla="*/ 619125 h 390"/>
              <a:gd name="T34" fmla="*/ 6350 w 291"/>
              <a:gd name="T35" fmla="*/ 614363 h 390"/>
              <a:gd name="T36" fmla="*/ 22225 w 291"/>
              <a:gd name="T37" fmla="*/ 608013 h 390"/>
              <a:gd name="T38" fmla="*/ 44450 w 291"/>
              <a:gd name="T39" fmla="*/ 592138 h 390"/>
              <a:gd name="T40" fmla="*/ 74612 w 291"/>
              <a:gd name="T41" fmla="*/ 573088 h 390"/>
              <a:gd name="T42" fmla="*/ 109537 w 291"/>
              <a:gd name="T43" fmla="*/ 547688 h 390"/>
              <a:gd name="T44" fmla="*/ 150812 w 291"/>
              <a:gd name="T45" fmla="*/ 517525 h 390"/>
              <a:gd name="T46" fmla="*/ 192087 w 291"/>
              <a:gd name="T47" fmla="*/ 482600 h 390"/>
              <a:gd name="T48" fmla="*/ 234950 w 291"/>
              <a:gd name="T49" fmla="*/ 442913 h 390"/>
              <a:gd name="T50" fmla="*/ 277812 w 291"/>
              <a:gd name="T51" fmla="*/ 400050 h 390"/>
              <a:gd name="T52" fmla="*/ 319087 w 291"/>
              <a:gd name="T53" fmla="*/ 352425 h 390"/>
              <a:gd name="T54" fmla="*/ 355600 w 291"/>
              <a:gd name="T55" fmla="*/ 301625 h 390"/>
              <a:gd name="T56" fmla="*/ 390525 w 291"/>
              <a:gd name="T57" fmla="*/ 246063 h 390"/>
              <a:gd name="T58" fmla="*/ 417512 w 291"/>
              <a:gd name="T59" fmla="*/ 188912 h 390"/>
              <a:gd name="T60" fmla="*/ 436562 w 291"/>
              <a:gd name="T61" fmla="*/ 128588 h 390"/>
              <a:gd name="T62" fmla="*/ 446087 w 291"/>
              <a:gd name="T63" fmla="*/ 65088 h 390"/>
              <a:gd name="T64" fmla="*/ 446087 w 291"/>
              <a:gd name="T65" fmla="*/ 0 h 390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291"/>
              <a:gd name="T100" fmla="*/ 0 h 390"/>
              <a:gd name="T101" fmla="*/ 291 w 291"/>
              <a:gd name="T102" fmla="*/ 390 h 390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291" h="390">
                <a:moveTo>
                  <a:pt x="281" y="0"/>
                </a:moveTo>
                <a:lnTo>
                  <a:pt x="282" y="4"/>
                </a:lnTo>
                <a:lnTo>
                  <a:pt x="285" y="12"/>
                </a:lnTo>
                <a:lnTo>
                  <a:pt x="287" y="27"/>
                </a:lnTo>
                <a:lnTo>
                  <a:pt x="290" y="45"/>
                </a:lnTo>
                <a:lnTo>
                  <a:pt x="291" y="68"/>
                </a:lnTo>
                <a:lnTo>
                  <a:pt x="290" y="93"/>
                </a:lnTo>
                <a:lnTo>
                  <a:pt x="286" y="121"/>
                </a:lnTo>
                <a:lnTo>
                  <a:pt x="280" y="151"/>
                </a:lnTo>
                <a:lnTo>
                  <a:pt x="268" y="184"/>
                </a:lnTo>
                <a:lnTo>
                  <a:pt x="252" y="216"/>
                </a:lnTo>
                <a:lnTo>
                  <a:pt x="229" y="248"/>
                </a:lnTo>
                <a:lnTo>
                  <a:pt x="200" y="281"/>
                </a:lnTo>
                <a:lnTo>
                  <a:pt x="164" y="311"/>
                </a:lnTo>
                <a:lnTo>
                  <a:pt x="119" y="340"/>
                </a:lnTo>
                <a:lnTo>
                  <a:pt x="64" y="367"/>
                </a:lnTo>
                <a:lnTo>
                  <a:pt x="0" y="390"/>
                </a:lnTo>
                <a:lnTo>
                  <a:pt x="4" y="387"/>
                </a:lnTo>
                <a:lnTo>
                  <a:pt x="14" y="383"/>
                </a:lnTo>
                <a:lnTo>
                  <a:pt x="28" y="373"/>
                </a:lnTo>
                <a:lnTo>
                  <a:pt x="47" y="361"/>
                </a:lnTo>
                <a:lnTo>
                  <a:pt x="69" y="345"/>
                </a:lnTo>
                <a:lnTo>
                  <a:pt x="95" y="326"/>
                </a:lnTo>
                <a:lnTo>
                  <a:pt x="121" y="304"/>
                </a:lnTo>
                <a:lnTo>
                  <a:pt x="148" y="279"/>
                </a:lnTo>
                <a:lnTo>
                  <a:pt x="175" y="252"/>
                </a:lnTo>
                <a:lnTo>
                  <a:pt x="201" y="222"/>
                </a:lnTo>
                <a:lnTo>
                  <a:pt x="224" y="190"/>
                </a:lnTo>
                <a:lnTo>
                  <a:pt x="246" y="155"/>
                </a:lnTo>
                <a:lnTo>
                  <a:pt x="263" y="119"/>
                </a:lnTo>
                <a:lnTo>
                  <a:pt x="275" y="81"/>
                </a:lnTo>
                <a:lnTo>
                  <a:pt x="281" y="41"/>
                </a:lnTo>
                <a:lnTo>
                  <a:pt x="281" y="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pl-PL"/>
          </a:p>
        </p:txBody>
      </p:sp>
      <p:sp>
        <p:nvSpPr>
          <p:cNvPr id="13348" name="Freeform 43"/>
          <p:cNvSpPr>
            <a:spLocks/>
          </p:cNvSpPr>
          <p:nvPr/>
        </p:nvSpPr>
        <p:spPr bwMode="auto">
          <a:xfrm>
            <a:off x="930275" y="4889500"/>
            <a:ext cx="268288" cy="547688"/>
          </a:xfrm>
          <a:custGeom>
            <a:avLst/>
            <a:gdLst>
              <a:gd name="T0" fmla="*/ 0 w 169"/>
              <a:gd name="T1" fmla="*/ 0 h 345"/>
              <a:gd name="T2" fmla="*/ 3175 w 169"/>
              <a:gd name="T3" fmla="*/ 1588 h 345"/>
              <a:gd name="T4" fmla="*/ 14288 w 169"/>
              <a:gd name="T5" fmla="*/ 3175 h 345"/>
              <a:gd name="T6" fmla="*/ 30163 w 169"/>
              <a:gd name="T7" fmla="*/ 9525 h 345"/>
              <a:gd name="T8" fmla="*/ 50800 w 169"/>
              <a:gd name="T9" fmla="*/ 19050 h 345"/>
              <a:gd name="T10" fmla="*/ 76200 w 169"/>
              <a:gd name="T11" fmla="*/ 31750 h 345"/>
              <a:gd name="T12" fmla="*/ 103188 w 169"/>
              <a:gd name="T13" fmla="*/ 49213 h 345"/>
              <a:gd name="T14" fmla="*/ 131763 w 169"/>
              <a:gd name="T15" fmla="*/ 69850 h 345"/>
              <a:gd name="T16" fmla="*/ 160338 w 169"/>
              <a:gd name="T17" fmla="*/ 96838 h 345"/>
              <a:gd name="T18" fmla="*/ 187325 w 169"/>
              <a:gd name="T19" fmla="*/ 130175 h 345"/>
              <a:gd name="T20" fmla="*/ 212725 w 169"/>
              <a:gd name="T21" fmla="*/ 168275 h 345"/>
              <a:gd name="T22" fmla="*/ 236538 w 169"/>
              <a:gd name="T23" fmla="*/ 212725 h 345"/>
              <a:gd name="T24" fmla="*/ 254000 w 169"/>
              <a:gd name="T25" fmla="*/ 265113 h 345"/>
              <a:gd name="T26" fmla="*/ 265113 w 169"/>
              <a:gd name="T27" fmla="*/ 322263 h 345"/>
              <a:gd name="T28" fmla="*/ 268288 w 169"/>
              <a:gd name="T29" fmla="*/ 388938 h 345"/>
              <a:gd name="T30" fmla="*/ 265113 w 169"/>
              <a:gd name="T31" fmla="*/ 465138 h 345"/>
              <a:gd name="T32" fmla="*/ 254000 w 169"/>
              <a:gd name="T33" fmla="*/ 547688 h 345"/>
              <a:gd name="T34" fmla="*/ 254000 w 169"/>
              <a:gd name="T35" fmla="*/ 533400 h 345"/>
              <a:gd name="T36" fmla="*/ 250825 w 169"/>
              <a:gd name="T37" fmla="*/ 496888 h 345"/>
              <a:gd name="T38" fmla="*/ 246063 w 169"/>
              <a:gd name="T39" fmla="*/ 441325 h 345"/>
              <a:gd name="T40" fmla="*/ 230188 w 169"/>
              <a:gd name="T41" fmla="*/ 368300 h 345"/>
              <a:gd name="T42" fmla="*/ 201613 w 169"/>
              <a:gd name="T43" fmla="*/ 284163 h 345"/>
              <a:gd name="T44" fmla="*/ 155575 w 169"/>
              <a:gd name="T45" fmla="*/ 192088 h 345"/>
              <a:gd name="T46" fmla="*/ 90488 w 169"/>
              <a:gd name="T47" fmla="*/ 95250 h 345"/>
              <a:gd name="T48" fmla="*/ 0 w 169"/>
              <a:gd name="T49" fmla="*/ 0 h 345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w 169"/>
              <a:gd name="T76" fmla="*/ 0 h 345"/>
              <a:gd name="T77" fmla="*/ 169 w 169"/>
              <a:gd name="T78" fmla="*/ 345 h 345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T75" t="T76" r="T77" b="T78"/>
            <a:pathLst>
              <a:path w="169" h="345">
                <a:moveTo>
                  <a:pt x="0" y="0"/>
                </a:moveTo>
                <a:lnTo>
                  <a:pt x="2" y="1"/>
                </a:lnTo>
                <a:lnTo>
                  <a:pt x="9" y="2"/>
                </a:lnTo>
                <a:lnTo>
                  <a:pt x="19" y="6"/>
                </a:lnTo>
                <a:lnTo>
                  <a:pt x="32" y="12"/>
                </a:lnTo>
                <a:lnTo>
                  <a:pt x="48" y="20"/>
                </a:lnTo>
                <a:lnTo>
                  <a:pt x="65" y="31"/>
                </a:lnTo>
                <a:lnTo>
                  <a:pt x="83" y="44"/>
                </a:lnTo>
                <a:lnTo>
                  <a:pt x="101" y="61"/>
                </a:lnTo>
                <a:lnTo>
                  <a:pt x="118" y="82"/>
                </a:lnTo>
                <a:lnTo>
                  <a:pt x="134" y="106"/>
                </a:lnTo>
                <a:lnTo>
                  <a:pt x="149" y="134"/>
                </a:lnTo>
                <a:lnTo>
                  <a:pt x="160" y="167"/>
                </a:lnTo>
                <a:lnTo>
                  <a:pt x="167" y="203"/>
                </a:lnTo>
                <a:lnTo>
                  <a:pt x="169" y="245"/>
                </a:lnTo>
                <a:lnTo>
                  <a:pt x="167" y="293"/>
                </a:lnTo>
                <a:lnTo>
                  <a:pt x="160" y="345"/>
                </a:lnTo>
                <a:lnTo>
                  <a:pt x="160" y="336"/>
                </a:lnTo>
                <a:lnTo>
                  <a:pt x="158" y="313"/>
                </a:lnTo>
                <a:lnTo>
                  <a:pt x="155" y="278"/>
                </a:lnTo>
                <a:lnTo>
                  <a:pt x="145" y="232"/>
                </a:lnTo>
                <a:lnTo>
                  <a:pt x="127" y="179"/>
                </a:lnTo>
                <a:lnTo>
                  <a:pt x="98" y="121"/>
                </a:lnTo>
                <a:lnTo>
                  <a:pt x="57" y="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pl-PL"/>
          </a:p>
        </p:txBody>
      </p:sp>
      <p:sp>
        <p:nvSpPr>
          <p:cNvPr id="13349" name="Freeform 44"/>
          <p:cNvSpPr>
            <a:spLocks/>
          </p:cNvSpPr>
          <p:nvPr/>
        </p:nvSpPr>
        <p:spPr bwMode="auto">
          <a:xfrm>
            <a:off x="3335338" y="3295650"/>
            <a:ext cx="1135062" cy="1987550"/>
          </a:xfrm>
          <a:custGeom>
            <a:avLst/>
            <a:gdLst>
              <a:gd name="T0" fmla="*/ 263525 w 715"/>
              <a:gd name="T1" fmla="*/ 0 h 1252"/>
              <a:gd name="T2" fmla="*/ 0 w 715"/>
              <a:gd name="T3" fmla="*/ 1612900 h 1252"/>
              <a:gd name="T4" fmla="*/ 1125537 w 715"/>
              <a:gd name="T5" fmla="*/ 1987550 h 1252"/>
              <a:gd name="T6" fmla="*/ 1135062 w 715"/>
              <a:gd name="T7" fmla="*/ 90487 h 1252"/>
              <a:gd name="T8" fmla="*/ 263525 w 715"/>
              <a:gd name="T9" fmla="*/ 0 h 125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715"/>
              <a:gd name="T16" fmla="*/ 0 h 1252"/>
              <a:gd name="T17" fmla="*/ 715 w 715"/>
              <a:gd name="T18" fmla="*/ 1252 h 125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715" h="1252">
                <a:moveTo>
                  <a:pt x="166" y="0"/>
                </a:moveTo>
                <a:lnTo>
                  <a:pt x="0" y="1016"/>
                </a:lnTo>
                <a:lnTo>
                  <a:pt x="709" y="1252"/>
                </a:lnTo>
                <a:lnTo>
                  <a:pt x="715" y="57"/>
                </a:lnTo>
                <a:lnTo>
                  <a:pt x="166" y="0"/>
                </a:lnTo>
                <a:close/>
              </a:path>
            </a:pathLst>
          </a:custGeom>
          <a:solidFill>
            <a:srgbClr val="BFBFB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pl-PL"/>
          </a:p>
        </p:txBody>
      </p:sp>
      <p:sp>
        <p:nvSpPr>
          <p:cNvPr id="13350" name="Freeform 45"/>
          <p:cNvSpPr>
            <a:spLocks/>
          </p:cNvSpPr>
          <p:nvPr/>
        </p:nvSpPr>
        <p:spPr bwMode="auto">
          <a:xfrm>
            <a:off x="3649663" y="3538538"/>
            <a:ext cx="820737" cy="1419225"/>
          </a:xfrm>
          <a:custGeom>
            <a:avLst/>
            <a:gdLst>
              <a:gd name="T0" fmla="*/ 152400 w 517"/>
              <a:gd name="T1" fmla="*/ 0 h 894"/>
              <a:gd name="T2" fmla="*/ 0 w 517"/>
              <a:gd name="T3" fmla="*/ 1177925 h 894"/>
              <a:gd name="T4" fmla="*/ 820737 w 517"/>
              <a:gd name="T5" fmla="*/ 1419225 h 894"/>
              <a:gd name="T6" fmla="*/ 820737 w 517"/>
              <a:gd name="T7" fmla="*/ 82550 h 894"/>
              <a:gd name="T8" fmla="*/ 152400 w 517"/>
              <a:gd name="T9" fmla="*/ 0 h 89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17"/>
              <a:gd name="T16" fmla="*/ 0 h 894"/>
              <a:gd name="T17" fmla="*/ 517 w 517"/>
              <a:gd name="T18" fmla="*/ 894 h 89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17" h="894">
                <a:moveTo>
                  <a:pt x="96" y="0"/>
                </a:moveTo>
                <a:lnTo>
                  <a:pt x="0" y="742"/>
                </a:lnTo>
                <a:lnTo>
                  <a:pt x="517" y="894"/>
                </a:lnTo>
                <a:lnTo>
                  <a:pt x="517" y="52"/>
                </a:lnTo>
                <a:lnTo>
                  <a:pt x="96" y="0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pl-PL"/>
          </a:p>
        </p:txBody>
      </p:sp>
      <p:sp>
        <p:nvSpPr>
          <p:cNvPr id="13351" name="Freeform 46"/>
          <p:cNvSpPr>
            <a:spLocks/>
          </p:cNvSpPr>
          <p:nvPr/>
        </p:nvSpPr>
        <p:spPr bwMode="auto">
          <a:xfrm>
            <a:off x="3649663" y="5365750"/>
            <a:ext cx="811212" cy="204788"/>
          </a:xfrm>
          <a:custGeom>
            <a:avLst/>
            <a:gdLst>
              <a:gd name="T0" fmla="*/ 0 w 511"/>
              <a:gd name="T1" fmla="*/ 0 h 129"/>
              <a:gd name="T2" fmla="*/ 14287 w 511"/>
              <a:gd name="T3" fmla="*/ 0 h 129"/>
              <a:gd name="T4" fmla="*/ 44450 w 511"/>
              <a:gd name="T5" fmla="*/ 1588 h 129"/>
              <a:gd name="T6" fmla="*/ 87312 w 511"/>
              <a:gd name="T7" fmla="*/ 1588 h 129"/>
              <a:gd name="T8" fmla="*/ 141287 w 511"/>
              <a:gd name="T9" fmla="*/ 3175 h 129"/>
              <a:gd name="T10" fmla="*/ 201612 w 511"/>
              <a:gd name="T11" fmla="*/ 4763 h 129"/>
              <a:gd name="T12" fmla="*/ 271462 w 511"/>
              <a:gd name="T13" fmla="*/ 9525 h 129"/>
              <a:gd name="T14" fmla="*/ 342900 w 511"/>
              <a:gd name="T15" fmla="*/ 11113 h 129"/>
              <a:gd name="T16" fmla="*/ 417512 w 511"/>
              <a:gd name="T17" fmla="*/ 12700 h 129"/>
              <a:gd name="T18" fmla="*/ 492125 w 511"/>
              <a:gd name="T19" fmla="*/ 17463 h 129"/>
              <a:gd name="T20" fmla="*/ 563562 w 511"/>
              <a:gd name="T21" fmla="*/ 19050 h 129"/>
              <a:gd name="T22" fmla="*/ 628650 w 511"/>
              <a:gd name="T23" fmla="*/ 22225 h 129"/>
              <a:gd name="T24" fmla="*/ 688975 w 511"/>
              <a:gd name="T25" fmla="*/ 25400 h 129"/>
              <a:gd name="T26" fmla="*/ 738187 w 511"/>
              <a:gd name="T27" fmla="*/ 26988 h 129"/>
              <a:gd name="T28" fmla="*/ 779462 w 511"/>
              <a:gd name="T29" fmla="*/ 26988 h 129"/>
              <a:gd name="T30" fmla="*/ 801687 w 511"/>
              <a:gd name="T31" fmla="*/ 28575 h 129"/>
              <a:gd name="T32" fmla="*/ 811212 w 511"/>
              <a:gd name="T33" fmla="*/ 28575 h 129"/>
              <a:gd name="T34" fmla="*/ 806450 w 511"/>
              <a:gd name="T35" fmla="*/ 204788 h 129"/>
              <a:gd name="T36" fmla="*/ 0 w 511"/>
              <a:gd name="T37" fmla="*/ 0 h 129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511"/>
              <a:gd name="T58" fmla="*/ 0 h 129"/>
              <a:gd name="T59" fmla="*/ 511 w 511"/>
              <a:gd name="T60" fmla="*/ 129 h 129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511" h="129">
                <a:moveTo>
                  <a:pt x="0" y="0"/>
                </a:moveTo>
                <a:lnTo>
                  <a:pt x="9" y="0"/>
                </a:lnTo>
                <a:lnTo>
                  <a:pt x="28" y="1"/>
                </a:lnTo>
                <a:lnTo>
                  <a:pt x="55" y="1"/>
                </a:lnTo>
                <a:lnTo>
                  <a:pt x="89" y="2"/>
                </a:lnTo>
                <a:lnTo>
                  <a:pt x="127" y="3"/>
                </a:lnTo>
                <a:lnTo>
                  <a:pt x="171" y="6"/>
                </a:lnTo>
                <a:lnTo>
                  <a:pt x="216" y="7"/>
                </a:lnTo>
                <a:lnTo>
                  <a:pt x="263" y="8"/>
                </a:lnTo>
                <a:lnTo>
                  <a:pt x="310" y="11"/>
                </a:lnTo>
                <a:lnTo>
                  <a:pt x="355" y="12"/>
                </a:lnTo>
                <a:lnTo>
                  <a:pt x="396" y="14"/>
                </a:lnTo>
                <a:lnTo>
                  <a:pt x="434" y="16"/>
                </a:lnTo>
                <a:lnTo>
                  <a:pt x="465" y="17"/>
                </a:lnTo>
                <a:lnTo>
                  <a:pt x="491" y="17"/>
                </a:lnTo>
                <a:lnTo>
                  <a:pt x="505" y="18"/>
                </a:lnTo>
                <a:lnTo>
                  <a:pt x="511" y="18"/>
                </a:lnTo>
                <a:lnTo>
                  <a:pt x="508" y="129"/>
                </a:lnTo>
                <a:lnTo>
                  <a:pt x="0" y="0"/>
                </a:lnTo>
                <a:close/>
              </a:path>
            </a:pathLst>
          </a:custGeom>
          <a:solidFill>
            <a:srgbClr val="BFBFB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pl-PL"/>
          </a:p>
        </p:txBody>
      </p:sp>
      <p:sp>
        <p:nvSpPr>
          <p:cNvPr id="13352" name="Freeform 47"/>
          <p:cNvSpPr>
            <a:spLocks/>
          </p:cNvSpPr>
          <p:nvPr/>
        </p:nvSpPr>
        <p:spPr bwMode="auto">
          <a:xfrm>
            <a:off x="3040063" y="5486400"/>
            <a:ext cx="923925" cy="120650"/>
          </a:xfrm>
          <a:custGeom>
            <a:avLst/>
            <a:gdLst>
              <a:gd name="T0" fmla="*/ 9525 w 582"/>
              <a:gd name="T1" fmla="*/ 0 h 76"/>
              <a:gd name="T2" fmla="*/ 0 w 582"/>
              <a:gd name="T3" fmla="*/ 101600 h 76"/>
              <a:gd name="T4" fmla="*/ 923925 w 582"/>
              <a:gd name="T5" fmla="*/ 120650 h 76"/>
              <a:gd name="T6" fmla="*/ 9525 w 582"/>
              <a:gd name="T7" fmla="*/ 0 h 76"/>
              <a:gd name="T8" fmla="*/ 0 60000 65536"/>
              <a:gd name="T9" fmla="*/ 0 60000 65536"/>
              <a:gd name="T10" fmla="*/ 0 60000 65536"/>
              <a:gd name="T11" fmla="*/ 0 60000 65536"/>
              <a:gd name="T12" fmla="*/ 0 w 582"/>
              <a:gd name="T13" fmla="*/ 0 h 76"/>
              <a:gd name="T14" fmla="*/ 582 w 582"/>
              <a:gd name="T15" fmla="*/ 76 h 7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582" h="76">
                <a:moveTo>
                  <a:pt x="6" y="0"/>
                </a:moveTo>
                <a:lnTo>
                  <a:pt x="0" y="64"/>
                </a:lnTo>
                <a:lnTo>
                  <a:pt x="582" y="76"/>
                </a:lnTo>
                <a:lnTo>
                  <a:pt x="6" y="0"/>
                </a:lnTo>
                <a:close/>
              </a:path>
            </a:pathLst>
          </a:custGeom>
          <a:solidFill>
            <a:srgbClr val="BFBFB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pl-PL"/>
          </a:p>
        </p:txBody>
      </p:sp>
      <p:sp>
        <p:nvSpPr>
          <p:cNvPr id="13353" name="Freeform 48"/>
          <p:cNvSpPr>
            <a:spLocks/>
          </p:cNvSpPr>
          <p:nvPr/>
        </p:nvSpPr>
        <p:spPr bwMode="auto">
          <a:xfrm>
            <a:off x="1454150" y="3770313"/>
            <a:ext cx="150813" cy="155575"/>
          </a:xfrm>
          <a:custGeom>
            <a:avLst/>
            <a:gdLst>
              <a:gd name="T0" fmla="*/ 76200 w 95"/>
              <a:gd name="T1" fmla="*/ 155575 h 98"/>
              <a:gd name="T2" fmla="*/ 90488 w 95"/>
              <a:gd name="T3" fmla="*/ 153988 h 98"/>
              <a:gd name="T4" fmla="*/ 104775 w 95"/>
              <a:gd name="T5" fmla="*/ 150813 h 98"/>
              <a:gd name="T6" fmla="*/ 117475 w 95"/>
              <a:gd name="T7" fmla="*/ 142875 h 98"/>
              <a:gd name="T8" fmla="*/ 127000 w 95"/>
              <a:gd name="T9" fmla="*/ 133350 h 98"/>
              <a:gd name="T10" fmla="*/ 136525 w 95"/>
              <a:gd name="T11" fmla="*/ 120650 h 98"/>
              <a:gd name="T12" fmla="*/ 144463 w 95"/>
              <a:gd name="T13" fmla="*/ 107950 h 98"/>
              <a:gd name="T14" fmla="*/ 149225 w 95"/>
              <a:gd name="T15" fmla="*/ 92075 h 98"/>
              <a:gd name="T16" fmla="*/ 150813 w 95"/>
              <a:gd name="T17" fmla="*/ 77788 h 98"/>
              <a:gd name="T18" fmla="*/ 149225 w 95"/>
              <a:gd name="T19" fmla="*/ 61913 h 98"/>
              <a:gd name="T20" fmla="*/ 144463 w 95"/>
              <a:gd name="T21" fmla="*/ 46037 h 98"/>
              <a:gd name="T22" fmla="*/ 136525 w 95"/>
              <a:gd name="T23" fmla="*/ 34925 h 98"/>
              <a:gd name="T24" fmla="*/ 127000 w 95"/>
              <a:gd name="T25" fmla="*/ 23812 h 98"/>
              <a:gd name="T26" fmla="*/ 117475 w 95"/>
              <a:gd name="T27" fmla="*/ 14288 h 98"/>
              <a:gd name="T28" fmla="*/ 104775 w 95"/>
              <a:gd name="T29" fmla="*/ 6350 h 98"/>
              <a:gd name="T30" fmla="*/ 90488 w 95"/>
              <a:gd name="T31" fmla="*/ 1588 h 98"/>
              <a:gd name="T32" fmla="*/ 76200 w 95"/>
              <a:gd name="T33" fmla="*/ 0 h 98"/>
              <a:gd name="T34" fmla="*/ 60325 w 95"/>
              <a:gd name="T35" fmla="*/ 1588 h 98"/>
              <a:gd name="T36" fmla="*/ 46038 w 95"/>
              <a:gd name="T37" fmla="*/ 6350 h 98"/>
              <a:gd name="T38" fmla="*/ 33338 w 95"/>
              <a:gd name="T39" fmla="*/ 14288 h 98"/>
              <a:gd name="T40" fmla="*/ 22225 w 95"/>
              <a:gd name="T41" fmla="*/ 23812 h 98"/>
              <a:gd name="T42" fmla="*/ 14288 w 95"/>
              <a:gd name="T43" fmla="*/ 34925 h 98"/>
              <a:gd name="T44" fmla="*/ 6350 w 95"/>
              <a:gd name="T45" fmla="*/ 46037 h 98"/>
              <a:gd name="T46" fmla="*/ 3175 w 95"/>
              <a:gd name="T47" fmla="*/ 61913 h 98"/>
              <a:gd name="T48" fmla="*/ 0 w 95"/>
              <a:gd name="T49" fmla="*/ 77788 h 98"/>
              <a:gd name="T50" fmla="*/ 3175 w 95"/>
              <a:gd name="T51" fmla="*/ 92075 h 98"/>
              <a:gd name="T52" fmla="*/ 6350 w 95"/>
              <a:gd name="T53" fmla="*/ 107950 h 98"/>
              <a:gd name="T54" fmla="*/ 14288 w 95"/>
              <a:gd name="T55" fmla="*/ 120650 h 98"/>
              <a:gd name="T56" fmla="*/ 22225 w 95"/>
              <a:gd name="T57" fmla="*/ 133350 h 98"/>
              <a:gd name="T58" fmla="*/ 33338 w 95"/>
              <a:gd name="T59" fmla="*/ 142875 h 98"/>
              <a:gd name="T60" fmla="*/ 46038 w 95"/>
              <a:gd name="T61" fmla="*/ 150813 h 98"/>
              <a:gd name="T62" fmla="*/ 60325 w 95"/>
              <a:gd name="T63" fmla="*/ 153988 h 98"/>
              <a:gd name="T64" fmla="*/ 76200 w 95"/>
              <a:gd name="T65" fmla="*/ 155575 h 98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95"/>
              <a:gd name="T100" fmla="*/ 0 h 98"/>
              <a:gd name="T101" fmla="*/ 95 w 95"/>
              <a:gd name="T102" fmla="*/ 98 h 98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95" h="98">
                <a:moveTo>
                  <a:pt x="48" y="98"/>
                </a:moveTo>
                <a:lnTo>
                  <a:pt x="57" y="97"/>
                </a:lnTo>
                <a:lnTo>
                  <a:pt x="66" y="95"/>
                </a:lnTo>
                <a:lnTo>
                  <a:pt x="74" y="90"/>
                </a:lnTo>
                <a:lnTo>
                  <a:pt x="80" y="84"/>
                </a:lnTo>
                <a:lnTo>
                  <a:pt x="86" y="76"/>
                </a:lnTo>
                <a:lnTo>
                  <a:pt x="91" y="68"/>
                </a:lnTo>
                <a:lnTo>
                  <a:pt x="94" y="58"/>
                </a:lnTo>
                <a:lnTo>
                  <a:pt x="95" y="49"/>
                </a:lnTo>
                <a:lnTo>
                  <a:pt x="94" y="39"/>
                </a:lnTo>
                <a:lnTo>
                  <a:pt x="91" y="29"/>
                </a:lnTo>
                <a:lnTo>
                  <a:pt x="86" y="22"/>
                </a:lnTo>
                <a:lnTo>
                  <a:pt x="80" y="15"/>
                </a:lnTo>
                <a:lnTo>
                  <a:pt x="74" y="9"/>
                </a:lnTo>
                <a:lnTo>
                  <a:pt x="66" y="4"/>
                </a:lnTo>
                <a:lnTo>
                  <a:pt x="57" y="1"/>
                </a:lnTo>
                <a:lnTo>
                  <a:pt x="48" y="0"/>
                </a:lnTo>
                <a:lnTo>
                  <a:pt x="38" y="1"/>
                </a:lnTo>
                <a:lnTo>
                  <a:pt x="29" y="4"/>
                </a:lnTo>
                <a:lnTo>
                  <a:pt x="21" y="9"/>
                </a:lnTo>
                <a:lnTo>
                  <a:pt x="14" y="15"/>
                </a:lnTo>
                <a:lnTo>
                  <a:pt x="9" y="22"/>
                </a:lnTo>
                <a:lnTo>
                  <a:pt x="4" y="29"/>
                </a:lnTo>
                <a:lnTo>
                  <a:pt x="2" y="39"/>
                </a:lnTo>
                <a:lnTo>
                  <a:pt x="0" y="49"/>
                </a:lnTo>
                <a:lnTo>
                  <a:pt x="2" y="58"/>
                </a:lnTo>
                <a:lnTo>
                  <a:pt x="4" y="68"/>
                </a:lnTo>
                <a:lnTo>
                  <a:pt x="9" y="76"/>
                </a:lnTo>
                <a:lnTo>
                  <a:pt x="14" y="84"/>
                </a:lnTo>
                <a:lnTo>
                  <a:pt x="21" y="90"/>
                </a:lnTo>
                <a:lnTo>
                  <a:pt x="29" y="95"/>
                </a:lnTo>
                <a:lnTo>
                  <a:pt x="38" y="97"/>
                </a:lnTo>
                <a:lnTo>
                  <a:pt x="48" y="98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pl-PL"/>
          </a:p>
        </p:txBody>
      </p:sp>
      <p:sp>
        <p:nvSpPr>
          <p:cNvPr id="13354" name="Freeform 49"/>
          <p:cNvSpPr>
            <a:spLocks/>
          </p:cNvSpPr>
          <p:nvPr/>
        </p:nvSpPr>
        <p:spPr bwMode="auto">
          <a:xfrm>
            <a:off x="1481138" y="3794125"/>
            <a:ext cx="96837" cy="103188"/>
          </a:xfrm>
          <a:custGeom>
            <a:avLst/>
            <a:gdLst>
              <a:gd name="T0" fmla="*/ 49212 w 61"/>
              <a:gd name="T1" fmla="*/ 103188 h 65"/>
              <a:gd name="T2" fmla="*/ 68262 w 61"/>
              <a:gd name="T3" fmla="*/ 100013 h 65"/>
              <a:gd name="T4" fmla="*/ 82550 w 61"/>
              <a:gd name="T5" fmla="*/ 87313 h 65"/>
              <a:gd name="T6" fmla="*/ 92075 w 61"/>
              <a:gd name="T7" fmla="*/ 73025 h 65"/>
              <a:gd name="T8" fmla="*/ 96837 w 61"/>
              <a:gd name="T9" fmla="*/ 50800 h 65"/>
              <a:gd name="T10" fmla="*/ 92075 w 61"/>
              <a:gd name="T11" fmla="*/ 30163 h 65"/>
              <a:gd name="T12" fmla="*/ 82550 w 61"/>
              <a:gd name="T13" fmla="*/ 14288 h 65"/>
              <a:gd name="T14" fmla="*/ 68262 w 61"/>
              <a:gd name="T15" fmla="*/ 3175 h 65"/>
              <a:gd name="T16" fmla="*/ 49212 w 61"/>
              <a:gd name="T17" fmla="*/ 0 h 65"/>
              <a:gd name="T18" fmla="*/ 28575 w 61"/>
              <a:gd name="T19" fmla="*/ 3175 h 65"/>
              <a:gd name="T20" fmla="*/ 14287 w 61"/>
              <a:gd name="T21" fmla="*/ 14288 h 65"/>
              <a:gd name="T22" fmla="*/ 4762 w 61"/>
              <a:gd name="T23" fmla="*/ 30163 h 65"/>
              <a:gd name="T24" fmla="*/ 0 w 61"/>
              <a:gd name="T25" fmla="*/ 50800 h 65"/>
              <a:gd name="T26" fmla="*/ 4762 w 61"/>
              <a:gd name="T27" fmla="*/ 73025 h 65"/>
              <a:gd name="T28" fmla="*/ 14287 w 61"/>
              <a:gd name="T29" fmla="*/ 87313 h 65"/>
              <a:gd name="T30" fmla="*/ 28575 w 61"/>
              <a:gd name="T31" fmla="*/ 100013 h 65"/>
              <a:gd name="T32" fmla="*/ 49212 w 61"/>
              <a:gd name="T33" fmla="*/ 103188 h 65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w 61"/>
              <a:gd name="T52" fmla="*/ 0 h 65"/>
              <a:gd name="T53" fmla="*/ 61 w 61"/>
              <a:gd name="T54" fmla="*/ 65 h 65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T51" t="T52" r="T53" b="T54"/>
            <a:pathLst>
              <a:path w="61" h="65">
                <a:moveTo>
                  <a:pt x="31" y="65"/>
                </a:moveTo>
                <a:lnTo>
                  <a:pt x="43" y="63"/>
                </a:lnTo>
                <a:lnTo>
                  <a:pt x="52" y="55"/>
                </a:lnTo>
                <a:lnTo>
                  <a:pt x="58" y="46"/>
                </a:lnTo>
                <a:lnTo>
                  <a:pt x="61" y="32"/>
                </a:lnTo>
                <a:lnTo>
                  <a:pt x="58" y="19"/>
                </a:lnTo>
                <a:lnTo>
                  <a:pt x="52" y="9"/>
                </a:lnTo>
                <a:lnTo>
                  <a:pt x="43" y="2"/>
                </a:lnTo>
                <a:lnTo>
                  <a:pt x="31" y="0"/>
                </a:lnTo>
                <a:lnTo>
                  <a:pt x="18" y="2"/>
                </a:lnTo>
                <a:lnTo>
                  <a:pt x="9" y="9"/>
                </a:lnTo>
                <a:lnTo>
                  <a:pt x="3" y="19"/>
                </a:lnTo>
                <a:lnTo>
                  <a:pt x="0" y="32"/>
                </a:lnTo>
                <a:lnTo>
                  <a:pt x="3" y="46"/>
                </a:lnTo>
                <a:lnTo>
                  <a:pt x="9" y="55"/>
                </a:lnTo>
                <a:lnTo>
                  <a:pt x="18" y="63"/>
                </a:lnTo>
                <a:lnTo>
                  <a:pt x="31" y="65"/>
                </a:lnTo>
                <a:close/>
              </a:path>
            </a:pathLst>
          </a:custGeom>
          <a:solidFill>
            <a:srgbClr val="00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pl-PL"/>
          </a:p>
        </p:txBody>
      </p:sp>
      <p:sp>
        <p:nvSpPr>
          <p:cNvPr id="13355" name="Freeform 50"/>
          <p:cNvSpPr>
            <a:spLocks/>
          </p:cNvSpPr>
          <p:nvPr/>
        </p:nvSpPr>
        <p:spPr bwMode="auto">
          <a:xfrm>
            <a:off x="1516063" y="3816350"/>
            <a:ext cx="38100" cy="46038"/>
          </a:xfrm>
          <a:custGeom>
            <a:avLst/>
            <a:gdLst>
              <a:gd name="T0" fmla="*/ 19050 w 24"/>
              <a:gd name="T1" fmla="*/ 46038 h 29"/>
              <a:gd name="T2" fmla="*/ 26988 w 24"/>
              <a:gd name="T3" fmla="*/ 44450 h 29"/>
              <a:gd name="T4" fmla="*/ 33338 w 24"/>
              <a:gd name="T5" fmla="*/ 41275 h 29"/>
              <a:gd name="T6" fmla="*/ 36513 w 24"/>
              <a:gd name="T7" fmla="*/ 33338 h 29"/>
              <a:gd name="T8" fmla="*/ 38100 w 24"/>
              <a:gd name="T9" fmla="*/ 23813 h 29"/>
              <a:gd name="T10" fmla="*/ 36513 w 24"/>
              <a:gd name="T11" fmla="*/ 14288 h 29"/>
              <a:gd name="T12" fmla="*/ 33338 w 24"/>
              <a:gd name="T13" fmla="*/ 6350 h 29"/>
              <a:gd name="T14" fmla="*/ 26988 w 24"/>
              <a:gd name="T15" fmla="*/ 1588 h 29"/>
              <a:gd name="T16" fmla="*/ 19050 w 24"/>
              <a:gd name="T17" fmla="*/ 0 h 29"/>
              <a:gd name="T18" fmla="*/ 11112 w 24"/>
              <a:gd name="T19" fmla="*/ 1588 h 29"/>
              <a:gd name="T20" fmla="*/ 6350 w 24"/>
              <a:gd name="T21" fmla="*/ 6350 h 29"/>
              <a:gd name="T22" fmla="*/ 1588 w 24"/>
              <a:gd name="T23" fmla="*/ 14288 h 29"/>
              <a:gd name="T24" fmla="*/ 0 w 24"/>
              <a:gd name="T25" fmla="*/ 23813 h 29"/>
              <a:gd name="T26" fmla="*/ 1588 w 24"/>
              <a:gd name="T27" fmla="*/ 33338 h 29"/>
              <a:gd name="T28" fmla="*/ 6350 w 24"/>
              <a:gd name="T29" fmla="*/ 41275 h 29"/>
              <a:gd name="T30" fmla="*/ 11112 w 24"/>
              <a:gd name="T31" fmla="*/ 44450 h 29"/>
              <a:gd name="T32" fmla="*/ 19050 w 24"/>
              <a:gd name="T33" fmla="*/ 46038 h 29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w 24"/>
              <a:gd name="T52" fmla="*/ 0 h 29"/>
              <a:gd name="T53" fmla="*/ 24 w 24"/>
              <a:gd name="T54" fmla="*/ 29 h 29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T51" t="T52" r="T53" b="T54"/>
            <a:pathLst>
              <a:path w="24" h="29">
                <a:moveTo>
                  <a:pt x="12" y="29"/>
                </a:moveTo>
                <a:lnTo>
                  <a:pt x="17" y="28"/>
                </a:lnTo>
                <a:lnTo>
                  <a:pt x="21" y="26"/>
                </a:lnTo>
                <a:lnTo>
                  <a:pt x="23" y="21"/>
                </a:lnTo>
                <a:lnTo>
                  <a:pt x="24" y="15"/>
                </a:lnTo>
                <a:lnTo>
                  <a:pt x="23" y="9"/>
                </a:lnTo>
                <a:lnTo>
                  <a:pt x="21" y="4"/>
                </a:lnTo>
                <a:lnTo>
                  <a:pt x="17" y="1"/>
                </a:lnTo>
                <a:lnTo>
                  <a:pt x="12" y="0"/>
                </a:lnTo>
                <a:lnTo>
                  <a:pt x="7" y="1"/>
                </a:lnTo>
                <a:lnTo>
                  <a:pt x="4" y="4"/>
                </a:lnTo>
                <a:lnTo>
                  <a:pt x="1" y="9"/>
                </a:lnTo>
                <a:lnTo>
                  <a:pt x="0" y="15"/>
                </a:lnTo>
                <a:lnTo>
                  <a:pt x="1" y="21"/>
                </a:lnTo>
                <a:lnTo>
                  <a:pt x="4" y="26"/>
                </a:lnTo>
                <a:lnTo>
                  <a:pt x="7" y="28"/>
                </a:lnTo>
                <a:lnTo>
                  <a:pt x="12" y="29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pl-PL"/>
          </a:p>
        </p:txBody>
      </p:sp>
      <p:sp>
        <p:nvSpPr>
          <p:cNvPr id="13356" name="Freeform 51"/>
          <p:cNvSpPr>
            <a:spLocks/>
          </p:cNvSpPr>
          <p:nvPr/>
        </p:nvSpPr>
        <p:spPr bwMode="auto">
          <a:xfrm>
            <a:off x="1543050" y="3816350"/>
            <a:ext cx="19050" cy="19050"/>
          </a:xfrm>
          <a:custGeom>
            <a:avLst/>
            <a:gdLst>
              <a:gd name="T0" fmla="*/ 0 w 12"/>
              <a:gd name="T1" fmla="*/ 9525 h 12"/>
              <a:gd name="T2" fmla="*/ 0 w 12"/>
              <a:gd name="T3" fmla="*/ 14288 h 12"/>
              <a:gd name="T4" fmla="*/ 1588 w 12"/>
              <a:gd name="T5" fmla="*/ 17463 h 12"/>
              <a:gd name="T6" fmla="*/ 6350 w 12"/>
              <a:gd name="T7" fmla="*/ 19050 h 12"/>
              <a:gd name="T8" fmla="*/ 9525 w 12"/>
              <a:gd name="T9" fmla="*/ 19050 h 12"/>
              <a:gd name="T10" fmla="*/ 14288 w 12"/>
              <a:gd name="T11" fmla="*/ 19050 h 12"/>
              <a:gd name="T12" fmla="*/ 17463 w 12"/>
              <a:gd name="T13" fmla="*/ 17463 h 12"/>
              <a:gd name="T14" fmla="*/ 19050 w 12"/>
              <a:gd name="T15" fmla="*/ 14288 h 12"/>
              <a:gd name="T16" fmla="*/ 19050 w 12"/>
              <a:gd name="T17" fmla="*/ 9525 h 12"/>
              <a:gd name="T18" fmla="*/ 19050 w 12"/>
              <a:gd name="T19" fmla="*/ 6350 h 12"/>
              <a:gd name="T20" fmla="*/ 17463 w 12"/>
              <a:gd name="T21" fmla="*/ 1588 h 12"/>
              <a:gd name="T22" fmla="*/ 14288 w 12"/>
              <a:gd name="T23" fmla="*/ 0 h 12"/>
              <a:gd name="T24" fmla="*/ 9525 w 12"/>
              <a:gd name="T25" fmla="*/ 0 h 12"/>
              <a:gd name="T26" fmla="*/ 6350 w 12"/>
              <a:gd name="T27" fmla="*/ 0 h 12"/>
              <a:gd name="T28" fmla="*/ 1588 w 12"/>
              <a:gd name="T29" fmla="*/ 1588 h 12"/>
              <a:gd name="T30" fmla="*/ 0 w 12"/>
              <a:gd name="T31" fmla="*/ 6350 h 12"/>
              <a:gd name="T32" fmla="*/ 0 w 12"/>
              <a:gd name="T33" fmla="*/ 9525 h 12"/>
              <a:gd name="T34" fmla="*/ 0 w 12"/>
              <a:gd name="T35" fmla="*/ 9525 h 12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12"/>
              <a:gd name="T55" fmla="*/ 0 h 12"/>
              <a:gd name="T56" fmla="*/ 12 w 12"/>
              <a:gd name="T57" fmla="*/ 12 h 12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12" h="12">
                <a:moveTo>
                  <a:pt x="0" y="6"/>
                </a:moveTo>
                <a:lnTo>
                  <a:pt x="0" y="9"/>
                </a:lnTo>
                <a:lnTo>
                  <a:pt x="1" y="11"/>
                </a:lnTo>
                <a:lnTo>
                  <a:pt x="4" y="12"/>
                </a:lnTo>
                <a:lnTo>
                  <a:pt x="6" y="12"/>
                </a:lnTo>
                <a:lnTo>
                  <a:pt x="9" y="12"/>
                </a:lnTo>
                <a:lnTo>
                  <a:pt x="11" y="11"/>
                </a:lnTo>
                <a:lnTo>
                  <a:pt x="12" y="9"/>
                </a:lnTo>
                <a:lnTo>
                  <a:pt x="12" y="6"/>
                </a:lnTo>
                <a:lnTo>
                  <a:pt x="12" y="4"/>
                </a:lnTo>
                <a:lnTo>
                  <a:pt x="11" y="1"/>
                </a:lnTo>
                <a:lnTo>
                  <a:pt x="9" y="0"/>
                </a:lnTo>
                <a:lnTo>
                  <a:pt x="6" y="0"/>
                </a:lnTo>
                <a:lnTo>
                  <a:pt x="4" y="0"/>
                </a:lnTo>
                <a:lnTo>
                  <a:pt x="1" y="1"/>
                </a:lnTo>
                <a:lnTo>
                  <a:pt x="0" y="4"/>
                </a:lnTo>
                <a:lnTo>
                  <a:pt x="0" y="6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pl-PL"/>
          </a:p>
        </p:txBody>
      </p:sp>
      <p:sp>
        <p:nvSpPr>
          <p:cNvPr id="13357" name="Freeform 52"/>
          <p:cNvSpPr>
            <a:spLocks/>
          </p:cNvSpPr>
          <p:nvPr/>
        </p:nvSpPr>
        <p:spPr bwMode="auto">
          <a:xfrm>
            <a:off x="685800" y="2463800"/>
            <a:ext cx="3810000" cy="3148013"/>
          </a:xfrm>
          <a:custGeom>
            <a:avLst/>
            <a:gdLst>
              <a:gd name="T0" fmla="*/ 3770313 w 2400"/>
              <a:gd name="T1" fmla="*/ 0 h 1983"/>
              <a:gd name="T2" fmla="*/ 407988 w 2400"/>
              <a:gd name="T3" fmla="*/ 0 h 1983"/>
              <a:gd name="T4" fmla="*/ 407988 w 2400"/>
              <a:gd name="T5" fmla="*/ 80963 h 1983"/>
              <a:gd name="T6" fmla="*/ 3729038 w 2400"/>
              <a:gd name="T7" fmla="*/ 80963 h 1983"/>
              <a:gd name="T8" fmla="*/ 3729038 w 2400"/>
              <a:gd name="T9" fmla="*/ 3067051 h 1983"/>
              <a:gd name="T10" fmla="*/ 82550 w 2400"/>
              <a:gd name="T11" fmla="*/ 3067051 h 1983"/>
              <a:gd name="T12" fmla="*/ 82550 w 2400"/>
              <a:gd name="T13" fmla="*/ 80963 h 1983"/>
              <a:gd name="T14" fmla="*/ 407988 w 2400"/>
              <a:gd name="T15" fmla="*/ 80963 h 1983"/>
              <a:gd name="T16" fmla="*/ 407988 w 2400"/>
              <a:gd name="T17" fmla="*/ 0 h 1983"/>
              <a:gd name="T18" fmla="*/ 42862 w 2400"/>
              <a:gd name="T19" fmla="*/ 0 h 1983"/>
              <a:gd name="T20" fmla="*/ 0 w 2400"/>
              <a:gd name="T21" fmla="*/ 0 h 1983"/>
              <a:gd name="T22" fmla="*/ 0 w 2400"/>
              <a:gd name="T23" fmla="*/ 3148013 h 1983"/>
              <a:gd name="T24" fmla="*/ 42862 w 2400"/>
              <a:gd name="T25" fmla="*/ 3148013 h 1983"/>
              <a:gd name="T26" fmla="*/ 3770313 w 2400"/>
              <a:gd name="T27" fmla="*/ 3148013 h 1983"/>
              <a:gd name="T28" fmla="*/ 3810000 w 2400"/>
              <a:gd name="T29" fmla="*/ 3148013 h 1983"/>
              <a:gd name="T30" fmla="*/ 3810000 w 2400"/>
              <a:gd name="T31" fmla="*/ 0 h 1983"/>
              <a:gd name="T32" fmla="*/ 3770313 w 2400"/>
              <a:gd name="T33" fmla="*/ 0 h 1983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w 2400"/>
              <a:gd name="T52" fmla="*/ 0 h 1983"/>
              <a:gd name="T53" fmla="*/ 2400 w 2400"/>
              <a:gd name="T54" fmla="*/ 1983 h 1983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T51" t="T52" r="T53" b="T54"/>
            <a:pathLst>
              <a:path w="2400" h="1983">
                <a:moveTo>
                  <a:pt x="2375" y="0"/>
                </a:moveTo>
                <a:lnTo>
                  <a:pt x="257" y="0"/>
                </a:lnTo>
                <a:lnTo>
                  <a:pt x="257" y="51"/>
                </a:lnTo>
                <a:lnTo>
                  <a:pt x="2349" y="51"/>
                </a:lnTo>
                <a:lnTo>
                  <a:pt x="2349" y="1932"/>
                </a:lnTo>
                <a:lnTo>
                  <a:pt x="52" y="1932"/>
                </a:lnTo>
                <a:lnTo>
                  <a:pt x="52" y="51"/>
                </a:lnTo>
                <a:lnTo>
                  <a:pt x="257" y="51"/>
                </a:lnTo>
                <a:lnTo>
                  <a:pt x="257" y="0"/>
                </a:lnTo>
                <a:lnTo>
                  <a:pt x="27" y="0"/>
                </a:lnTo>
                <a:lnTo>
                  <a:pt x="0" y="0"/>
                </a:lnTo>
                <a:lnTo>
                  <a:pt x="0" y="1983"/>
                </a:lnTo>
                <a:lnTo>
                  <a:pt x="27" y="1983"/>
                </a:lnTo>
                <a:lnTo>
                  <a:pt x="2375" y="1983"/>
                </a:lnTo>
                <a:lnTo>
                  <a:pt x="2400" y="1983"/>
                </a:lnTo>
                <a:lnTo>
                  <a:pt x="2400" y="0"/>
                </a:lnTo>
                <a:lnTo>
                  <a:pt x="2375" y="0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pl-PL"/>
          </a:p>
        </p:txBody>
      </p:sp>
      <p:sp>
        <p:nvSpPr>
          <p:cNvPr id="13358" name="Freeform 53"/>
          <p:cNvSpPr>
            <a:spLocks/>
          </p:cNvSpPr>
          <p:nvPr/>
        </p:nvSpPr>
        <p:spPr bwMode="auto">
          <a:xfrm>
            <a:off x="2092325" y="3376613"/>
            <a:ext cx="276225" cy="193675"/>
          </a:xfrm>
          <a:custGeom>
            <a:avLst/>
            <a:gdLst>
              <a:gd name="T0" fmla="*/ 0 w 174"/>
              <a:gd name="T1" fmla="*/ 193675 h 122"/>
              <a:gd name="T2" fmla="*/ 4762 w 174"/>
              <a:gd name="T3" fmla="*/ 182563 h 122"/>
              <a:gd name="T4" fmla="*/ 14288 w 174"/>
              <a:gd name="T5" fmla="*/ 153988 h 122"/>
              <a:gd name="T6" fmla="*/ 31750 w 174"/>
              <a:gd name="T7" fmla="*/ 115888 h 122"/>
              <a:gd name="T8" fmla="*/ 58738 w 174"/>
              <a:gd name="T9" fmla="*/ 73025 h 122"/>
              <a:gd name="T10" fmla="*/ 95250 w 174"/>
              <a:gd name="T11" fmla="*/ 34925 h 122"/>
              <a:gd name="T12" fmla="*/ 141287 w 174"/>
              <a:gd name="T13" fmla="*/ 7938 h 122"/>
              <a:gd name="T14" fmla="*/ 200025 w 174"/>
              <a:gd name="T15" fmla="*/ 0 h 122"/>
              <a:gd name="T16" fmla="*/ 273050 w 174"/>
              <a:gd name="T17" fmla="*/ 17463 h 122"/>
              <a:gd name="T18" fmla="*/ 273050 w 174"/>
              <a:gd name="T19" fmla="*/ 19050 h 122"/>
              <a:gd name="T20" fmla="*/ 273050 w 174"/>
              <a:gd name="T21" fmla="*/ 23813 h 122"/>
              <a:gd name="T22" fmla="*/ 276225 w 174"/>
              <a:gd name="T23" fmla="*/ 30163 h 122"/>
              <a:gd name="T24" fmla="*/ 273050 w 174"/>
              <a:gd name="T25" fmla="*/ 42863 h 122"/>
              <a:gd name="T26" fmla="*/ 271463 w 174"/>
              <a:gd name="T27" fmla="*/ 53975 h 122"/>
              <a:gd name="T28" fmla="*/ 268288 w 174"/>
              <a:gd name="T29" fmla="*/ 66675 h 122"/>
              <a:gd name="T30" fmla="*/ 261938 w 174"/>
              <a:gd name="T31" fmla="*/ 80963 h 122"/>
              <a:gd name="T32" fmla="*/ 252413 w 174"/>
              <a:gd name="T33" fmla="*/ 96838 h 122"/>
              <a:gd name="T34" fmla="*/ 239713 w 174"/>
              <a:gd name="T35" fmla="*/ 111125 h 122"/>
              <a:gd name="T36" fmla="*/ 222250 w 174"/>
              <a:gd name="T37" fmla="*/ 127000 h 122"/>
              <a:gd name="T38" fmla="*/ 200025 w 174"/>
              <a:gd name="T39" fmla="*/ 142875 h 122"/>
              <a:gd name="T40" fmla="*/ 173037 w 174"/>
              <a:gd name="T41" fmla="*/ 155575 h 122"/>
              <a:gd name="T42" fmla="*/ 141287 w 174"/>
              <a:gd name="T43" fmla="*/ 169863 h 122"/>
              <a:gd name="T44" fmla="*/ 100012 w 174"/>
              <a:gd name="T45" fmla="*/ 179388 h 122"/>
              <a:gd name="T46" fmla="*/ 53975 w 174"/>
              <a:gd name="T47" fmla="*/ 188913 h 122"/>
              <a:gd name="T48" fmla="*/ 0 w 174"/>
              <a:gd name="T49" fmla="*/ 193675 h 122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w 174"/>
              <a:gd name="T76" fmla="*/ 0 h 122"/>
              <a:gd name="T77" fmla="*/ 174 w 174"/>
              <a:gd name="T78" fmla="*/ 122 h 122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T75" t="T76" r="T77" b="T78"/>
            <a:pathLst>
              <a:path w="174" h="122">
                <a:moveTo>
                  <a:pt x="0" y="122"/>
                </a:moveTo>
                <a:lnTo>
                  <a:pt x="3" y="115"/>
                </a:lnTo>
                <a:lnTo>
                  <a:pt x="9" y="97"/>
                </a:lnTo>
                <a:lnTo>
                  <a:pt x="20" y="73"/>
                </a:lnTo>
                <a:lnTo>
                  <a:pt x="37" y="46"/>
                </a:lnTo>
                <a:lnTo>
                  <a:pt x="60" y="22"/>
                </a:lnTo>
                <a:lnTo>
                  <a:pt x="89" y="5"/>
                </a:lnTo>
                <a:lnTo>
                  <a:pt x="126" y="0"/>
                </a:lnTo>
                <a:lnTo>
                  <a:pt x="172" y="11"/>
                </a:lnTo>
                <a:lnTo>
                  <a:pt x="172" y="12"/>
                </a:lnTo>
                <a:lnTo>
                  <a:pt x="172" y="15"/>
                </a:lnTo>
                <a:lnTo>
                  <a:pt x="174" y="19"/>
                </a:lnTo>
                <a:lnTo>
                  <a:pt x="172" y="27"/>
                </a:lnTo>
                <a:lnTo>
                  <a:pt x="171" y="34"/>
                </a:lnTo>
                <a:lnTo>
                  <a:pt x="169" y="42"/>
                </a:lnTo>
                <a:lnTo>
                  <a:pt x="165" y="51"/>
                </a:lnTo>
                <a:lnTo>
                  <a:pt x="159" y="61"/>
                </a:lnTo>
                <a:lnTo>
                  <a:pt x="151" y="70"/>
                </a:lnTo>
                <a:lnTo>
                  <a:pt x="140" y="80"/>
                </a:lnTo>
                <a:lnTo>
                  <a:pt x="126" y="90"/>
                </a:lnTo>
                <a:lnTo>
                  <a:pt x="109" y="98"/>
                </a:lnTo>
                <a:lnTo>
                  <a:pt x="89" y="107"/>
                </a:lnTo>
                <a:lnTo>
                  <a:pt x="63" y="113"/>
                </a:lnTo>
                <a:lnTo>
                  <a:pt x="34" y="119"/>
                </a:lnTo>
                <a:lnTo>
                  <a:pt x="0" y="122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pl-PL"/>
          </a:p>
        </p:txBody>
      </p:sp>
      <p:sp>
        <p:nvSpPr>
          <p:cNvPr id="13359" name="Freeform 54"/>
          <p:cNvSpPr>
            <a:spLocks/>
          </p:cNvSpPr>
          <p:nvPr/>
        </p:nvSpPr>
        <p:spPr bwMode="auto">
          <a:xfrm>
            <a:off x="2201863" y="3375025"/>
            <a:ext cx="134937" cy="139700"/>
          </a:xfrm>
          <a:custGeom>
            <a:avLst/>
            <a:gdLst>
              <a:gd name="T0" fmla="*/ 68262 w 85"/>
              <a:gd name="T1" fmla="*/ 139700 h 88"/>
              <a:gd name="T2" fmla="*/ 80962 w 85"/>
              <a:gd name="T3" fmla="*/ 138113 h 88"/>
              <a:gd name="T4" fmla="*/ 93662 w 85"/>
              <a:gd name="T5" fmla="*/ 134938 h 88"/>
              <a:gd name="T6" fmla="*/ 104775 w 85"/>
              <a:gd name="T7" fmla="*/ 128588 h 88"/>
              <a:gd name="T8" fmla="*/ 115887 w 85"/>
              <a:gd name="T9" fmla="*/ 119063 h 88"/>
              <a:gd name="T10" fmla="*/ 123825 w 85"/>
              <a:gd name="T11" fmla="*/ 109538 h 88"/>
              <a:gd name="T12" fmla="*/ 130175 w 85"/>
              <a:gd name="T13" fmla="*/ 98425 h 88"/>
              <a:gd name="T14" fmla="*/ 133350 w 85"/>
              <a:gd name="T15" fmla="*/ 84137 h 88"/>
              <a:gd name="T16" fmla="*/ 134937 w 85"/>
              <a:gd name="T17" fmla="*/ 71437 h 88"/>
              <a:gd name="T18" fmla="*/ 133350 w 85"/>
              <a:gd name="T19" fmla="*/ 55563 h 88"/>
              <a:gd name="T20" fmla="*/ 130175 w 85"/>
              <a:gd name="T21" fmla="*/ 41275 h 88"/>
              <a:gd name="T22" fmla="*/ 123825 w 85"/>
              <a:gd name="T23" fmla="*/ 30163 h 88"/>
              <a:gd name="T24" fmla="*/ 115887 w 85"/>
              <a:gd name="T25" fmla="*/ 20637 h 88"/>
              <a:gd name="T26" fmla="*/ 104775 w 85"/>
              <a:gd name="T27" fmla="*/ 11112 h 88"/>
              <a:gd name="T28" fmla="*/ 93662 w 85"/>
              <a:gd name="T29" fmla="*/ 4762 h 88"/>
              <a:gd name="T30" fmla="*/ 80962 w 85"/>
              <a:gd name="T31" fmla="*/ 1588 h 88"/>
              <a:gd name="T32" fmla="*/ 68262 w 85"/>
              <a:gd name="T33" fmla="*/ 0 h 88"/>
              <a:gd name="T34" fmla="*/ 53975 w 85"/>
              <a:gd name="T35" fmla="*/ 1588 h 88"/>
              <a:gd name="T36" fmla="*/ 42862 w 85"/>
              <a:gd name="T37" fmla="*/ 4762 h 88"/>
              <a:gd name="T38" fmla="*/ 31750 w 85"/>
              <a:gd name="T39" fmla="*/ 11112 h 88"/>
              <a:gd name="T40" fmla="*/ 20637 w 85"/>
              <a:gd name="T41" fmla="*/ 20637 h 88"/>
              <a:gd name="T42" fmla="*/ 12700 w 85"/>
              <a:gd name="T43" fmla="*/ 30163 h 88"/>
              <a:gd name="T44" fmla="*/ 6350 w 85"/>
              <a:gd name="T45" fmla="*/ 41275 h 88"/>
              <a:gd name="T46" fmla="*/ 3175 w 85"/>
              <a:gd name="T47" fmla="*/ 55563 h 88"/>
              <a:gd name="T48" fmla="*/ 0 w 85"/>
              <a:gd name="T49" fmla="*/ 71437 h 88"/>
              <a:gd name="T50" fmla="*/ 3175 w 85"/>
              <a:gd name="T51" fmla="*/ 84137 h 88"/>
              <a:gd name="T52" fmla="*/ 6350 w 85"/>
              <a:gd name="T53" fmla="*/ 98425 h 88"/>
              <a:gd name="T54" fmla="*/ 12700 w 85"/>
              <a:gd name="T55" fmla="*/ 109538 h 88"/>
              <a:gd name="T56" fmla="*/ 20637 w 85"/>
              <a:gd name="T57" fmla="*/ 119063 h 88"/>
              <a:gd name="T58" fmla="*/ 31750 w 85"/>
              <a:gd name="T59" fmla="*/ 128588 h 88"/>
              <a:gd name="T60" fmla="*/ 42862 w 85"/>
              <a:gd name="T61" fmla="*/ 134938 h 88"/>
              <a:gd name="T62" fmla="*/ 53975 w 85"/>
              <a:gd name="T63" fmla="*/ 138113 h 88"/>
              <a:gd name="T64" fmla="*/ 68262 w 85"/>
              <a:gd name="T65" fmla="*/ 139700 h 88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85"/>
              <a:gd name="T100" fmla="*/ 0 h 88"/>
              <a:gd name="T101" fmla="*/ 85 w 85"/>
              <a:gd name="T102" fmla="*/ 88 h 88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85" h="88">
                <a:moveTo>
                  <a:pt x="43" y="88"/>
                </a:moveTo>
                <a:lnTo>
                  <a:pt x="51" y="87"/>
                </a:lnTo>
                <a:lnTo>
                  <a:pt x="59" y="85"/>
                </a:lnTo>
                <a:lnTo>
                  <a:pt x="66" y="81"/>
                </a:lnTo>
                <a:lnTo>
                  <a:pt x="73" y="75"/>
                </a:lnTo>
                <a:lnTo>
                  <a:pt x="78" y="69"/>
                </a:lnTo>
                <a:lnTo>
                  <a:pt x="82" y="62"/>
                </a:lnTo>
                <a:lnTo>
                  <a:pt x="84" y="53"/>
                </a:lnTo>
                <a:lnTo>
                  <a:pt x="85" y="45"/>
                </a:lnTo>
                <a:lnTo>
                  <a:pt x="84" y="35"/>
                </a:lnTo>
                <a:lnTo>
                  <a:pt x="82" y="26"/>
                </a:lnTo>
                <a:lnTo>
                  <a:pt x="78" y="19"/>
                </a:lnTo>
                <a:lnTo>
                  <a:pt x="73" y="13"/>
                </a:lnTo>
                <a:lnTo>
                  <a:pt x="66" y="7"/>
                </a:lnTo>
                <a:lnTo>
                  <a:pt x="59" y="3"/>
                </a:lnTo>
                <a:lnTo>
                  <a:pt x="51" y="1"/>
                </a:lnTo>
                <a:lnTo>
                  <a:pt x="43" y="0"/>
                </a:lnTo>
                <a:lnTo>
                  <a:pt x="34" y="1"/>
                </a:lnTo>
                <a:lnTo>
                  <a:pt x="27" y="3"/>
                </a:lnTo>
                <a:lnTo>
                  <a:pt x="20" y="7"/>
                </a:lnTo>
                <a:lnTo>
                  <a:pt x="13" y="13"/>
                </a:lnTo>
                <a:lnTo>
                  <a:pt x="8" y="19"/>
                </a:lnTo>
                <a:lnTo>
                  <a:pt x="4" y="26"/>
                </a:lnTo>
                <a:lnTo>
                  <a:pt x="2" y="35"/>
                </a:lnTo>
                <a:lnTo>
                  <a:pt x="0" y="45"/>
                </a:lnTo>
                <a:lnTo>
                  <a:pt x="2" y="53"/>
                </a:lnTo>
                <a:lnTo>
                  <a:pt x="4" y="62"/>
                </a:lnTo>
                <a:lnTo>
                  <a:pt x="8" y="69"/>
                </a:lnTo>
                <a:lnTo>
                  <a:pt x="13" y="75"/>
                </a:lnTo>
                <a:lnTo>
                  <a:pt x="20" y="81"/>
                </a:lnTo>
                <a:lnTo>
                  <a:pt x="27" y="85"/>
                </a:lnTo>
                <a:lnTo>
                  <a:pt x="34" y="87"/>
                </a:lnTo>
                <a:lnTo>
                  <a:pt x="43" y="88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pl-PL"/>
          </a:p>
        </p:txBody>
      </p:sp>
      <p:sp>
        <p:nvSpPr>
          <p:cNvPr id="13360" name="Freeform 55"/>
          <p:cNvSpPr>
            <a:spLocks/>
          </p:cNvSpPr>
          <p:nvPr/>
        </p:nvSpPr>
        <p:spPr bwMode="auto">
          <a:xfrm>
            <a:off x="2227263" y="3397250"/>
            <a:ext cx="87312" cy="92075"/>
          </a:xfrm>
          <a:custGeom>
            <a:avLst/>
            <a:gdLst>
              <a:gd name="T0" fmla="*/ 44450 w 55"/>
              <a:gd name="T1" fmla="*/ 92075 h 58"/>
              <a:gd name="T2" fmla="*/ 61912 w 55"/>
              <a:gd name="T3" fmla="*/ 88900 h 58"/>
              <a:gd name="T4" fmla="*/ 74612 w 55"/>
              <a:gd name="T5" fmla="*/ 79375 h 58"/>
              <a:gd name="T6" fmla="*/ 82550 w 55"/>
              <a:gd name="T7" fmla="*/ 63500 h 58"/>
              <a:gd name="T8" fmla="*/ 87312 w 55"/>
              <a:gd name="T9" fmla="*/ 46038 h 58"/>
              <a:gd name="T10" fmla="*/ 82550 w 55"/>
              <a:gd name="T11" fmla="*/ 26988 h 58"/>
              <a:gd name="T12" fmla="*/ 74612 w 55"/>
              <a:gd name="T13" fmla="*/ 14288 h 58"/>
              <a:gd name="T14" fmla="*/ 61912 w 55"/>
              <a:gd name="T15" fmla="*/ 4763 h 58"/>
              <a:gd name="T16" fmla="*/ 44450 w 55"/>
              <a:gd name="T17" fmla="*/ 0 h 58"/>
              <a:gd name="T18" fmla="*/ 26987 w 55"/>
              <a:gd name="T19" fmla="*/ 4763 h 58"/>
              <a:gd name="T20" fmla="*/ 14287 w 55"/>
              <a:gd name="T21" fmla="*/ 14288 h 58"/>
              <a:gd name="T22" fmla="*/ 4762 w 55"/>
              <a:gd name="T23" fmla="*/ 26988 h 58"/>
              <a:gd name="T24" fmla="*/ 0 w 55"/>
              <a:gd name="T25" fmla="*/ 46038 h 58"/>
              <a:gd name="T26" fmla="*/ 4762 w 55"/>
              <a:gd name="T27" fmla="*/ 63500 h 58"/>
              <a:gd name="T28" fmla="*/ 14287 w 55"/>
              <a:gd name="T29" fmla="*/ 79375 h 58"/>
              <a:gd name="T30" fmla="*/ 26987 w 55"/>
              <a:gd name="T31" fmla="*/ 88900 h 58"/>
              <a:gd name="T32" fmla="*/ 44450 w 55"/>
              <a:gd name="T33" fmla="*/ 92075 h 58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w 55"/>
              <a:gd name="T52" fmla="*/ 0 h 58"/>
              <a:gd name="T53" fmla="*/ 55 w 55"/>
              <a:gd name="T54" fmla="*/ 58 h 58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T51" t="T52" r="T53" b="T54"/>
            <a:pathLst>
              <a:path w="55" h="58">
                <a:moveTo>
                  <a:pt x="28" y="58"/>
                </a:moveTo>
                <a:lnTo>
                  <a:pt x="39" y="56"/>
                </a:lnTo>
                <a:lnTo>
                  <a:pt x="47" y="50"/>
                </a:lnTo>
                <a:lnTo>
                  <a:pt x="52" y="40"/>
                </a:lnTo>
                <a:lnTo>
                  <a:pt x="55" y="29"/>
                </a:lnTo>
                <a:lnTo>
                  <a:pt x="52" y="17"/>
                </a:lnTo>
                <a:lnTo>
                  <a:pt x="47" y="9"/>
                </a:lnTo>
                <a:lnTo>
                  <a:pt x="39" y="3"/>
                </a:lnTo>
                <a:lnTo>
                  <a:pt x="28" y="0"/>
                </a:lnTo>
                <a:lnTo>
                  <a:pt x="17" y="3"/>
                </a:lnTo>
                <a:lnTo>
                  <a:pt x="9" y="9"/>
                </a:lnTo>
                <a:lnTo>
                  <a:pt x="3" y="17"/>
                </a:lnTo>
                <a:lnTo>
                  <a:pt x="0" y="29"/>
                </a:lnTo>
                <a:lnTo>
                  <a:pt x="3" y="40"/>
                </a:lnTo>
                <a:lnTo>
                  <a:pt x="9" y="50"/>
                </a:lnTo>
                <a:lnTo>
                  <a:pt x="17" y="56"/>
                </a:lnTo>
                <a:lnTo>
                  <a:pt x="28" y="58"/>
                </a:lnTo>
                <a:close/>
              </a:path>
            </a:pathLst>
          </a:custGeom>
          <a:solidFill>
            <a:srgbClr val="00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pl-PL"/>
          </a:p>
        </p:txBody>
      </p:sp>
      <p:sp>
        <p:nvSpPr>
          <p:cNvPr id="13361" name="Freeform 56"/>
          <p:cNvSpPr>
            <a:spLocks/>
          </p:cNvSpPr>
          <p:nvPr/>
        </p:nvSpPr>
        <p:spPr bwMode="auto">
          <a:xfrm>
            <a:off x="2259013" y="3416300"/>
            <a:ext cx="33337" cy="42863"/>
          </a:xfrm>
          <a:custGeom>
            <a:avLst/>
            <a:gdLst>
              <a:gd name="T0" fmla="*/ 15875 w 21"/>
              <a:gd name="T1" fmla="*/ 42863 h 27"/>
              <a:gd name="T2" fmla="*/ 23812 w 21"/>
              <a:gd name="T3" fmla="*/ 41275 h 27"/>
              <a:gd name="T4" fmla="*/ 28575 w 21"/>
              <a:gd name="T5" fmla="*/ 36513 h 27"/>
              <a:gd name="T6" fmla="*/ 31750 w 21"/>
              <a:gd name="T7" fmla="*/ 30163 h 27"/>
              <a:gd name="T8" fmla="*/ 33337 w 21"/>
              <a:gd name="T9" fmla="*/ 22225 h 27"/>
              <a:gd name="T10" fmla="*/ 31750 w 21"/>
              <a:gd name="T11" fmla="*/ 14288 h 27"/>
              <a:gd name="T12" fmla="*/ 28575 w 21"/>
              <a:gd name="T13" fmla="*/ 6350 h 27"/>
              <a:gd name="T14" fmla="*/ 23812 w 21"/>
              <a:gd name="T15" fmla="*/ 3175 h 27"/>
              <a:gd name="T16" fmla="*/ 15875 w 21"/>
              <a:gd name="T17" fmla="*/ 0 h 27"/>
              <a:gd name="T18" fmla="*/ 9525 w 21"/>
              <a:gd name="T19" fmla="*/ 3175 h 27"/>
              <a:gd name="T20" fmla="*/ 4762 w 21"/>
              <a:gd name="T21" fmla="*/ 6350 h 27"/>
              <a:gd name="T22" fmla="*/ 1587 w 21"/>
              <a:gd name="T23" fmla="*/ 14288 h 27"/>
              <a:gd name="T24" fmla="*/ 0 w 21"/>
              <a:gd name="T25" fmla="*/ 22225 h 27"/>
              <a:gd name="T26" fmla="*/ 1587 w 21"/>
              <a:gd name="T27" fmla="*/ 30163 h 27"/>
              <a:gd name="T28" fmla="*/ 4762 w 21"/>
              <a:gd name="T29" fmla="*/ 36513 h 27"/>
              <a:gd name="T30" fmla="*/ 9525 w 21"/>
              <a:gd name="T31" fmla="*/ 41275 h 27"/>
              <a:gd name="T32" fmla="*/ 15875 w 21"/>
              <a:gd name="T33" fmla="*/ 42863 h 27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w 21"/>
              <a:gd name="T52" fmla="*/ 0 h 27"/>
              <a:gd name="T53" fmla="*/ 21 w 21"/>
              <a:gd name="T54" fmla="*/ 27 h 27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T51" t="T52" r="T53" b="T54"/>
            <a:pathLst>
              <a:path w="21" h="27">
                <a:moveTo>
                  <a:pt x="10" y="27"/>
                </a:moveTo>
                <a:lnTo>
                  <a:pt x="15" y="26"/>
                </a:lnTo>
                <a:lnTo>
                  <a:pt x="18" y="23"/>
                </a:lnTo>
                <a:lnTo>
                  <a:pt x="20" y="19"/>
                </a:lnTo>
                <a:lnTo>
                  <a:pt x="21" y="14"/>
                </a:lnTo>
                <a:lnTo>
                  <a:pt x="20" y="9"/>
                </a:lnTo>
                <a:lnTo>
                  <a:pt x="18" y="4"/>
                </a:lnTo>
                <a:lnTo>
                  <a:pt x="15" y="2"/>
                </a:lnTo>
                <a:lnTo>
                  <a:pt x="10" y="0"/>
                </a:lnTo>
                <a:lnTo>
                  <a:pt x="6" y="2"/>
                </a:lnTo>
                <a:lnTo>
                  <a:pt x="3" y="4"/>
                </a:lnTo>
                <a:lnTo>
                  <a:pt x="1" y="9"/>
                </a:lnTo>
                <a:lnTo>
                  <a:pt x="0" y="14"/>
                </a:lnTo>
                <a:lnTo>
                  <a:pt x="1" y="19"/>
                </a:lnTo>
                <a:lnTo>
                  <a:pt x="3" y="23"/>
                </a:lnTo>
                <a:lnTo>
                  <a:pt x="6" y="26"/>
                </a:lnTo>
                <a:lnTo>
                  <a:pt x="10" y="27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pl-PL"/>
          </a:p>
        </p:txBody>
      </p:sp>
      <p:sp>
        <p:nvSpPr>
          <p:cNvPr id="13362" name="Freeform 57"/>
          <p:cNvSpPr>
            <a:spLocks/>
          </p:cNvSpPr>
          <p:nvPr/>
        </p:nvSpPr>
        <p:spPr bwMode="auto">
          <a:xfrm>
            <a:off x="2281238" y="3416300"/>
            <a:ext cx="19050" cy="17463"/>
          </a:xfrm>
          <a:custGeom>
            <a:avLst/>
            <a:gdLst>
              <a:gd name="T0" fmla="*/ 0 w 12"/>
              <a:gd name="T1" fmla="*/ 9525 h 11"/>
              <a:gd name="T2" fmla="*/ 0 w 12"/>
              <a:gd name="T3" fmla="*/ 12700 h 11"/>
              <a:gd name="T4" fmla="*/ 1588 w 12"/>
              <a:gd name="T5" fmla="*/ 15875 h 11"/>
              <a:gd name="T6" fmla="*/ 6350 w 12"/>
              <a:gd name="T7" fmla="*/ 17463 h 11"/>
              <a:gd name="T8" fmla="*/ 9525 w 12"/>
              <a:gd name="T9" fmla="*/ 17463 h 11"/>
              <a:gd name="T10" fmla="*/ 14288 w 12"/>
              <a:gd name="T11" fmla="*/ 17463 h 11"/>
              <a:gd name="T12" fmla="*/ 17463 w 12"/>
              <a:gd name="T13" fmla="*/ 15875 h 11"/>
              <a:gd name="T14" fmla="*/ 19050 w 12"/>
              <a:gd name="T15" fmla="*/ 12700 h 11"/>
              <a:gd name="T16" fmla="*/ 19050 w 12"/>
              <a:gd name="T17" fmla="*/ 9525 h 11"/>
              <a:gd name="T18" fmla="*/ 19050 w 12"/>
              <a:gd name="T19" fmla="*/ 6350 h 11"/>
              <a:gd name="T20" fmla="*/ 17463 w 12"/>
              <a:gd name="T21" fmla="*/ 3175 h 11"/>
              <a:gd name="T22" fmla="*/ 14288 w 12"/>
              <a:gd name="T23" fmla="*/ 0 h 11"/>
              <a:gd name="T24" fmla="*/ 9525 w 12"/>
              <a:gd name="T25" fmla="*/ 0 h 11"/>
              <a:gd name="T26" fmla="*/ 6350 w 12"/>
              <a:gd name="T27" fmla="*/ 0 h 11"/>
              <a:gd name="T28" fmla="*/ 1588 w 12"/>
              <a:gd name="T29" fmla="*/ 3175 h 11"/>
              <a:gd name="T30" fmla="*/ 0 w 12"/>
              <a:gd name="T31" fmla="*/ 6350 h 11"/>
              <a:gd name="T32" fmla="*/ 0 w 12"/>
              <a:gd name="T33" fmla="*/ 9525 h 11"/>
              <a:gd name="T34" fmla="*/ 0 w 12"/>
              <a:gd name="T35" fmla="*/ 9525 h 11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12"/>
              <a:gd name="T55" fmla="*/ 0 h 11"/>
              <a:gd name="T56" fmla="*/ 12 w 12"/>
              <a:gd name="T57" fmla="*/ 11 h 11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12" h="11">
                <a:moveTo>
                  <a:pt x="0" y="6"/>
                </a:moveTo>
                <a:lnTo>
                  <a:pt x="0" y="8"/>
                </a:lnTo>
                <a:lnTo>
                  <a:pt x="1" y="10"/>
                </a:lnTo>
                <a:lnTo>
                  <a:pt x="4" y="11"/>
                </a:lnTo>
                <a:lnTo>
                  <a:pt x="6" y="11"/>
                </a:lnTo>
                <a:lnTo>
                  <a:pt x="9" y="11"/>
                </a:lnTo>
                <a:lnTo>
                  <a:pt x="11" y="10"/>
                </a:lnTo>
                <a:lnTo>
                  <a:pt x="12" y="8"/>
                </a:lnTo>
                <a:lnTo>
                  <a:pt x="12" y="6"/>
                </a:lnTo>
                <a:lnTo>
                  <a:pt x="12" y="4"/>
                </a:lnTo>
                <a:lnTo>
                  <a:pt x="11" y="2"/>
                </a:lnTo>
                <a:lnTo>
                  <a:pt x="9" y="0"/>
                </a:lnTo>
                <a:lnTo>
                  <a:pt x="6" y="0"/>
                </a:lnTo>
                <a:lnTo>
                  <a:pt x="4" y="0"/>
                </a:lnTo>
                <a:lnTo>
                  <a:pt x="1" y="2"/>
                </a:lnTo>
                <a:lnTo>
                  <a:pt x="0" y="4"/>
                </a:lnTo>
                <a:lnTo>
                  <a:pt x="0" y="6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pl-PL"/>
          </a:p>
        </p:txBody>
      </p:sp>
      <p:sp>
        <p:nvSpPr>
          <p:cNvPr id="13363" name="Freeform 58"/>
          <p:cNvSpPr>
            <a:spLocks/>
          </p:cNvSpPr>
          <p:nvPr/>
        </p:nvSpPr>
        <p:spPr bwMode="auto">
          <a:xfrm>
            <a:off x="3781425" y="3702050"/>
            <a:ext cx="630238" cy="1104900"/>
          </a:xfrm>
          <a:custGeom>
            <a:avLst/>
            <a:gdLst>
              <a:gd name="T0" fmla="*/ 152400 w 397"/>
              <a:gd name="T1" fmla="*/ 0 h 696"/>
              <a:gd name="T2" fmla="*/ 0 w 397"/>
              <a:gd name="T3" fmla="*/ 912813 h 696"/>
              <a:gd name="T4" fmla="*/ 630238 w 397"/>
              <a:gd name="T5" fmla="*/ 1104900 h 696"/>
              <a:gd name="T6" fmla="*/ 623888 w 397"/>
              <a:gd name="T7" fmla="*/ 1098550 h 696"/>
              <a:gd name="T8" fmla="*/ 606425 w 397"/>
              <a:gd name="T9" fmla="*/ 1081088 h 696"/>
              <a:gd name="T10" fmla="*/ 579438 w 397"/>
              <a:gd name="T11" fmla="*/ 1054100 h 696"/>
              <a:gd name="T12" fmla="*/ 547688 w 397"/>
              <a:gd name="T13" fmla="*/ 1016000 h 696"/>
              <a:gd name="T14" fmla="*/ 506413 w 397"/>
              <a:gd name="T15" fmla="*/ 968375 h 696"/>
              <a:gd name="T16" fmla="*/ 461963 w 397"/>
              <a:gd name="T17" fmla="*/ 912813 h 696"/>
              <a:gd name="T18" fmla="*/ 415925 w 397"/>
              <a:gd name="T19" fmla="*/ 849313 h 696"/>
              <a:gd name="T20" fmla="*/ 368300 w 397"/>
              <a:gd name="T21" fmla="*/ 776287 h 696"/>
              <a:gd name="T22" fmla="*/ 322263 w 397"/>
              <a:gd name="T23" fmla="*/ 696912 h 696"/>
              <a:gd name="T24" fmla="*/ 276225 w 397"/>
              <a:gd name="T25" fmla="*/ 612775 h 696"/>
              <a:gd name="T26" fmla="*/ 234950 w 397"/>
              <a:gd name="T27" fmla="*/ 520700 h 696"/>
              <a:gd name="T28" fmla="*/ 201613 w 397"/>
              <a:gd name="T29" fmla="*/ 423863 h 696"/>
              <a:gd name="T30" fmla="*/ 174625 w 397"/>
              <a:gd name="T31" fmla="*/ 323850 h 696"/>
              <a:gd name="T32" fmla="*/ 155575 w 397"/>
              <a:gd name="T33" fmla="*/ 219075 h 696"/>
              <a:gd name="T34" fmla="*/ 149225 w 397"/>
              <a:gd name="T35" fmla="*/ 111125 h 696"/>
              <a:gd name="T36" fmla="*/ 152400 w 397"/>
              <a:gd name="T37" fmla="*/ 0 h 69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397"/>
              <a:gd name="T58" fmla="*/ 0 h 696"/>
              <a:gd name="T59" fmla="*/ 397 w 397"/>
              <a:gd name="T60" fmla="*/ 696 h 69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397" h="696">
                <a:moveTo>
                  <a:pt x="96" y="0"/>
                </a:moveTo>
                <a:lnTo>
                  <a:pt x="0" y="575"/>
                </a:lnTo>
                <a:lnTo>
                  <a:pt x="397" y="696"/>
                </a:lnTo>
                <a:lnTo>
                  <a:pt x="393" y="692"/>
                </a:lnTo>
                <a:lnTo>
                  <a:pt x="382" y="681"/>
                </a:lnTo>
                <a:lnTo>
                  <a:pt x="365" y="664"/>
                </a:lnTo>
                <a:lnTo>
                  <a:pt x="345" y="640"/>
                </a:lnTo>
                <a:lnTo>
                  <a:pt x="319" y="610"/>
                </a:lnTo>
                <a:lnTo>
                  <a:pt x="291" y="575"/>
                </a:lnTo>
                <a:lnTo>
                  <a:pt x="262" y="535"/>
                </a:lnTo>
                <a:lnTo>
                  <a:pt x="232" y="489"/>
                </a:lnTo>
                <a:lnTo>
                  <a:pt x="203" y="439"/>
                </a:lnTo>
                <a:lnTo>
                  <a:pt x="174" y="386"/>
                </a:lnTo>
                <a:lnTo>
                  <a:pt x="148" y="328"/>
                </a:lnTo>
                <a:lnTo>
                  <a:pt x="127" y="267"/>
                </a:lnTo>
                <a:lnTo>
                  <a:pt x="110" y="204"/>
                </a:lnTo>
                <a:lnTo>
                  <a:pt x="98" y="138"/>
                </a:lnTo>
                <a:lnTo>
                  <a:pt x="94" y="70"/>
                </a:lnTo>
                <a:lnTo>
                  <a:pt x="96" y="0"/>
                </a:lnTo>
                <a:close/>
              </a:path>
            </a:pathLst>
          </a:custGeom>
          <a:solidFill>
            <a:srgbClr val="3F3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pl-PL"/>
          </a:p>
        </p:txBody>
      </p:sp>
      <p:sp>
        <p:nvSpPr>
          <p:cNvPr id="13364" name="Freeform 59"/>
          <p:cNvSpPr>
            <a:spLocks/>
          </p:cNvSpPr>
          <p:nvPr/>
        </p:nvSpPr>
        <p:spPr bwMode="auto">
          <a:xfrm>
            <a:off x="4076700" y="3771900"/>
            <a:ext cx="233363" cy="527050"/>
          </a:xfrm>
          <a:custGeom>
            <a:avLst/>
            <a:gdLst>
              <a:gd name="T0" fmla="*/ 0 w 147"/>
              <a:gd name="T1" fmla="*/ 0 h 332"/>
              <a:gd name="T2" fmla="*/ 9525 w 147"/>
              <a:gd name="T3" fmla="*/ 7938 h 332"/>
              <a:gd name="T4" fmla="*/ 34925 w 147"/>
              <a:gd name="T5" fmla="*/ 34925 h 332"/>
              <a:gd name="T6" fmla="*/ 69850 w 147"/>
              <a:gd name="T7" fmla="*/ 76200 h 332"/>
              <a:gd name="T8" fmla="*/ 109538 w 147"/>
              <a:gd name="T9" fmla="*/ 134937 h 332"/>
              <a:gd name="T10" fmla="*/ 149225 w 147"/>
              <a:gd name="T11" fmla="*/ 209550 h 332"/>
              <a:gd name="T12" fmla="*/ 182563 w 147"/>
              <a:gd name="T13" fmla="*/ 300037 h 332"/>
              <a:gd name="T14" fmla="*/ 206375 w 147"/>
              <a:gd name="T15" fmla="*/ 406400 h 332"/>
              <a:gd name="T16" fmla="*/ 211138 w 147"/>
              <a:gd name="T17" fmla="*/ 527050 h 332"/>
              <a:gd name="T18" fmla="*/ 212725 w 147"/>
              <a:gd name="T19" fmla="*/ 520700 h 332"/>
              <a:gd name="T20" fmla="*/ 215900 w 147"/>
              <a:gd name="T21" fmla="*/ 506413 h 332"/>
              <a:gd name="T22" fmla="*/ 220663 w 147"/>
              <a:gd name="T23" fmla="*/ 482600 h 332"/>
              <a:gd name="T24" fmla="*/ 225425 w 147"/>
              <a:gd name="T25" fmla="*/ 450850 h 332"/>
              <a:gd name="T26" fmla="*/ 230188 w 147"/>
              <a:gd name="T27" fmla="*/ 414338 h 332"/>
              <a:gd name="T28" fmla="*/ 233363 w 147"/>
              <a:gd name="T29" fmla="*/ 371475 h 332"/>
              <a:gd name="T30" fmla="*/ 233363 w 147"/>
              <a:gd name="T31" fmla="*/ 325437 h 332"/>
              <a:gd name="T32" fmla="*/ 230188 w 147"/>
              <a:gd name="T33" fmla="*/ 279400 h 332"/>
              <a:gd name="T34" fmla="*/ 225425 w 147"/>
              <a:gd name="T35" fmla="*/ 231775 h 332"/>
              <a:gd name="T36" fmla="*/ 212725 w 147"/>
              <a:gd name="T37" fmla="*/ 185737 h 332"/>
              <a:gd name="T38" fmla="*/ 198438 w 147"/>
              <a:gd name="T39" fmla="*/ 141287 h 332"/>
              <a:gd name="T40" fmla="*/ 174625 w 147"/>
              <a:gd name="T41" fmla="*/ 100012 h 332"/>
              <a:gd name="T42" fmla="*/ 144463 w 147"/>
              <a:gd name="T43" fmla="*/ 63500 h 332"/>
              <a:gd name="T44" fmla="*/ 106363 w 147"/>
              <a:gd name="T45" fmla="*/ 34925 h 332"/>
              <a:gd name="T46" fmla="*/ 57150 w 147"/>
              <a:gd name="T47" fmla="*/ 14288 h 332"/>
              <a:gd name="T48" fmla="*/ 0 w 147"/>
              <a:gd name="T49" fmla="*/ 0 h 332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w 147"/>
              <a:gd name="T76" fmla="*/ 0 h 332"/>
              <a:gd name="T77" fmla="*/ 147 w 147"/>
              <a:gd name="T78" fmla="*/ 332 h 332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T75" t="T76" r="T77" b="T78"/>
            <a:pathLst>
              <a:path w="147" h="332">
                <a:moveTo>
                  <a:pt x="0" y="0"/>
                </a:moveTo>
                <a:lnTo>
                  <a:pt x="6" y="5"/>
                </a:lnTo>
                <a:lnTo>
                  <a:pt x="22" y="22"/>
                </a:lnTo>
                <a:lnTo>
                  <a:pt x="44" y="48"/>
                </a:lnTo>
                <a:lnTo>
                  <a:pt x="69" y="85"/>
                </a:lnTo>
                <a:lnTo>
                  <a:pt x="94" y="132"/>
                </a:lnTo>
                <a:lnTo>
                  <a:pt x="115" y="189"/>
                </a:lnTo>
                <a:lnTo>
                  <a:pt x="130" y="256"/>
                </a:lnTo>
                <a:lnTo>
                  <a:pt x="133" y="332"/>
                </a:lnTo>
                <a:lnTo>
                  <a:pt x="134" y="328"/>
                </a:lnTo>
                <a:lnTo>
                  <a:pt x="136" y="319"/>
                </a:lnTo>
                <a:lnTo>
                  <a:pt x="139" y="304"/>
                </a:lnTo>
                <a:lnTo>
                  <a:pt x="142" y="284"/>
                </a:lnTo>
                <a:lnTo>
                  <a:pt x="145" y="261"/>
                </a:lnTo>
                <a:lnTo>
                  <a:pt x="147" y="234"/>
                </a:lnTo>
                <a:lnTo>
                  <a:pt x="147" y="205"/>
                </a:lnTo>
                <a:lnTo>
                  <a:pt x="145" y="176"/>
                </a:lnTo>
                <a:lnTo>
                  <a:pt x="142" y="146"/>
                </a:lnTo>
                <a:lnTo>
                  <a:pt x="134" y="117"/>
                </a:lnTo>
                <a:lnTo>
                  <a:pt x="125" y="89"/>
                </a:lnTo>
                <a:lnTo>
                  <a:pt x="110" y="63"/>
                </a:lnTo>
                <a:lnTo>
                  <a:pt x="91" y="40"/>
                </a:lnTo>
                <a:lnTo>
                  <a:pt x="67" y="22"/>
                </a:lnTo>
                <a:lnTo>
                  <a:pt x="36" y="9"/>
                </a:lnTo>
                <a:lnTo>
                  <a:pt x="0" y="0"/>
                </a:lnTo>
                <a:close/>
              </a:path>
            </a:pathLst>
          </a:custGeom>
          <a:solidFill>
            <a:srgbClr val="3F3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pl-PL"/>
          </a:p>
        </p:txBody>
      </p:sp>
      <p:sp>
        <p:nvSpPr>
          <p:cNvPr id="13365" name="Freeform 60"/>
          <p:cNvSpPr>
            <a:spLocks/>
          </p:cNvSpPr>
          <p:nvPr/>
        </p:nvSpPr>
        <p:spPr bwMode="auto">
          <a:xfrm>
            <a:off x="3455988" y="4797425"/>
            <a:ext cx="73025" cy="69850"/>
          </a:xfrm>
          <a:custGeom>
            <a:avLst/>
            <a:gdLst>
              <a:gd name="T0" fmla="*/ 36513 w 46"/>
              <a:gd name="T1" fmla="*/ 69850 h 44"/>
              <a:gd name="T2" fmla="*/ 49212 w 46"/>
              <a:gd name="T3" fmla="*/ 68263 h 44"/>
              <a:gd name="T4" fmla="*/ 61913 w 46"/>
              <a:gd name="T5" fmla="*/ 60325 h 44"/>
              <a:gd name="T6" fmla="*/ 68263 w 46"/>
              <a:gd name="T7" fmla="*/ 49212 h 44"/>
              <a:gd name="T8" fmla="*/ 73025 w 46"/>
              <a:gd name="T9" fmla="*/ 33338 h 44"/>
              <a:gd name="T10" fmla="*/ 68263 w 46"/>
              <a:gd name="T11" fmla="*/ 20637 h 44"/>
              <a:gd name="T12" fmla="*/ 61913 w 46"/>
              <a:gd name="T13" fmla="*/ 9525 h 44"/>
              <a:gd name="T14" fmla="*/ 49212 w 46"/>
              <a:gd name="T15" fmla="*/ 1588 h 44"/>
              <a:gd name="T16" fmla="*/ 36513 w 46"/>
              <a:gd name="T17" fmla="*/ 0 h 44"/>
              <a:gd name="T18" fmla="*/ 22225 w 46"/>
              <a:gd name="T19" fmla="*/ 1588 h 44"/>
              <a:gd name="T20" fmla="*/ 11112 w 46"/>
              <a:gd name="T21" fmla="*/ 9525 h 44"/>
              <a:gd name="T22" fmla="*/ 3175 w 46"/>
              <a:gd name="T23" fmla="*/ 20637 h 44"/>
              <a:gd name="T24" fmla="*/ 0 w 46"/>
              <a:gd name="T25" fmla="*/ 33338 h 44"/>
              <a:gd name="T26" fmla="*/ 3175 w 46"/>
              <a:gd name="T27" fmla="*/ 49212 h 44"/>
              <a:gd name="T28" fmla="*/ 11112 w 46"/>
              <a:gd name="T29" fmla="*/ 60325 h 44"/>
              <a:gd name="T30" fmla="*/ 22225 w 46"/>
              <a:gd name="T31" fmla="*/ 68263 h 44"/>
              <a:gd name="T32" fmla="*/ 36513 w 46"/>
              <a:gd name="T33" fmla="*/ 69850 h 44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w 46"/>
              <a:gd name="T52" fmla="*/ 0 h 44"/>
              <a:gd name="T53" fmla="*/ 46 w 46"/>
              <a:gd name="T54" fmla="*/ 44 h 44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T51" t="T52" r="T53" b="T54"/>
            <a:pathLst>
              <a:path w="46" h="44">
                <a:moveTo>
                  <a:pt x="23" y="44"/>
                </a:moveTo>
                <a:lnTo>
                  <a:pt x="31" y="43"/>
                </a:lnTo>
                <a:lnTo>
                  <a:pt x="39" y="38"/>
                </a:lnTo>
                <a:lnTo>
                  <a:pt x="43" y="31"/>
                </a:lnTo>
                <a:lnTo>
                  <a:pt x="46" y="21"/>
                </a:lnTo>
                <a:lnTo>
                  <a:pt x="43" y="13"/>
                </a:lnTo>
                <a:lnTo>
                  <a:pt x="39" y="6"/>
                </a:lnTo>
                <a:lnTo>
                  <a:pt x="31" y="1"/>
                </a:lnTo>
                <a:lnTo>
                  <a:pt x="23" y="0"/>
                </a:lnTo>
                <a:lnTo>
                  <a:pt x="14" y="1"/>
                </a:lnTo>
                <a:lnTo>
                  <a:pt x="7" y="6"/>
                </a:lnTo>
                <a:lnTo>
                  <a:pt x="2" y="13"/>
                </a:lnTo>
                <a:lnTo>
                  <a:pt x="0" y="21"/>
                </a:lnTo>
                <a:lnTo>
                  <a:pt x="2" y="31"/>
                </a:lnTo>
                <a:lnTo>
                  <a:pt x="7" y="38"/>
                </a:lnTo>
                <a:lnTo>
                  <a:pt x="14" y="43"/>
                </a:lnTo>
                <a:lnTo>
                  <a:pt x="23" y="44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pl-PL"/>
          </a:p>
        </p:txBody>
      </p:sp>
      <p:sp>
        <p:nvSpPr>
          <p:cNvPr id="13366" name="Freeform 61"/>
          <p:cNvSpPr>
            <a:spLocks/>
          </p:cNvSpPr>
          <p:nvPr/>
        </p:nvSpPr>
        <p:spPr bwMode="auto">
          <a:xfrm>
            <a:off x="3594100" y="4837113"/>
            <a:ext cx="71438" cy="71437"/>
          </a:xfrm>
          <a:custGeom>
            <a:avLst/>
            <a:gdLst>
              <a:gd name="T0" fmla="*/ 34925 w 45"/>
              <a:gd name="T1" fmla="*/ 71437 h 45"/>
              <a:gd name="T2" fmla="*/ 50800 w 45"/>
              <a:gd name="T3" fmla="*/ 69850 h 45"/>
              <a:gd name="T4" fmla="*/ 61913 w 45"/>
              <a:gd name="T5" fmla="*/ 61912 h 45"/>
              <a:gd name="T6" fmla="*/ 69850 w 45"/>
              <a:gd name="T7" fmla="*/ 49212 h 45"/>
              <a:gd name="T8" fmla="*/ 71438 w 45"/>
              <a:gd name="T9" fmla="*/ 34925 h 45"/>
              <a:gd name="T10" fmla="*/ 69850 w 45"/>
              <a:gd name="T11" fmla="*/ 20637 h 45"/>
              <a:gd name="T12" fmla="*/ 61913 w 45"/>
              <a:gd name="T13" fmla="*/ 9525 h 45"/>
              <a:gd name="T14" fmla="*/ 50800 w 45"/>
              <a:gd name="T15" fmla="*/ 1587 h 45"/>
              <a:gd name="T16" fmla="*/ 34925 w 45"/>
              <a:gd name="T17" fmla="*/ 0 h 45"/>
              <a:gd name="T18" fmla="*/ 20638 w 45"/>
              <a:gd name="T19" fmla="*/ 1587 h 45"/>
              <a:gd name="T20" fmla="*/ 9525 w 45"/>
              <a:gd name="T21" fmla="*/ 9525 h 45"/>
              <a:gd name="T22" fmla="*/ 1588 w 45"/>
              <a:gd name="T23" fmla="*/ 20637 h 45"/>
              <a:gd name="T24" fmla="*/ 0 w 45"/>
              <a:gd name="T25" fmla="*/ 34925 h 45"/>
              <a:gd name="T26" fmla="*/ 1588 w 45"/>
              <a:gd name="T27" fmla="*/ 49212 h 45"/>
              <a:gd name="T28" fmla="*/ 9525 w 45"/>
              <a:gd name="T29" fmla="*/ 61912 h 45"/>
              <a:gd name="T30" fmla="*/ 20638 w 45"/>
              <a:gd name="T31" fmla="*/ 69850 h 45"/>
              <a:gd name="T32" fmla="*/ 34925 w 45"/>
              <a:gd name="T33" fmla="*/ 71437 h 45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w 45"/>
              <a:gd name="T52" fmla="*/ 0 h 45"/>
              <a:gd name="T53" fmla="*/ 45 w 45"/>
              <a:gd name="T54" fmla="*/ 45 h 45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T51" t="T52" r="T53" b="T54"/>
            <a:pathLst>
              <a:path w="45" h="45">
                <a:moveTo>
                  <a:pt x="22" y="45"/>
                </a:moveTo>
                <a:lnTo>
                  <a:pt x="32" y="44"/>
                </a:lnTo>
                <a:lnTo>
                  <a:pt x="39" y="39"/>
                </a:lnTo>
                <a:lnTo>
                  <a:pt x="44" y="31"/>
                </a:lnTo>
                <a:lnTo>
                  <a:pt x="45" y="22"/>
                </a:lnTo>
                <a:lnTo>
                  <a:pt x="44" y="13"/>
                </a:lnTo>
                <a:lnTo>
                  <a:pt x="39" y="6"/>
                </a:lnTo>
                <a:lnTo>
                  <a:pt x="32" y="1"/>
                </a:lnTo>
                <a:lnTo>
                  <a:pt x="22" y="0"/>
                </a:lnTo>
                <a:lnTo>
                  <a:pt x="13" y="1"/>
                </a:lnTo>
                <a:lnTo>
                  <a:pt x="6" y="6"/>
                </a:lnTo>
                <a:lnTo>
                  <a:pt x="1" y="13"/>
                </a:lnTo>
                <a:lnTo>
                  <a:pt x="0" y="22"/>
                </a:lnTo>
                <a:lnTo>
                  <a:pt x="1" y="31"/>
                </a:lnTo>
                <a:lnTo>
                  <a:pt x="6" y="39"/>
                </a:lnTo>
                <a:lnTo>
                  <a:pt x="13" y="44"/>
                </a:lnTo>
                <a:lnTo>
                  <a:pt x="22" y="45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pl-PL"/>
          </a:p>
        </p:txBody>
      </p:sp>
      <p:sp>
        <p:nvSpPr>
          <p:cNvPr id="13367" name="Freeform 62"/>
          <p:cNvSpPr>
            <a:spLocks/>
          </p:cNvSpPr>
          <p:nvPr/>
        </p:nvSpPr>
        <p:spPr bwMode="auto">
          <a:xfrm>
            <a:off x="3405188" y="3336925"/>
            <a:ext cx="914400" cy="1317625"/>
          </a:xfrm>
          <a:custGeom>
            <a:avLst/>
            <a:gdLst>
              <a:gd name="T0" fmla="*/ 244475 w 576"/>
              <a:gd name="T1" fmla="*/ 0 h 830"/>
              <a:gd name="T2" fmla="*/ 0 w 576"/>
              <a:gd name="T3" fmla="*/ 1317625 h 830"/>
              <a:gd name="T4" fmla="*/ 279400 w 576"/>
              <a:gd name="T5" fmla="*/ 63500 h 830"/>
              <a:gd name="T6" fmla="*/ 914400 w 576"/>
              <a:gd name="T7" fmla="*/ 111125 h 830"/>
              <a:gd name="T8" fmla="*/ 244475 w 576"/>
              <a:gd name="T9" fmla="*/ 0 h 83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76"/>
              <a:gd name="T16" fmla="*/ 0 h 830"/>
              <a:gd name="T17" fmla="*/ 576 w 576"/>
              <a:gd name="T18" fmla="*/ 830 h 83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76" h="830">
                <a:moveTo>
                  <a:pt x="154" y="0"/>
                </a:moveTo>
                <a:lnTo>
                  <a:pt x="0" y="830"/>
                </a:lnTo>
                <a:lnTo>
                  <a:pt x="176" y="40"/>
                </a:lnTo>
                <a:lnTo>
                  <a:pt x="576" y="70"/>
                </a:lnTo>
                <a:lnTo>
                  <a:pt x="154" y="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pl-PL"/>
          </a:p>
        </p:txBody>
      </p:sp>
      <p:sp>
        <p:nvSpPr>
          <p:cNvPr id="378891" name="AutoShape 11"/>
          <p:cNvSpPr>
            <a:spLocks noChangeArrowheads="1"/>
          </p:cNvSpPr>
          <p:nvPr/>
        </p:nvSpPr>
        <p:spPr bwMode="auto">
          <a:xfrm flipH="1">
            <a:off x="2133600" y="4114800"/>
            <a:ext cx="1676400" cy="533400"/>
          </a:xfrm>
          <a:prstGeom prst="lightningBolt">
            <a:avLst/>
          </a:prstGeom>
          <a:solidFill>
            <a:schemeClr val="accent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l-PL"/>
          </a:p>
        </p:txBody>
      </p:sp>
      <p:sp>
        <p:nvSpPr>
          <p:cNvPr id="378943" name="AutoShape 63"/>
          <p:cNvSpPr>
            <a:spLocks noChangeArrowheads="1"/>
          </p:cNvSpPr>
          <p:nvPr/>
        </p:nvSpPr>
        <p:spPr bwMode="auto">
          <a:xfrm>
            <a:off x="2590800" y="2895600"/>
            <a:ext cx="1524000" cy="457200"/>
          </a:xfrm>
          <a:prstGeom prst="curvedDownArrow">
            <a:avLst>
              <a:gd name="adj1" fmla="val 66667"/>
              <a:gd name="adj2" fmla="val 133333"/>
              <a:gd name="adj3" fmla="val 33333"/>
            </a:avLst>
          </a:prstGeom>
          <a:solidFill>
            <a:schemeClr val="accent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l-PL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788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788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8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788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788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8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788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788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8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788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788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8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788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788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788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788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789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789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882" grpId="0" autoUpdateAnimBg="0"/>
      <p:bldP spid="378887" grpId="0" build="p" autoUpdateAnimBg="0"/>
      <p:bldP spid="378891" grpId="0" animBg="1"/>
      <p:bldP spid="37894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6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l-PL" sz="3200" dirty="0" smtClean="0"/>
              <a:t>Przykłady ataków na bezpieczeństwo</a:t>
            </a:r>
          </a:p>
        </p:txBody>
      </p:sp>
      <p:sp>
        <p:nvSpPr>
          <p:cNvPr id="14338" name="Symbol zastępczy stopki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GB" smtClean="0"/>
              <a:t>Maciej Miłostan, Kryptografia </a:t>
            </a:r>
          </a:p>
        </p:txBody>
      </p:sp>
      <p:sp>
        <p:nvSpPr>
          <p:cNvPr id="14339" name="Symbol zastępczy numeru slajdu 6"/>
          <p:cNvSpPr>
            <a:spLocks noGrp="1"/>
          </p:cNvSpPr>
          <p:nvPr>
            <p:ph type="sldNum" sz="quarter" idx="12"/>
          </p:nvPr>
        </p:nvSpPr>
        <p:spPr>
          <a:xfrm>
            <a:off x="7275512" y="6428184"/>
            <a:ext cx="1905000" cy="457200"/>
          </a:xfrm>
          <a:noFill/>
        </p:spPr>
        <p:txBody>
          <a:bodyPr/>
          <a:lstStyle/>
          <a:p>
            <a:fld id="{D9288F9B-870F-4C4A-AC57-4CDAAE35C9DE}" type="slidenum">
              <a:rPr lang="en-GB" smtClean="0"/>
              <a:pPr/>
              <a:t>6</a:t>
            </a:fld>
            <a:endParaRPr lang="en-GB" smtClean="0"/>
          </a:p>
        </p:txBody>
      </p:sp>
      <p:grpSp>
        <p:nvGrpSpPr>
          <p:cNvPr id="2" name="Group 11"/>
          <p:cNvGrpSpPr>
            <a:grpSpLocks/>
          </p:cNvGrpSpPr>
          <p:nvPr/>
        </p:nvGrpSpPr>
        <p:grpSpPr bwMode="auto">
          <a:xfrm>
            <a:off x="3352800" y="2057400"/>
            <a:ext cx="2514600" cy="533400"/>
            <a:chOff x="912" y="1392"/>
            <a:chExt cx="1584" cy="336"/>
          </a:xfrm>
        </p:grpSpPr>
        <p:sp>
          <p:nvSpPr>
            <p:cNvPr id="14377" name="Oval 5"/>
            <p:cNvSpPr>
              <a:spLocks noChangeArrowheads="1"/>
            </p:cNvSpPr>
            <p:nvPr/>
          </p:nvSpPr>
          <p:spPr bwMode="auto">
            <a:xfrm>
              <a:off x="912" y="1392"/>
              <a:ext cx="336" cy="336"/>
            </a:xfrm>
            <a:prstGeom prst="ellipse">
              <a:avLst/>
            </a:prstGeom>
            <a:solidFill>
              <a:schemeClr val="accent1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pl-PL"/>
            </a:p>
          </p:txBody>
        </p:sp>
        <p:sp>
          <p:nvSpPr>
            <p:cNvPr id="14378" name="Oval 6"/>
            <p:cNvSpPr>
              <a:spLocks noChangeArrowheads="1"/>
            </p:cNvSpPr>
            <p:nvPr/>
          </p:nvSpPr>
          <p:spPr bwMode="auto">
            <a:xfrm>
              <a:off x="2160" y="1392"/>
              <a:ext cx="336" cy="336"/>
            </a:xfrm>
            <a:prstGeom prst="ellipse">
              <a:avLst/>
            </a:prstGeom>
            <a:solidFill>
              <a:schemeClr val="accent1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pl-PL"/>
            </a:p>
          </p:txBody>
        </p:sp>
        <p:sp>
          <p:nvSpPr>
            <p:cNvPr id="14379" name="Line 9"/>
            <p:cNvSpPr>
              <a:spLocks noChangeShapeType="1"/>
            </p:cNvSpPr>
            <p:nvPr/>
          </p:nvSpPr>
          <p:spPr bwMode="auto">
            <a:xfrm>
              <a:off x="1248" y="1536"/>
              <a:ext cx="96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miter lim="800000"/>
              <a:headEnd type="none" w="sm" len="sm"/>
              <a:tailEnd type="stealth" w="lg" len="lg"/>
            </a:ln>
          </p:spPr>
          <p:txBody>
            <a:bodyPr/>
            <a:lstStyle/>
            <a:p>
              <a:endParaRPr lang="pl-PL"/>
            </a:p>
          </p:txBody>
        </p:sp>
      </p:grpSp>
      <p:grpSp>
        <p:nvGrpSpPr>
          <p:cNvPr id="3" name="Group 53"/>
          <p:cNvGrpSpPr>
            <a:grpSpLocks/>
          </p:cNvGrpSpPr>
          <p:nvPr/>
        </p:nvGrpSpPr>
        <p:grpSpPr bwMode="auto">
          <a:xfrm>
            <a:off x="1447800" y="3352800"/>
            <a:ext cx="2514600" cy="1006475"/>
            <a:chOff x="912" y="2112"/>
            <a:chExt cx="1584" cy="634"/>
          </a:xfrm>
        </p:grpSpPr>
        <p:grpSp>
          <p:nvGrpSpPr>
            <p:cNvPr id="14371" name="Group 25"/>
            <p:cNvGrpSpPr>
              <a:grpSpLocks/>
            </p:cNvGrpSpPr>
            <p:nvPr/>
          </p:nvGrpSpPr>
          <p:grpSpPr bwMode="auto">
            <a:xfrm>
              <a:off x="912" y="2112"/>
              <a:ext cx="1584" cy="336"/>
              <a:chOff x="3168" y="1392"/>
              <a:chExt cx="1584" cy="336"/>
            </a:xfrm>
          </p:grpSpPr>
          <p:sp>
            <p:nvSpPr>
              <p:cNvPr id="14373" name="Oval 21"/>
              <p:cNvSpPr>
                <a:spLocks noChangeArrowheads="1"/>
              </p:cNvSpPr>
              <p:nvPr/>
            </p:nvSpPr>
            <p:spPr bwMode="auto">
              <a:xfrm>
                <a:off x="3168" y="1392"/>
                <a:ext cx="336" cy="336"/>
              </a:xfrm>
              <a:prstGeom prst="ellipse">
                <a:avLst/>
              </a:prstGeom>
              <a:solidFill>
                <a:schemeClr val="accent1"/>
              </a:solidFill>
              <a:ln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pl-PL"/>
              </a:p>
            </p:txBody>
          </p:sp>
          <p:sp>
            <p:nvSpPr>
              <p:cNvPr id="14374" name="Oval 22"/>
              <p:cNvSpPr>
                <a:spLocks noChangeArrowheads="1"/>
              </p:cNvSpPr>
              <p:nvPr/>
            </p:nvSpPr>
            <p:spPr bwMode="auto">
              <a:xfrm>
                <a:off x="4416" y="1392"/>
                <a:ext cx="336" cy="336"/>
              </a:xfrm>
              <a:prstGeom prst="ellipse">
                <a:avLst/>
              </a:prstGeom>
              <a:solidFill>
                <a:schemeClr val="accent1"/>
              </a:solidFill>
              <a:ln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pl-PL"/>
              </a:p>
            </p:txBody>
          </p:sp>
          <p:sp>
            <p:nvSpPr>
              <p:cNvPr id="14375" name="Line 23"/>
              <p:cNvSpPr>
                <a:spLocks noChangeShapeType="1"/>
              </p:cNvSpPr>
              <p:nvPr/>
            </p:nvSpPr>
            <p:spPr bwMode="auto">
              <a:xfrm>
                <a:off x="3504" y="1536"/>
                <a:ext cx="432" cy="0"/>
              </a:xfrm>
              <a:prstGeom prst="line">
                <a:avLst/>
              </a:prstGeom>
              <a:noFill/>
              <a:ln w="12700" cap="sq">
                <a:solidFill>
                  <a:schemeClr val="tx1"/>
                </a:solidFill>
                <a:miter lim="800000"/>
                <a:headEnd type="none" w="sm" len="sm"/>
                <a:tailEnd type="stealth" w="lg" len="lg"/>
              </a:ln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14376" name="Line 24"/>
              <p:cNvSpPr>
                <a:spLocks noChangeShapeType="1"/>
              </p:cNvSpPr>
              <p:nvPr/>
            </p:nvSpPr>
            <p:spPr bwMode="auto">
              <a:xfrm>
                <a:off x="3936" y="1392"/>
                <a:ext cx="0" cy="288"/>
              </a:xfrm>
              <a:prstGeom prst="line">
                <a:avLst/>
              </a:prstGeom>
              <a:noFill/>
              <a:ln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pl-PL"/>
              </a:p>
            </p:txBody>
          </p:sp>
        </p:grpSp>
        <p:sp>
          <p:nvSpPr>
            <p:cNvPr id="14372" name="Text Box 46"/>
            <p:cNvSpPr txBox="1">
              <a:spLocks noChangeArrowheads="1"/>
            </p:cNvSpPr>
            <p:nvPr/>
          </p:nvSpPr>
          <p:spPr bwMode="auto">
            <a:xfrm>
              <a:off x="1344" y="2496"/>
              <a:ext cx="835" cy="250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>
                <a:buFontTx/>
                <a:buNone/>
              </a:pPr>
              <a:r>
                <a:rPr lang="pl-PL" sz="2000" dirty="0"/>
                <a:t>Przerwanie</a:t>
              </a:r>
            </a:p>
          </p:txBody>
        </p:sp>
      </p:grpSp>
      <p:grpSp>
        <p:nvGrpSpPr>
          <p:cNvPr id="5" name="Group 54"/>
          <p:cNvGrpSpPr>
            <a:grpSpLocks/>
          </p:cNvGrpSpPr>
          <p:nvPr/>
        </p:nvGrpSpPr>
        <p:grpSpPr bwMode="auto">
          <a:xfrm>
            <a:off x="1524000" y="4648200"/>
            <a:ext cx="2514600" cy="1844675"/>
            <a:chOff x="960" y="2928"/>
            <a:chExt cx="1584" cy="1162"/>
          </a:xfrm>
        </p:grpSpPr>
        <p:grpSp>
          <p:nvGrpSpPr>
            <p:cNvPr id="14362" name="Group 18"/>
            <p:cNvGrpSpPr>
              <a:grpSpLocks/>
            </p:cNvGrpSpPr>
            <p:nvPr/>
          </p:nvGrpSpPr>
          <p:grpSpPr bwMode="auto">
            <a:xfrm>
              <a:off x="960" y="2928"/>
              <a:ext cx="1584" cy="912"/>
              <a:chOff x="912" y="1968"/>
              <a:chExt cx="1584" cy="912"/>
            </a:xfrm>
          </p:grpSpPr>
          <p:sp>
            <p:nvSpPr>
              <p:cNvPr id="14364" name="Oval 10"/>
              <p:cNvSpPr>
                <a:spLocks noChangeArrowheads="1"/>
              </p:cNvSpPr>
              <p:nvPr/>
            </p:nvSpPr>
            <p:spPr bwMode="auto">
              <a:xfrm>
                <a:off x="1584" y="2544"/>
                <a:ext cx="336" cy="336"/>
              </a:xfrm>
              <a:prstGeom prst="ellipse">
                <a:avLst/>
              </a:prstGeom>
              <a:solidFill>
                <a:schemeClr val="accent1"/>
              </a:solidFill>
              <a:ln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pl-PL"/>
              </a:p>
            </p:txBody>
          </p:sp>
          <p:grpSp>
            <p:nvGrpSpPr>
              <p:cNvPr id="14365" name="Group 12"/>
              <p:cNvGrpSpPr>
                <a:grpSpLocks/>
              </p:cNvGrpSpPr>
              <p:nvPr/>
            </p:nvGrpSpPr>
            <p:grpSpPr bwMode="auto">
              <a:xfrm>
                <a:off x="912" y="1968"/>
                <a:ext cx="1584" cy="336"/>
                <a:chOff x="912" y="1392"/>
                <a:chExt cx="1584" cy="336"/>
              </a:xfrm>
            </p:grpSpPr>
            <p:sp>
              <p:nvSpPr>
                <p:cNvPr id="14368" name="Oval 13"/>
                <p:cNvSpPr>
                  <a:spLocks noChangeArrowheads="1"/>
                </p:cNvSpPr>
                <p:nvPr/>
              </p:nvSpPr>
              <p:spPr bwMode="auto">
                <a:xfrm>
                  <a:off x="912" y="1392"/>
                  <a:ext cx="336" cy="336"/>
                </a:xfrm>
                <a:prstGeom prst="ellipse">
                  <a:avLst/>
                </a:prstGeom>
                <a:solidFill>
                  <a:schemeClr val="accent1"/>
                </a:solidFill>
                <a:ln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endParaRPr lang="pl-PL"/>
                </a:p>
              </p:txBody>
            </p:sp>
            <p:sp>
              <p:nvSpPr>
                <p:cNvPr id="14369" name="Oval 14"/>
                <p:cNvSpPr>
                  <a:spLocks noChangeArrowheads="1"/>
                </p:cNvSpPr>
                <p:nvPr/>
              </p:nvSpPr>
              <p:spPr bwMode="auto">
                <a:xfrm>
                  <a:off x="2160" y="1392"/>
                  <a:ext cx="336" cy="336"/>
                </a:xfrm>
                <a:prstGeom prst="ellipse">
                  <a:avLst/>
                </a:prstGeom>
                <a:solidFill>
                  <a:schemeClr val="accent1"/>
                </a:solidFill>
                <a:ln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endParaRPr lang="pl-PL"/>
                </a:p>
              </p:txBody>
            </p:sp>
            <p:sp>
              <p:nvSpPr>
                <p:cNvPr id="14370" name="Line 15"/>
                <p:cNvSpPr>
                  <a:spLocks noChangeShapeType="1"/>
                </p:cNvSpPr>
                <p:nvPr/>
              </p:nvSpPr>
              <p:spPr bwMode="auto">
                <a:xfrm>
                  <a:off x="1248" y="1536"/>
                  <a:ext cx="960" cy="0"/>
                </a:xfrm>
                <a:prstGeom prst="line">
                  <a:avLst/>
                </a:prstGeom>
                <a:noFill/>
                <a:ln w="12700" cap="sq">
                  <a:solidFill>
                    <a:schemeClr val="tx1"/>
                  </a:solidFill>
                  <a:miter lim="800000"/>
                  <a:headEnd type="none" w="sm" len="sm"/>
                  <a:tailEnd type="stealth" w="lg" len="lg"/>
                </a:ln>
              </p:spPr>
              <p:txBody>
                <a:bodyPr/>
                <a:lstStyle/>
                <a:p>
                  <a:endParaRPr lang="pl-PL"/>
                </a:p>
              </p:txBody>
            </p:sp>
          </p:grpSp>
          <p:sp>
            <p:nvSpPr>
              <p:cNvPr id="14366" name="Freeform 16"/>
              <p:cNvSpPr>
                <a:spLocks/>
              </p:cNvSpPr>
              <p:nvPr/>
            </p:nvSpPr>
            <p:spPr bwMode="auto">
              <a:xfrm>
                <a:off x="1488" y="2112"/>
                <a:ext cx="192" cy="240"/>
              </a:xfrm>
              <a:custGeom>
                <a:avLst/>
                <a:gdLst>
                  <a:gd name="T0" fmla="*/ 0 w 192"/>
                  <a:gd name="T1" fmla="*/ 0 h 240"/>
                  <a:gd name="T2" fmla="*/ 144 w 192"/>
                  <a:gd name="T3" fmla="*/ 96 h 240"/>
                  <a:gd name="T4" fmla="*/ 192 w 192"/>
                  <a:gd name="T5" fmla="*/ 240 h 240"/>
                  <a:gd name="T6" fmla="*/ 0 60000 65536"/>
                  <a:gd name="T7" fmla="*/ 0 60000 65536"/>
                  <a:gd name="T8" fmla="*/ 0 60000 65536"/>
                  <a:gd name="T9" fmla="*/ 0 w 192"/>
                  <a:gd name="T10" fmla="*/ 0 h 240"/>
                  <a:gd name="T11" fmla="*/ 192 w 192"/>
                  <a:gd name="T12" fmla="*/ 240 h 24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92" h="240">
                    <a:moveTo>
                      <a:pt x="0" y="0"/>
                    </a:moveTo>
                    <a:cubicBezTo>
                      <a:pt x="56" y="28"/>
                      <a:pt x="112" y="56"/>
                      <a:pt x="144" y="96"/>
                    </a:cubicBezTo>
                    <a:cubicBezTo>
                      <a:pt x="176" y="136"/>
                      <a:pt x="184" y="216"/>
                      <a:pt x="192" y="240"/>
                    </a:cubicBezTo>
                  </a:path>
                </a:pathLst>
              </a:custGeom>
              <a:noFill/>
              <a:ln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14367" name="Line 17"/>
              <p:cNvSpPr>
                <a:spLocks noChangeShapeType="1"/>
              </p:cNvSpPr>
              <p:nvPr/>
            </p:nvSpPr>
            <p:spPr bwMode="auto">
              <a:xfrm>
                <a:off x="1680" y="2352"/>
                <a:ext cx="48" cy="192"/>
              </a:xfrm>
              <a:prstGeom prst="line">
                <a:avLst/>
              </a:prstGeom>
              <a:noFill/>
              <a:ln w="12700" cap="sq">
                <a:solidFill>
                  <a:schemeClr val="tx1"/>
                </a:solidFill>
                <a:miter lim="800000"/>
                <a:headEnd type="none" w="sm" len="sm"/>
                <a:tailEnd type="stealth" w="lg" len="lg"/>
              </a:ln>
            </p:spPr>
            <p:txBody>
              <a:bodyPr/>
              <a:lstStyle/>
              <a:p>
                <a:endParaRPr lang="pl-PL"/>
              </a:p>
            </p:txBody>
          </p:sp>
        </p:grpSp>
        <p:sp>
          <p:nvSpPr>
            <p:cNvPr id="14363" name="Text Box 47"/>
            <p:cNvSpPr txBox="1">
              <a:spLocks noChangeArrowheads="1"/>
            </p:cNvSpPr>
            <p:nvPr/>
          </p:nvSpPr>
          <p:spPr bwMode="auto">
            <a:xfrm>
              <a:off x="1220" y="3840"/>
              <a:ext cx="1084" cy="250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>
                <a:buFontTx/>
                <a:buNone/>
              </a:pPr>
              <a:r>
                <a:rPr lang="pl-PL" sz="2000"/>
                <a:t>Przechwycenie</a:t>
              </a:r>
            </a:p>
          </p:txBody>
        </p:sp>
      </p:grpSp>
      <p:grpSp>
        <p:nvGrpSpPr>
          <p:cNvPr id="44" name="Grupa 43"/>
          <p:cNvGrpSpPr/>
          <p:nvPr/>
        </p:nvGrpSpPr>
        <p:grpSpPr>
          <a:xfrm>
            <a:off x="4953000" y="3200400"/>
            <a:ext cx="2514600" cy="1812776"/>
            <a:chOff x="4953000" y="3200400"/>
            <a:chExt cx="2514600" cy="1812776"/>
          </a:xfrm>
        </p:grpSpPr>
        <p:grpSp>
          <p:nvGrpSpPr>
            <p:cNvPr id="14352" name="Group 44"/>
            <p:cNvGrpSpPr>
              <a:grpSpLocks/>
            </p:cNvGrpSpPr>
            <p:nvPr/>
          </p:nvGrpSpPr>
          <p:grpSpPr bwMode="auto">
            <a:xfrm>
              <a:off x="4953000" y="3200400"/>
              <a:ext cx="2514600" cy="1447800"/>
              <a:chOff x="3120" y="2016"/>
              <a:chExt cx="1584" cy="912"/>
            </a:xfrm>
          </p:grpSpPr>
          <p:sp>
            <p:nvSpPr>
              <p:cNvPr id="14354" name="Line 33"/>
              <p:cNvSpPr>
                <a:spLocks noChangeShapeType="1"/>
              </p:cNvSpPr>
              <p:nvPr/>
            </p:nvSpPr>
            <p:spPr bwMode="auto">
              <a:xfrm>
                <a:off x="3888" y="2400"/>
                <a:ext cx="48" cy="192"/>
              </a:xfrm>
              <a:prstGeom prst="line">
                <a:avLst/>
              </a:prstGeom>
              <a:noFill/>
              <a:ln w="12700" cap="sq">
                <a:solidFill>
                  <a:schemeClr val="tx1"/>
                </a:solidFill>
                <a:miter lim="800000"/>
                <a:headEnd type="none" w="sm" len="sm"/>
                <a:tailEnd type="stealth" w="lg" len="lg"/>
              </a:ln>
            </p:spPr>
            <p:txBody>
              <a:bodyPr/>
              <a:lstStyle/>
              <a:p>
                <a:endParaRPr lang="pl-PL"/>
              </a:p>
            </p:txBody>
          </p:sp>
          <p:grpSp>
            <p:nvGrpSpPr>
              <p:cNvPr id="14355" name="Group 36"/>
              <p:cNvGrpSpPr>
                <a:grpSpLocks/>
              </p:cNvGrpSpPr>
              <p:nvPr/>
            </p:nvGrpSpPr>
            <p:grpSpPr bwMode="auto">
              <a:xfrm>
                <a:off x="3120" y="2016"/>
                <a:ext cx="1584" cy="912"/>
                <a:chOff x="3120" y="2016"/>
                <a:chExt cx="1584" cy="912"/>
              </a:xfrm>
            </p:grpSpPr>
            <p:sp>
              <p:nvSpPr>
                <p:cNvPr id="14356" name="Oval 27"/>
                <p:cNvSpPr>
                  <a:spLocks noChangeArrowheads="1"/>
                </p:cNvSpPr>
                <p:nvPr/>
              </p:nvSpPr>
              <p:spPr bwMode="auto">
                <a:xfrm>
                  <a:off x="3792" y="2592"/>
                  <a:ext cx="336" cy="336"/>
                </a:xfrm>
                <a:prstGeom prst="ellipse">
                  <a:avLst/>
                </a:prstGeom>
                <a:solidFill>
                  <a:schemeClr val="accent1"/>
                </a:solidFill>
                <a:ln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endParaRPr lang="pl-PL"/>
                </a:p>
              </p:txBody>
            </p:sp>
            <p:sp>
              <p:nvSpPr>
                <p:cNvPr id="14357" name="Oval 29"/>
                <p:cNvSpPr>
                  <a:spLocks noChangeArrowheads="1"/>
                </p:cNvSpPr>
                <p:nvPr/>
              </p:nvSpPr>
              <p:spPr bwMode="auto">
                <a:xfrm>
                  <a:off x="3120" y="2016"/>
                  <a:ext cx="336" cy="336"/>
                </a:xfrm>
                <a:prstGeom prst="ellipse">
                  <a:avLst/>
                </a:prstGeom>
                <a:solidFill>
                  <a:schemeClr val="accent1"/>
                </a:solidFill>
                <a:ln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endParaRPr lang="pl-PL"/>
                </a:p>
              </p:txBody>
            </p:sp>
            <p:sp>
              <p:nvSpPr>
                <p:cNvPr id="14358" name="Oval 30"/>
                <p:cNvSpPr>
                  <a:spLocks noChangeArrowheads="1"/>
                </p:cNvSpPr>
                <p:nvPr/>
              </p:nvSpPr>
              <p:spPr bwMode="auto">
                <a:xfrm>
                  <a:off x="4368" y="2016"/>
                  <a:ext cx="336" cy="336"/>
                </a:xfrm>
                <a:prstGeom prst="ellipse">
                  <a:avLst/>
                </a:prstGeom>
                <a:solidFill>
                  <a:schemeClr val="accent1"/>
                </a:solidFill>
                <a:ln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endParaRPr lang="pl-PL"/>
                </a:p>
              </p:txBody>
            </p:sp>
            <p:sp>
              <p:nvSpPr>
                <p:cNvPr id="14359" name="Freeform 32"/>
                <p:cNvSpPr>
                  <a:spLocks/>
                </p:cNvSpPr>
                <p:nvPr/>
              </p:nvSpPr>
              <p:spPr bwMode="auto">
                <a:xfrm>
                  <a:off x="3696" y="2160"/>
                  <a:ext cx="192" cy="240"/>
                </a:xfrm>
                <a:custGeom>
                  <a:avLst/>
                  <a:gdLst>
                    <a:gd name="T0" fmla="*/ 0 w 192"/>
                    <a:gd name="T1" fmla="*/ 0 h 240"/>
                    <a:gd name="T2" fmla="*/ 144 w 192"/>
                    <a:gd name="T3" fmla="*/ 96 h 240"/>
                    <a:gd name="T4" fmla="*/ 192 w 192"/>
                    <a:gd name="T5" fmla="*/ 240 h 240"/>
                    <a:gd name="T6" fmla="*/ 0 60000 65536"/>
                    <a:gd name="T7" fmla="*/ 0 60000 65536"/>
                    <a:gd name="T8" fmla="*/ 0 60000 65536"/>
                    <a:gd name="T9" fmla="*/ 0 w 192"/>
                    <a:gd name="T10" fmla="*/ 0 h 240"/>
                    <a:gd name="T11" fmla="*/ 192 w 192"/>
                    <a:gd name="T12" fmla="*/ 240 h 24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92" h="240">
                      <a:moveTo>
                        <a:pt x="0" y="0"/>
                      </a:moveTo>
                      <a:cubicBezTo>
                        <a:pt x="56" y="28"/>
                        <a:pt x="112" y="56"/>
                        <a:pt x="144" y="96"/>
                      </a:cubicBezTo>
                      <a:cubicBezTo>
                        <a:pt x="176" y="136"/>
                        <a:pt x="184" y="216"/>
                        <a:pt x="192" y="240"/>
                      </a:cubicBezTo>
                    </a:path>
                  </a:pathLst>
                </a:custGeom>
                <a:noFill/>
                <a:ln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endParaRPr lang="pl-PL"/>
                </a:p>
              </p:txBody>
            </p:sp>
            <p:sp>
              <p:nvSpPr>
                <p:cNvPr id="14360" name="Line 34"/>
                <p:cNvSpPr>
                  <a:spLocks noChangeShapeType="1"/>
                </p:cNvSpPr>
                <p:nvPr/>
              </p:nvSpPr>
              <p:spPr bwMode="auto">
                <a:xfrm flipH="1">
                  <a:off x="3456" y="2160"/>
                  <a:ext cx="240" cy="0"/>
                </a:xfrm>
                <a:prstGeom prst="line">
                  <a:avLst/>
                </a:prstGeom>
                <a:noFill/>
                <a:ln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endParaRPr lang="pl-PL"/>
                </a:p>
              </p:txBody>
            </p:sp>
            <p:sp>
              <p:nvSpPr>
                <p:cNvPr id="14361" name="Freeform 35"/>
                <p:cNvSpPr>
                  <a:spLocks/>
                </p:cNvSpPr>
                <p:nvPr/>
              </p:nvSpPr>
              <p:spPr bwMode="auto">
                <a:xfrm>
                  <a:off x="3984" y="2160"/>
                  <a:ext cx="384" cy="432"/>
                </a:xfrm>
                <a:custGeom>
                  <a:avLst/>
                  <a:gdLst>
                    <a:gd name="T0" fmla="*/ 9 w 344"/>
                    <a:gd name="T1" fmla="*/ 432 h 432"/>
                    <a:gd name="T2" fmla="*/ 63 w 344"/>
                    <a:gd name="T3" fmla="*/ 144 h 432"/>
                    <a:gd name="T4" fmla="*/ 384 w 344"/>
                    <a:gd name="T5" fmla="*/ 0 h 432"/>
                    <a:gd name="T6" fmla="*/ 0 60000 65536"/>
                    <a:gd name="T7" fmla="*/ 0 60000 65536"/>
                    <a:gd name="T8" fmla="*/ 0 60000 65536"/>
                    <a:gd name="T9" fmla="*/ 0 w 344"/>
                    <a:gd name="T10" fmla="*/ 0 h 432"/>
                    <a:gd name="T11" fmla="*/ 344 w 344"/>
                    <a:gd name="T12" fmla="*/ 432 h 432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344" h="432">
                      <a:moveTo>
                        <a:pt x="8" y="432"/>
                      </a:moveTo>
                      <a:cubicBezTo>
                        <a:pt x="4" y="324"/>
                        <a:pt x="0" y="216"/>
                        <a:pt x="56" y="144"/>
                      </a:cubicBezTo>
                      <a:cubicBezTo>
                        <a:pt x="112" y="72"/>
                        <a:pt x="228" y="36"/>
                        <a:pt x="344" y="0"/>
                      </a:cubicBezTo>
                    </a:path>
                  </a:pathLst>
                </a:custGeom>
                <a:noFill/>
                <a:ln w="12700" cap="sq">
                  <a:solidFill>
                    <a:schemeClr val="tx1"/>
                  </a:solidFill>
                  <a:miter lim="800000"/>
                  <a:headEnd type="none" w="sm" len="sm"/>
                  <a:tailEnd type="stealth" w="lg" len="lg"/>
                </a:ln>
              </p:spPr>
              <p:txBody>
                <a:bodyPr/>
                <a:lstStyle/>
                <a:p>
                  <a:endParaRPr lang="pl-PL"/>
                </a:p>
              </p:txBody>
            </p:sp>
          </p:grpSp>
        </p:grpSp>
        <p:sp>
          <p:nvSpPr>
            <p:cNvPr id="14353" name="Text Box 48"/>
            <p:cNvSpPr txBox="1">
              <a:spLocks noChangeArrowheads="1"/>
            </p:cNvSpPr>
            <p:nvPr/>
          </p:nvSpPr>
          <p:spPr bwMode="auto">
            <a:xfrm>
              <a:off x="5603875" y="4616301"/>
              <a:ext cx="1479550" cy="396875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>
                <a:buFontTx/>
                <a:buNone/>
              </a:pPr>
              <a:r>
                <a:rPr lang="pl-PL" sz="2000" dirty="0"/>
                <a:t>Modyfikacja</a:t>
              </a:r>
            </a:p>
          </p:txBody>
        </p:sp>
      </p:grpSp>
      <p:grpSp>
        <p:nvGrpSpPr>
          <p:cNvPr id="11" name="Group 56"/>
          <p:cNvGrpSpPr>
            <a:grpSpLocks/>
          </p:cNvGrpSpPr>
          <p:nvPr/>
        </p:nvGrpSpPr>
        <p:grpSpPr bwMode="auto">
          <a:xfrm>
            <a:off x="5029200" y="4953000"/>
            <a:ext cx="2514600" cy="1752600"/>
            <a:chOff x="3168" y="3120"/>
            <a:chExt cx="1584" cy="1104"/>
          </a:xfrm>
        </p:grpSpPr>
        <p:grpSp>
          <p:nvGrpSpPr>
            <p:cNvPr id="14346" name="Group 45"/>
            <p:cNvGrpSpPr>
              <a:grpSpLocks/>
            </p:cNvGrpSpPr>
            <p:nvPr/>
          </p:nvGrpSpPr>
          <p:grpSpPr bwMode="auto">
            <a:xfrm>
              <a:off x="3168" y="3120"/>
              <a:ext cx="1584" cy="912"/>
              <a:chOff x="2112" y="2832"/>
              <a:chExt cx="1584" cy="912"/>
            </a:xfrm>
          </p:grpSpPr>
          <p:sp>
            <p:nvSpPr>
              <p:cNvPr id="14348" name="Oval 38"/>
              <p:cNvSpPr>
                <a:spLocks noChangeArrowheads="1"/>
              </p:cNvSpPr>
              <p:nvPr/>
            </p:nvSpPr>
            <p:spPr bwMode="auto">
              <a:xfrm>
                <a:off x="2784" y="3408"/>
                <a:ext cx="336" cy="336"/>
              </a:xfrm>
              <a:prstGeom prst="ellipse">
                <a:avLst/>
              </a:prstGeom>
              <a:solidFill>
                <a:schemeClr val="accent1"/>
              </a:solidFill>
              <a:ln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pl-PL"/>
              </a:p>
            </p:txBody>
          </p:sp>
          <p:sp>
            <p:nvSpPr>
              <p:cNvPr id="14349" name="Oval 39"/>
              <p:cNvSpPr>
                <a:spLocks noChangeArrowheads="1"/>
              </p:cNvSpPr>
              <p:nvPr/>
            </p:nvSpPr>
            <p:spPr bwMode="auto">
              <a:xfrm>
                <a:off x="2112" y="2832"/>
                <a:ext cx="336" cy="336"/>
              </a:xfrm>
              <a:prstGeom prst="ellipse">
                <a:avLst/>
              </a:prstGeom>
              <a:solidFill>
                <a:schemeClr val="accent1"/>
              </a:solidFill>
              <a:ln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pl-PL"/>
              </a:p>
            </p:txBody>
          </p:sp>
          <p:sp>
            <p:nvSpPr>
              <p:cNvPr id="14350" name="Oval 40"/>
              <p:cNvSpPr>
                <a:spLocks noChangeArrowheads="1"/>
              </p:cNvSpPr>
              <p:nvPr/>
            </p:nvSpPr>
            <p:spPr bwMode="auto">
              <a:xfrm>
                <a:off x="3360" y="2832"/>
                <a:ext cx="336" cy="336"/>
              </a:xfrm>
              <a:prstGeom prst="ellipse">
                <a:avLst/>
              </a:prstGeom>
              <a:solidFill>
                <a:schemeClr val="accent1"/>
              </a:solidFill>
              <a:ln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pl-PL"/>
              </a:p>
            </p:txBody>
          </p:sp>
          <p:sp>
            <p:nvSpPr>
              <p:cNvPr id="14351" name="Freeform 43"/>
              <p:cNvSpPr>
                <a:spLocks/>
              </p:cNvSpPr>
              <p:nvPr/>
            </p:nvSpPr>
            <p:spPr bwMode="auto">
              <a:xfrm>
                <a:off x="2976" y="2976"/>
                <a:ext cx="384" cy="432"/>
              </a:xfrm>
              <a:custGeom>
                <a:avLst/>
                <a:gdLst>
                  <a:gd name="T0" fmla="*/ 9 w 344"/>
                  <a:gd name="T1" fmla="*/ 432 h 432"/>
                  <a:gd name="T2" fmla="*/ 63 w 344"/>
                  <a:gd name="T3" fmla="*/ 144 h 432"/>
                  <a:gd name="T4" fmla="*/ 384 w 344"/>
                  <a:gd name="T5" fmla="*/ 0 h 432"/>
                  <a:gd name="T6" fmla="*/ 0 60000 65536"/>
                  <a:gd name="T7" fmla="*/ 0 60000 65536"/>
                  <a:gd name="T8" fmla="*/ 0 60000 65536"/>
                  <a:gd name="T9" fmla="*/ 0 w 344"/>
                  <a:gd name="T10" fmla="*/ 0 h 432"/>
                  <a:gd name="T11" fmla="*/ 344 w 344"/>
                  <a:gd name="T12" fmla="*/ 432 h 43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344" h="432">
                    <a:moveTo>
                      <a:pt x="8" y="432"/>
                    </a:moveTo>
                    <a:cubicBezTo>
                      <a:pt x="4" y="324"/>
                      <a:pt x="0" y="216"/>
                      <a:pt x="56" y="144"/>
                    </a:cubicBezTo>
                    <a:cubicBezTo>
                      <a:pt x="112" y="72"/>
                      <a:pt x="228" y="36"/>
                      <a:pt x="344" y="0"/>
                    </a:cubicBezTo>
                  </a:path>
                </a:pathLst>
              </a:custGeom>
              <a:noFill/>
              <a:ln w="12700" cap="sq">
                <a:solidFill>
                  <a:schemeClr val="tx1"/>
                </a:solidFill>
                <a:miter lim="800000"/>
                <a:headEnd type="none" w="sm" len="sm"/>
                <a:tailEnd type="stealth" w="lg" len="lg"/>
              </a:ln>
            </p:spPr>
            <p:txBody>
              <a:bodyPr/>
              <a:lstStyle/>
              <a:p>
                <a:endParaRPr lang="pl-PL"/>
              </a:p>
            </p:txBody>
          </p:sp>
        </p:grpSp>
        <p:sp>
          <p:nvSpPr>
            <p:cNvPr id="14347" name="Text Box 51"/>
            <p:cNvSpPr txBox="1">
              <a:spLocks noChangeArrowheads="1"/>
            </p:cNvSpPr>
            <p:nvPr/>
          </p:nvSpPr>
          <p:spPr bwMode="auto">
            <a:xfrm>
              <a:off x="3601" y="3974"/>
              <a:ext cx="888" cy="250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>
                <a:buFontTx/>
                <a:buNone/>
              </a:pPr>
              <a:r>
                <a:rPr lang="pl-PL" sz="2000"/>
                <a:t>Podrobienie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9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l-PL" dirty="0" smtClean="0"/>
              <a:t>Usługi i mechanizmy</a:t>
            </a:r>
            <a:endParaRPr lang="en-GB" dirty="0" smtClean="0"/>
          </a:p>
        </p:txBody>
      </p:sp>
      <p:sp>
        <p:nvSpPr>
          <p:cNvPr id="379908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762000" y="1556792"/>
            <a:ext cx="5181600" cy="4800600"/>
          </a:xfrm>
        </p:spPr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pl-PL" sz="2400" dirty="0" smtClean="0"/>
              <a:t>Klasyfikacja usług </a:t>
            </a:r>
          </a:p>
          <a:p>
            <a:pPr lvl="1">
              <a:lnSpc>
                <a:spcPct val="90000"/>
              </a:lnSpc>
              <a:defRPr/>
            </a:pPr>
            <a:r>
              <a:rPr lang="pl-PL" sz="2000" dirty="0" smtClean="0"/>
              <a:t>Poufność (</a:t>
            </a:r>
            <a:r>
              <a:rPr lang="pl-PL" sz="2000" dirty="0" err="1" smtClean="0"/>
              <a:t>confidentiality</a:t>
            </a:r>
            <a:r>
              <a:rPr lang="pl-PL" sz="2000" dirty="0" smtClean="0"/>
              <a:t>)</a:t>
            </a:r>
          </a:p>
          <a:p>
            <a:pPr lvl="1">
              <a:lnSpc>
                <a:spcPct val="90000"/>
              </a:lnSpc>
              <a:defRPr/>
            </a:pPr>
            <a:r>
              <a:rPr lang="pl-PL" sz="2000" dirty="0" smtClean="0"/>
              <a:t>Uwierzytelnienie (</a:t>
            </a:r>
            <a:r>
              <a:rPr lang="pl-PL" sz="2000" dirty="0" err="1" smtClean="0"/>
              <a:t>authentication</a:t>
            </a:r>
            <a:r>
              <a:rPr lang="pl-PL" sz="2000" dirty="0" smtClean="0"/>
              <a:t>)</a:t>
            </a:r>
          </a:p>
          <a:p>
            <a:pPr lvl="1">
              <a:lnSpc>
                <a:spcPct val="90000"/>
              </a:lnSpc>
              <a:defRPr/>
            </a:pPr>
            <a:r>
              <a:rPr lang="pl-PL" sz="2000" dirty="0" smtClean="0"/>
              <a:t>Nienaruszalność (</a:t>
            </a:r>
            <a:r>
              <a:rPr lang="pl-PL" sz="2000" dirty="0" err="1" smtClean="0"/>
              <a:t>integrity</a:t>
            </a:r>
            <a:r>
              <a:rPr lang="pl-PL" sz="2000" dirty="0" smtClean="0"/>
              <a:t>)</a:t>
            </a:r>
          </a:p>
          <a:p>
            <a:pPr lvl="1">
              <a:lnSpc>
                <a:spcPct val="90000"/>
              </a:lnSpc>
              <a:defRPr/>
            </a:pPr>
            <a:r>
              <a:rPr lang="pl-PL" sz="2000" dirty="0" smtClean="0"/>
              <a:t>Niezaprzeczalność (</a:t>
            </a:r>
            <a:r>
              <a:rPr lang="pl-PL" sz="2000" dirty="0" err="1" smtClean="0"/>
              <a:t>nonrepudiation</a:t>
            </a:r>
            <a:r>
              <a:rPr lang="pl-PL" sz="2000" dirty="0" smtClean="0"/>
              <a:t>)</a:t>
            </a:r>
          </a:p>
          <a:p>
            <a:pPr lvl="1">
              <a:lnSpc>
                <a:spcPct val="90000"/>
              </a:lnSpc>
              <a:defRPr/>
            </a:pPr>
            <a:r>
              <a:rPr lang="pl-PL" sz="2000" dirty="0" smtClean="0"/>
              <a:t>Kontrola dostępu (</a:t>
            </a:r>
            <a:r>
              <a:rPr lang="pl-PL" sz="2000" dirty="0" err="1" smtClean="0"/>
              <a:t>access</a:t>
            </a:r>
            <a:r>
              <a:rPr lang="pl-PL" sz="2000" dirty="0" smtClean="0"/>
              <a:t> </a:t>
            </a:r>
            <a:r>
              <a:rPr lang="pl-PL" sz="2000" dirty="0" err="1" smtClean="0"/>
              <a:t>control</a:t>
            </a:r>
            <a:r>
              <a:rPr lang="pl-PL" sz="2000" dirty="0" smtClean="0"/>
              <a:t>)</a:t>
            </a:r>
          </a:p>
          <a:p>
            <a:pPr lvl="2">
              <a:lnSpc>
                <a:spcPct val="90000"/>
              </a:lnSpc>
              <a:buFontTx/>
              <a:buNone/>
              <a:defRPr/>
            </a:pPr>
            <a:r>
              <a:rPr lang="pl-PL" sz="1800" dirty="0" smtClean="0"/>
              <a:t>T=1/2 * Z * |</a:t>
            </a:r>
            <a:r>
              <a:rPr lang="pl-PL" sz="1800" dirty="0" err="1" smtClean="0"/>
              <a:t>A|</a:t>
            </a:r>
            <a:r>
              <a:rPr lang="pl-PL" sz="1800" baseline="30000" dirty="0" err="1" smtClean="0"/>
              <a:t>h</a:t>
            </a:r>
            <a:r>
              <a:rPr lang="pl-PL" sz="1800" baseline="30000" dirty="0" smtClean="0"/>
              <a:t>  </a:t>
            </a:r>
            <a:r>
              <a:rPr lang="pl-PL" sz="1800" dirty="0" smtClean="0"/>
              <a:t>/ V</a:t>
            </a:r>
          </a:p>
          <a:p>
            <a:pPr lvl="2">
              <a:lnSpc>
                <a:spcPct val="90000"/>
              </a:lnSpc>
              <a:buFontTx/>
              <a:buNone/>
              <a:defRPr/>
            </a:pPr>
            <a:r>
              <a:rPr lang="pl-PL" sz="1800" dirty="0" smtClean="0"/>
              <a:t>|A|=26, h=6[</a:t>
            </a:r>
            <a:r>
              <a:rPr lang="pl-PL" sz="1800" dirty="0" err="1" smtClean="0"/>
              <a:t>zn</a:t>
            </a:r>
            <a:r>
              <a:rPr lang="pl-PL" sz="1800" dirty="0" smtClean="0"/>
              <a:t>], z=20, v=9600[</a:t>
            </a:r>
            <a:r>
              <a:rPr lang="pl-PL" sz="1800" dirty="0" err="1" smtClean="0"/>
              <a:t>zn</a:t>
            </a:r>
            <a:r>
              <a:rPr lang="pl-PL" sz="1800" dirty="0" smtClean="0"/>
              <a:t>/s] to T=30 dni.</a:t>
            </a:r>
          </a:p>
          <a:p>
            <a:pPr lvl="2">
              <a:lnSpc>
                <a:spcPct val="90000"/>
              </a:lnSpc>
              <a:buFontTx/>
              <a:buNone/>
              <a:defRPr/>
            </a:pPr>
            <a:r>
              <a:rPr lang="pl-PL" sz="1800" dirty="0" smtClean="0"/>
              <a:t> |A|=95, T=194 lata</a:t>
            </a:r>
          </a:p>
          <a:p>
            <a:pPr lvl="1">
              <a:lnSpc>
                <a:spcPct val="90000"/>
              </a:lnSpc>
              <a:defRPr/>
            </a:pPr>
            <a:r>
              <a:rPr lang="pl-PL" sz="2000" dirty="0" smtClean="0"/>
              <a:t>Dyspozycyjność/Dostępność (</a:t>
            </a:r>
            <a:r>
              <a:rPr lang="pl-PL" sz="2000" dirty="0" err="1" smtClean="0"/>
              <a:t>availability</a:t>
            </a:r>
            <a:r>
              <a:rPr lang="pl-PL" sz="2000" dirty="0" smtClean="0"/>
              <a:t>)</a:t>
            </a:r>
          </a:p>
          <a:p>
            <a:pPr>
              <a:lnSpc>
                <a:spcPct val="90000"/>
              </a:lnSpc>
              <a:defRPr/>
            </a:pPr>
            <a:r>
              <a:rPr lang="pl-PL" sz="2400" dirty="0" smtClean="0"/>
              <a:t>Mechanizmy</a:t>
            </a:r>
          </a:p>
          <a:p>
            <a:pPr lvl="1">
              <a:lnSpc>
                <a:spcPct val="90000"/>
              </a:lnSpc>
              <a:defRPr/>
            </a:pPr>
            <a:r>
              <a:rPr lang="pl-PL" sz="2000" dirty="0" smtClean="0"/>
              <a:t>Element wspólny =  techniki kryptograficzne</a:t>
            </a:r>
            <a:endParaRPr lang="en-GB" sz="2000" dirty="0" smtClean="0"/>
          </a:p>
        </p:txBody>
      </p:sp>
      <p:sp>
        <p:nvSpPr>
          <p:cNvPr id="15362" name="Symbol zastępczy stopki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GB" smtClean="0"/>
              <a:t>Maciej Miłostan, Kryptografia </a:t>
            </a:r>
          </a:p>
        </p:txBody>
      </p:sp>
      <p:sp>
        <p:nvSpPr>
          <p:cNvPr id="15363" name="Symbol zastępczy numeru slajdu 6"/>
          <p:cNvSpPr>
            <a:spLocks noGrp="1"/>
          </p:cNvSpPr>
          <p:nvPr>
            <p:ph type="sldNum" sz="quarter" idx="12"/>
          </p:nvPr>
        </p:nvSpPr>
        <p:spPr>
          <a:xfrm>
            <a:off x="7236296" y="6428184"/>
            <a:ext cx="1905000" cy="457200"/>
          </a:xfrm>
          <a:noFill/>
        </p:spPr>
        <p:txBody>
          <a:bodyPr/>
          <a:lstStyle/>
          <a:p>
            <a:fld id="{286BE29D-399E-41D6-881F-71E08A98316B}" type="slidenum">
              <a:rPr lang="en-GB" smtClean="0"/>
              <a:pPr/>
              <a:t>7</a:t>
            </a:fld>
            <a:endParaRPr lang="en-GB" smtClean="0"/>
          </a:p>
        </p:txBody>
      </p:sp>
      <p:sp>
        <p:nvSpPr>
          <p:cNvPr id="15364" name="AutoShape 49"/>
          <p:cNvSpPr>
            <a:spLocks noChangeArrowheads="1"/>
          </p:cNvSpPr>
          <p:nvPr/>
        </p:nvSpPr>
        <p:spPr bwMode="auto">
          <a:xfrm>
            <a:off x="6096000" y="1600200"/>
            <a:ext cx="2819400" cy="2667000"/>
          </a:xfrm>
          <a:prstGeom prst="verticalScroll">
            <a:avLst>
              <a:gd name="adj" fmla="val 12500"/>
            </a:avLst>
          </a:prstGeom>
          <a:solidFill>
            <a:schemeClr val="tx1"/>
          </a:solidFill>
          <a:ln w="12700" cap="sq">
            <a:solidFill>
              <a:schemeClr val="bg2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l-PL"/>
          </a:p>
        </p:txBody>
      </p:sp>
      <p:sp>
        <p:nvSpPr>
          <p:cNvPr id="15367" name="Text Box 45"/>
          <p:cNvSpPr txBox="1">
            <a:spLocks noChangeArrowheads="1"/>
          </p:cNvSpPr>
          <p:nvPr/>
        </p:nvSpPr>
        <p:spPr bwMode="auto">
          <a:xfrm>
            <a:off x="6477000" y="2057400"/>
            <a:ext cx="2057400" cy="2170113"/>
          </a:xfrm>
          <a:prstGeom prst="rect">
            <a:avLst/>
          </a:prstGeom>
          <a:solidFill>
            <a:schemeClr val="tx1"/>
          </a:solidFill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  <a:buFontTx/>
              <a:buNone/>
            </a:pPr>
            <a:r>
              <a:rPr lang="pl-PL" sz="1800" dirty="0" err="1">
                <a:latin typeface="Arial" charset="0"/>
                <a:cs typeface="Arial" charset="0"/>
              </a:rPr>
              <a:t>P</a:t>
            </a:r>
            <a:r>
              <a:rPr lang="pl-PL" sz="1800" dirty="0" err="1">
                <a:solidFill>
                  <a:schemeClr val="hlink"/>
                </a:solidFill>
                <a:latin typeface="Arial" charset="0"/>
                <a:cs typeface="Arial" charset="0"/>
              </a:rPr>
              <a:t>Poznań</a:t>
            </a:r>
            <a:r>
              <a:rPr lang="pl-PL" sz="1800" dirty="0">
                <a:solidFill>
                  <a:schemeClr val="hlink"/>
                </a:solidFill>
                <a:latin typeface="Arial" charset="0"/>
                <a:cs typeface="Arial" charset="0"/>
              </a:rPr>
              <a:t>, </a:t>
            </a:r>
            <a:r>
              <a:rPr lang="pl-PL" sz="1800" dirty="0" smtClean="0">
                <a:solidFill>
                  <a:schemeClr val="hlink"/>
                </a:solidFill>
                <a:latin typeface="Arial" charset="0"/>
                <a:cs typeface="Arial" charset="0"/>
              </a:rPr>
              <a:t>30.09.2012</a:t>
            </a:r>
            <a:endParaRPr lang="pl-PL" sz="1800" dirty="0">
              <a:latin typeface="Arial" charset="0"/>
              <a:cs typeface="Arial" charset="0"/>
            </a:endParaRPr>
          </a:p>
          <a:p>
            <a:pPr algn="l">
              <a:spcBef>
                <a:spcPct val="50000"/>
              </a:spcBef>
              <a:buFontTx/>
              <a:buNone/>
            </a:pPr>
            <a:r>
              <a:rPr lang="pl-PL" sz="1800" dirty="0">
                <a:solidFill>
                  <a:schemeClr val="hlink"/>
                </a:solidFill>
                <a:latin typeface="Arial" charset="0"/>
                <a:cs typeface="Arial" charset="0"/>
              </a:rPr>
              <a:t>Ja Jan Kowalski, chory na umyśle i zdrowy na ciele oświadczam, co następuje....</a:t>
            </a:r>
            <a:endParaRPr lang="pl-PL" dirty="0">
              <a:latin typeface="Arial" charset="0"/>
              <a:cs typeface="Arial" charset="0"/>
            </a:endParaRPr>
          </a:p>
        </p:txBody>
      </p:sp>
      <p:pic>
        <p:nvPicPr>
          <p:cNvPr id="15368" name="Picture 50" descr="BS00580_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38800" y="4359275"/>
            <a:ext cx="3505200" cy="211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9" name="Text Box 51"/>
          <p:cNvSpPr txBox="1">
            <a:spLocks noChangeArrowheads="1"/>
          </p:cNvSpPr>
          <p:nvPr/>
        </p:nvSpPr>
        <p:spPr bwMode="auto">
          <a:xfrm>
            <a:off x="6553200" y="4648200"/>
            <a:ext cx="1524000" cy="80962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None/>
            </a:pPr>
            <a:r>
              <a:rPr lang="pl-PL" sz="1600"/>
              <a:t>Ja Jan </a:t>
            </a:r>
            <a:br>
              <a:rPr lang="pl-PL" sz="1600"/>
            </a:br>
            <a:r>
              <a:rPr lang="pl-PL" sz="1600"/>
              <a:t>Kowalski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pl-PL" sz="1000"/>
              <a:t>...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799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799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799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9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799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799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799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9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799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799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799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9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799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799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799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90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7990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7990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7990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90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7990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7990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7990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90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7990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7990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7990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90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7990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7990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7990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90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7990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7990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7990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90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7990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7990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7990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90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7990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7990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7990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90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7990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7990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37990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90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37990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37990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37990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9906" grpId="0"/>
      <p:bldP spid="379908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058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609600"/>
            <a:ext cx="8229600" cy="1066800"/>
          </a:xfrm>
        </p:spPr>
        <p:txBody>
          <a:bodyPr/>
          <a:lstStyle/>
          <a:p>
            <a:pPr>
              <a:defRPr/>
            </a:pPr>
            <a:r>
              <a:rPr lang="pl-PL" dirty="0" smtClean="0"/>
              <a:t>Kryptografia</a:t>
            </a:r>
            <a:endParaRPr lang="pl-PL" sz="4000" dirty="0" smtClean="0"/>
          </a:p>
        </p:txBody>
      </p:sp>
      <p:sp>
        <p:nvSpPr>
          <p:cNvPr id="429085" name="Rectangle 29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pl-PL" sz="2800" dirty="0" smtClean="0"/>
              <a:t>Krypto </a:t>
            </a:r>
            <a:r>
              <a:rPr lang="pl-PL" sz="2800" dirty="0" err="1" smtClean="0"/>
              <a:t>grafos</a:t>
            </a:r>
            <a:r>
              <a:rPr lang="pl-PL" sz="2800" dirty="0" smtClean="0"/>
              <a:t>  - grec. ukryte pismo</a:t>
            </a:r>
          </a:p>
          <a:p>
            <a:pPr>
              <a:lnSpc>
                <a:spcPct val="90000"/>
              </a:lnSpc>
              <a:defRPr/>
            </a:pPr>
            <a:r>
              <a:rPr lang="pl-PL" sz="2800" dirty="0" smtClean="0"/>
              <a:t>Kryptografia – „Sztuka przekształcania tekstu pisanego, zrozumiałego dla wszystkich, w tekst zaszyfrowany zrozumiały tylko dla wtajemniczonych znających dany szyfr;” Słownik J. pol. PWN.</a:t>
            </a:r>
          </a:p>
          <a:p>
            <a:pPr>
              <a:lnSpc>
                <a:spcPct val="90000"/>
              </a:lnSpc>
              <a:defRPr/>
            </a:pPr>
            <a:r>
              <a:rPr lang="pl-PL" sz="2800" dirty="0" smtClean="0"/>
              <a:t>Szyfr – „Rodzaj kodu, zapisu tekstu za pomocą systemu umownych znaków w celu zatajenia treści tekstu przed osobami niepowołanymi”  Słownik J. pol. PWN. </a:t>
            </a:r>
          </a:p>
        </p:txBody>
      </p:sp>
      <p:sp>
        <p:nvSpPr>
          <p:cNvPr id="16386" name="Symbol zastępczy stopki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GB" smtClean="0"/>
              <a:t>Maciej Miłostan, Kryptografia </a:t>
            </a:r>
          </a:p>
        </p:txBody>
      </p:sp>
      <p:sp>
        <p:nvSpPr>
          <p:cNvPr id="16387" name="Symbol zastępczy numeru slajdu 5"/>
          <p:cNvSpPr>
            <a:spLocks noGrp="1"/>
          </p:cNvSpPr>
          <p:nvPr>
            <p:ph type="sldNum" sz="quarter" idx="12"/>
          </p:nvPr>
        </p:nvSpPr>
        <p:spPr>
          <a:xfrm>
            <a:off x="7275512" y="6381328"/>
            <a:ext cx="1905000" cy="457200"/>
          </a:xfrm>
          <a:noFill/>
        </p:spPr>
        <p:txBody>
          <a:bodyPr/>
          <a:lstStyle/>
          <a:p>
            <a:fld id="{41572D5B-01A3-46DA-877C-72BEECB2C02F}" type="slidenum">
              <a:rPr lang="en-GB" smtClean="0"/>
              <a:pPr/>
              <a:t>8</a:t>
            </a:fld>
            <a:endParaRPr lang="en-GB" smtClean="0"/>
          </a:p>
        </p:txBody>
      </p:sp>
      <p:sp>
        <p:nvSpPr>
          <p:cNvPr id="429060" name="Rectangle 4"/>
          <p:cNvSpPr>
            <a:spLocks noChangeArrowheads="1"/>
          </p:cNvSpPr>
          <p:nvPr/>
        </p:nvSpPr>
        <p:spPr bwMode="auto">
          <a:xfrm>
            <a:off x="533400" y="609600"/>
            <a:ext cx="8534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spcBef>
                <a:spcPct val="0"/>
              </a:spcBef>
              <a:buFontTx/>
              <a:buNone/>
              <a:defRPr/>
            </a:pPr>
            <a:endParaRPr lang="pl-PL" sz="3600" b="1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429061" name="Rectangle 5"/>
          <p:cNvSpPr>
            <a:spLocks noChangeArrowheads="1"/>
          </p:cNvSpPr>
          <p:nvPr/>
        </p:nvSpPr>
        <p:spPr bwMode="auto">
          <a:xfrm>
            <a:off x="838200" y="21336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l">
              <a:defRPr/>
            </a:pPr>
            <a:endParaRPr lang="pl-PL" sz="3200"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0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290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290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0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290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290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0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290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290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9085" grpId="0" build="p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7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l-PL" smtClean="0"/>
              <a:t>Agenda</a:t>
            </a:r>
            <a:endParaRPr lang="en-GB" smtClean="0"/>
          </a:p>
        </p:txBody>
      </p:sp>
      <p:sp>
        <p:nvSpPr>
          <p:cNvPr id="456707" name="Rectangle 3"/>
          <p:cNvSpPr>
            <a:spLocks noGrp="1" noChangeArrowheads="1"/>
          </p:cNvSpPr>
          <p:nvPr>
            <p:ph idx="1"/>
          </p:nvPr>
        </p:nvSpPr>
        <p:spPr>
          <a:xfrm>
            <a:off x="2667000" y="1905000"/>
            <a:ext cx="6019800" cy="4114800"/>
          </a:xfrm>
        </p:spPr>
        <p:txBody>
          <a:bodyPr/>
          <a:lstStyle/>
          <a:p>
            <a:pPr>
              <a:defRPr/>
            </a:pPr>
            <a:r>
              <a:rPr lang="pl-PL" sz="2800" dirty="0" smtClean="0">
                <a:effectLst/>
              </a:rPr>
              <a:t>Terminologia</a:t>
            </a:r>
            <a:endParaRPr lang="en-GB" sz="2800" dirty="0" smtClean="0">
              <a:effectLst/>
            </a:endParaRPr>
          </a:p>
          <a:p>
            <a:pPr>
              <a:defRPr/>
            </a:pPr>
            <a:r>
              <a:rPr lang="pl-PL" sz="3600" b="1" dirty="0" smtClean="0">
                <a:solidFill>
                  <a:srgbClr val="FFFF00"/>
                </a:solidFill>
              </a:rPr>
              <a:t>Systemy kryptograficzne</a:t>
            </a:r>
            <a:endParaRPr lang="en-GB" sz="3600" b="1" dirty="0" smtClean="0">
              <a:solidFill>
                <a:srgbClr val="FFFF00"/>
              </a:solidFill>
            </a:endParaRPr>
          </a:p>
          <a:p>
            <a:pPr>
              <a:defRPr/>
            </a:pPr>
            <a:r>
              <a:rPr lang="pl-PL" sz="2800" dirty="0" smtClean="0">
                <a:effectLst/>
              </a:rPr>
              <a:t>Szyfry z kluczem tajnym</a:t>
            </a:r>
            <a:endParaRPr lang="en-GB" sz="2800" dirty="0" smtClean="0">
              <a:effectLst/>
            </a:endParaRPr>
          </a:p>
          <a:p>
            <a:pPr>
              <a:defRPr/>
            </a:pPr>
            <a:r>
              <a:rPr lang="pl-PL" sz="2800" dirty="0" smtClean="0">
                <a:effectLst/>
              </a:rPr>
              <a:t>Asymetryczne systemy szyfrowania</a:t>
            </a:r>
          </a:p>
          <a:p>
            <a:pPr>
              <a:defRPr/>
            </a:pPr>
            <a:r>
              <a:rPr lang="pl-PL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Znajdywanie liczb pierwszych</a:t>
            </a:r>
          </a:p>
          <a:p>
            <a:pPr>
              <a:defRPr/>
            </a:pPr>
            <a:r>
              <a:rPr lang="pl-PL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Funkcje skrótu</a:t>
            </a:r>
            <a:endParaRPr lang="en-GB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FontTx/>
              <a:buNone/>
              <a:defRPr/>
            </a:pPr>
            <a:endParaRPr lang="en-GB" sz="2400" dirty="0" smtClean="0"/>
          </a:p>
        </p:txBody>
      </p:sp>
      <p:sp>
        <p:nvSpPr>
          <p:cNvPr id="17410" name="Symbol zastępczy stopki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GB" smtClean="0"/>
              <a:t>Maciej Miłostan, Kryptografia </a:t>
            </a:r>
          </a:p>
        </p:txBody>
      </p:sp>
      <p:sp>
        <p:nvSpPr>
          <p:cNvPr id="17411" name="Symbol zastępczy numeru slajdu 5"/>
          <p:cNvSpPr>
            <a:spLocks noGrp="1"/>
          </p:cNvSpPr>
          <p:nvPr>
            <p:ph type="sldNum" sz="quarter" idx="12"/>
          </p:nvPr>
        </p:nvSpPr>
        <p:spPr>
          <a:xfrm>
            <a:off x="7236296" y="6428184"/>
            <a:ext cx="1905000" cy="457200"/>
          </a:xfrm>
          <a:noFill/>
        </p:spPr>
        <p:txBody>
          <a:bodyPr/>
          <a:lstStyle/>
          <a:p>
            <a:fld id="{F7D1817B-A265-4798-88D8-4F5D5FC8F8D1}" type="slidenum">
              <a:rPr lang="en-GB" smtClean="0"/>
              <a:pPr/>
              <a:t>9</a:t>
            </a:fld>
            <a:endParaRPr lang="en-GB" smtClean="0"/>
          </a:p>
        </p:txBody>
      </p:sp>
      <p:grpSp>
        <p:nvGrpSpPr>
          <p:cNvPr id="17414" name="Group 4"/>
          <p:cNvGrpSpPr>
            <a:grpSpLocks/>
          </p:cNvGrpSpPr>
          <p:nvPr/>
        </p:nvGrpSpPr>
        <p:grpSpPr bwMode="auto">
          <a:xfrm>
            <a:off x="609600" y="2362200"/>
            <a:ext cx="1676400" cy="2286000"/>
            <a:chOff x="384" y="1488"/>
            <a:chExt cx="1056" cy="1440"/>
          </a:xfrm>
        </p:grpSpPr>
        <p:sp>
          <p:nvSpPr>
            <p:cNvPr id="17415" name="AutoShape 5"/>
            <p:cNvSpPr>
              <a:spLocks noChangeArrowheads="1"/>
            </p:cNvSpPr>
            <p:nvPr/>
          </p:nvSpPr>
          <p:spPr bwMode="auto">
            <a:xfrm>
              <a:off x="384" y="1488"/>
              <a:ext cx="1056" cy="1440"/>
            </a:xfrm>
            <a:prstGeom prst="verticalScroll">
              <a:avLst>
                <a:gd name="adj" fmla="val 12500"/>
              </a:avLst>
            </a:prstGeom>
            <a:solidFill>
              <a:srgbClr val="FFFF00"/>
            </a:solidFill>
            <a:ln w="12700" cap="sq">
              <a:solidFill>
                <a:schemeClr val="bg2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pl-PL"/>
            </a:p>
          </p:txBody>
        </p:sp>
        <p:sp>
          <p:nvSpPr>
            <p:cNvPr id="17416" name="Line 6"/>
            <p:cNvSpPr>
              <a:spLocks noChangeShapeType="1"/>
            </p:cNvSpPr>
            <p:nvPr/>
          </p:nvSpPr>
          <p:spPr bwMode="auto">
            <a:xfrm>
              <a:off x="576" y="1824"/>
              <a:ext cx="672" cy="0"/>
            </a:xfrm>
            <a:prstGeom prst="line">
              <a:avLst/>
            </a:prstGeom>
            <a:noFill/>
            <a:ln w="25400">
              <a:solidFill>
                <a:schemeClr val="bg2"/>
              </a:solidFill>
              <a:prstDash val="dashDot"/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pl-PL"/>
            </a:p>
          </p:txBody>
        </p:sp>
        <p:sp>
          <p:nvSpPr>
            <p:cNvPr id="17417" name="Line 7"/>
            <p:cNvSpPr>
              <a:spLocks noChangeShapeType="1"/>
            </p:cNvSpPr>
            <p:nvPr/>
          </p:nvSpPr>
          <p:spPr bwMode="auto">
            <a:xfrm>
              <a:off x="576" y="1920"/>
              <a:ext cx="672" cy="0"/>
            </a:xfrm>
            <a:prstGeom prst="line">
              <a:avLst/>
            </a:prstGeom>
            <a:noFill/>
            <a:ln w="25400">
              <a:solidFill>
                <a:schemeClr val="bg2"/>
              </a:solidFill>
              <a:prstDash val="dashDot"/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pl-PL"/>
            </a:p>
          </p:txBody>
        </p:sp>
        <p:sp>
          <p:nvSpPr>
            <p:cNvPr id="17418" name="Line 8"/>
            <p:cNvSpPr>
              <a:spLocks noChangeShapeType="1"/>
            </p:cNvSpPr>
            <p:nvPr/>
          </p:nvSpPr>
          <p:spPr bwMode="auto">
            <a:xfrm>
              <a:off x="576" y="2064"/>
              <a:ext cx="672" cy="0"/>
            </a:xfrm>
            <a:prstGeom prst="line">
              <a:avLst/>
            </a:prstGeom>
            <a:noFill/>
            <a:ln w="25400">
              <a:solidFill>
                <a:schemeClr val="bg2"/>
              </a:solidFill>
              <a:prstDash val="dashDot"/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pl-PL"/>
            </a:p>
          </p:txBody>
        </p:sp>
        <p:sp>
          <p:nvSpPr>
            <p:cNvPr id="17419" name="Line 9"/>
            <p:cNvSpPr>
              <a:spLocks noChangeShapeType="1"/>
            </p:cNvSpPr>
            <p:nvPr/>
          </p:nvSpPr>
          <p:spPr bwMode="auto">
            <a:xfrm>
              <a:off x="576" y="2256"/>
              <a:ext cx="672" cy="0"/>
            </a:xfrm>
            <a:prstGeom prst="line">
              <a:avLst/>
            </a:prstGeom>
            <a:noFill/>
            <a:ln w="25400">
              <a:solidFill>
                <a:schemeClr val="bg2"/>
              </a:solidFill>
              <a:prstDash val="dashDot"/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pl-PL"/>
            </a:p>
          </p:txBody>
        </p:sp>
        <p:sp>
          <p:nvSpPr>
            <p:cNvPr id="17420" name="Line 10"/>
            <p:cNvSpPr>
              <a:spLocks noChangeShapeType="1"/>
            </p:cNvSpPr>
            <p:nvPr/>
          </p:nvSpPr>
          <p:spPr bwMode="auto">
            <a:xfrm>
              <a:off x="576" y="2448"/>
              <a:ext cx="672" cy="0"/>
            </a:xfrm>
            <a:prstGeom prst="line">
              <a:avLst/>
            </a:prstGeom>
            <a:noFill/>
            <a:ln w="25400">
              <a:solidFill>
                <a:schemeClr val="bg2"/>
              </a:solidFill>
              <a:prstDash val="dashDot"/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pl-PL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8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l-PL" smtClean="0"/>
              <a:t>Systemy kryptograficzne</a:t>
            </a:r>
          </a:p>
        </p:txBody>
      </p:sp>
      <p:sp>
        <p:nvSpPr>
          <p:cNvPr id="18434" name="Symbol zastępczy stopki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GB" smtClean="0"/>
              <a:t>Maciej Miłostan, Kryptografia </a:t>
            </a:r>
          </a:p>
        </p:txBody>
      </p:sp>
      <p:sp>
        <p:nvSpPr>
          <p:cNvPr id="18435" name="Symbol zastępczy numeru slajdu 4"/>
          <p:cNvSpPr>
            <a:spLocks noGrp="1"/>
          </p:cNvSpPr>
          <p:nvPr>
            <p:ph type="sldNum" sz="quarter" idx="12"/>
          </p:nvPr>
        </p:nvSpPr>
        <p:spPr>
          <a:xfrm>
            <a:off x="7275512" y="6428184"/>
            <a:ext cx="1905000" cy="457200"/>
          </a:xfrm>
          <a:noFill/>
        </p:spPr>
        <p:txBody>
          <a:bodyPr/>
          <a:lstStyle/>
          <a:p>
            <a:fld id="{60D9DA73-8779-45AB-8255-E9E092AB42A8}" type="slidenum">
              <a:rPr lang="en-GB" smtClean="0"/>
              <a:pPr/>
              <a:t>10</a:t>
            </a:fld>
            <a:endParaRPr lang="en-GB" dirty="0" smtClean="0"/>
          </a:p>
        </p:txBody>
      </p:sp>
      <p:grpSp>
        <p:nvGrpSpPr>
          <p:cNvPr id="2" name="Group 21"/>
          <p:cNvGrpSpPr>
            <a:grpSpLocks/>
          </p:cNvGrpSpPr>
          <p:nvPr/>
        </p:nvGrpSpPr>
        <p:grpSpPr bwMode="auto">
          <a:xfrm>
            <a:off x="2362200" y="2590800"/>
            <a:ext cx="4800600" cy="1311275"/>
            <a:chOff x="1296" y="1680"/>
            <a:chExt cx="3024" cy="1446"/>
          </a:xfrm>
        </p:grpSpPr>
        <p:grpSp>
          <p:nvGrpSpPr>
            <p:cNvPr id="18456" name="Group 15"/>
            <p:cNvGrpSpPr>
              <a:grpSpLocks/>
            </p:cNvGrpSpPr>
            <p:nvPr/>
          </p:nvGrpSpPr>
          <p:grpSpPr bwMode="auto">
            <a:xfrm>
              <a:off x="1296" y="1680"/>
              <a:ext cx="3024" cy="528"/>
              <a:chOff x="1296" y="1680"/>
              <a:chExt cx="3024" cy="528"/>
            </a:xfrm>
          </p:grpSpPr>
          <p:sp>
            <p:nvSpPr>
              <p:cNvPr id="18462" name="Rectangle 12"/>
              <p:cNvSpPr>
                <a:spLocks noChangeArrowheads="1"/>
              </p:cNvSpPr>
              <p:nvPr/>
            </p:nvSpPr>
            <p:spPr bwMode="auto">
              <a:xfrm>
                <a:off x="1296" y="1680"/>
                <a:ext cx="1056" cy="528"/>
              </a:xfrm>
              <a:prstGeom prst="rect">
                <a:avLst/>
              </a:prstGeom>
              <a:solidFill>
                <a:schemeClr val="accent1"/>
              </a:solidFill>
              <a:ln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>
                  <a:buFontTx/>
                  <a:buNone/>
                </a:pPr>
                <a:r>
                  <a:rPr lang="pl-PL"/>
                  <a:t>E</a:t>
                </a:r>
                <a:r>
                  <a:rPr lang="pl-PL" baseline="-25000"/>
                  <a:t>k</a:t>
                </a:r>
                <a:endParaRPr lang="pl-PL"/>
              </a:p>
            </p:txBody>
          </p:sp>
          <p:sp>
            <p:nvSpPr>
              <p:cNvPr id="18463" name="Rectangle 13"/>
              <p:cNvSpPr>
                <a:spLocks noChangeArrowheads="1"/>
              </p:cNvSpPr>
              <p:nvPr/>
            </p:nvSpPr>
            <p:spPr bwMode="auto">
              <a:xfrm>
                <a:off x="3264" y="1680"/>
                <a:ext cx="1056" cy="528"/>
              </a:xfrm>
              <a:prstGeom prst="rect">
                <a:avLst/>
              </a:prstGeom>
              <a:solidFill>
                <a:schemeClr val="accent1"/>
              </a:solidFill>
              <a:ln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>
                  <a:buFontTx/>
                  <a:buNone/>
                </a:pPr>
                <a:r>
                  <a:rPr lang="pl-PL"/>
                  <a:t>D</a:t>
                </a:r>
                <a:r>
                  <a:rPr lang="pl-PL" baseline="-25000"/>
                  <a:t>k</a:t>
                </a:r>
              </a:p>
            </p:txBody>
          </p:sp>
          <p:sp>
            <p:nvSpPr>
              <p:cNvPr id="18464" name="Line 14"/>
              <p:cNvSpPr>
                <a:spLocks noChangeShapeType="1"/>
              </p:cNvSpPr>
              <p:nvPr/>
            </p:nvSpPr>
            <p:spPr bwMode="auto">
              <a:xfrm>
                <a:off x="2352" y="1920"/>
                <a:ext cx="912" cy="0"/>
              </a:xfrm>
              <a:prstGeom prst="line">
                <a:avLst/>
              </a:prstGeom>
              <a:noFill/>
              <a:ln w="12700" cap="sq">
                <a:solidFill>
                  <a:schemeClr val="tx1"/>
                </a:solidFill>
                <a:miter lim="800000"/>
                <a:headEnd type="none" w="sm" len="sm"/>
                <a:tailEnd type="stealth" w="lg" len="lg"/>
              </a:ln>
            </p:spPr>
            <p:txBody>
              <a:bodyPr/>
              <a:lstStyle/>
              <a:p>
                <a:endParaRPr lang="pl-PL"/>
              </a:p>
            </p:txBody>
          </p:sp>
        </p:grpSp>
        <p:sp>
          <p:nvSpPr>
            <p:cNvPr id="18457" name="Line 16"/>
            <p:cNvSpPr>
              <a:spLocks noChangeShapeType="1"/>
            </p:cNvSpPr>
            <p:nvPr/>
          </p:nvSpPr>
          <p:spPr bwMode="auto">
            <a:xfrm flipV="1">
              <a:off x="1824" y="2208"/>
              <a:ext cx="0" cy="481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miter lim="800000"/>
              <a:headEnd type="none" w="sm" len="sm"/>
              <a:tailEnd type="stealth" w="lg" len="lg"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18458" name="Line 17"/>
            <p:cNvSpPr>
              <a:spLocks noChangeShapeType="1"/>
            </p:cNvSpPr>
            <p:nvPr/>
          </p:nvSpPr>
          <p:spPr bwMode="auto">
            <a:xfrm flipV="1">
              <a:off x="3792" y="2208"/>
              <a:ext cx="0" cy="288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miter lim="800000"/>
              <a:headEnd type="none" w="sm" len="sm"/>
              <a:tailEnd type="stealth" w="lg" len="lg"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18459" name="Line 18"/>
            <p:cNvSpPr>
              <a:spLocks noChangeShapeType="1"/>
            </p:cNvSpPr>
            <p:nvPr/>
          </p:nvSpPr>
          <p:spPr bwMode="auto">
            <a:xfrm>
              <a:off x="1824" y="2496"/>
              <a:ext cx="1968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miter lim="800000"/>
              <a:headEnd type="oval" w="sm" len="sm"/>
              <a:tailEnd type="none" w="lg" len="lg"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18460" name="Text Box 19"/>
            <p:cNvSpPr txBox="1">
              <a:spLocks noChangeArrowheads="1"/>
            </p:cNvSpPr>
            <p:nvPr/>
          </p:nvSpPr>
          <p:spPr bwMode="auto">
            <a:xfrm>
              <a:off x="1296" y="2688"/>
              <a:ext cx="816" cy="438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lg" len="lg"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buFontTx/>
                <a:buNone/>
              </a:pPr>
              <a:r>
                <a:rPr lang="pl-PL" sz="2000"/>
                <a:t>Klucz</a:t>
              </a:r>
            </a:p>
          </p:txBody>
        </p:sp>
        <p:sp>
          <p:nvSpPr>
            <p:cNvPr id="18461" name="Text Box 20"/>
            <p:cNvSpPr txBox="1">
              <a:spLocks noChangeArrowheads="1"/>
            </p:cNvSpPr>
            <p:nvPr/>
          </p:nvSpPr>
          <p:spPr bwMode="auto">
            <a:xfrm>
              <a:off x="2112" y="2448"/>
              <a:ext cx="1536" cy="438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lg" len="lg"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buFontTx/>
                <a:buNone/>
              </a:pPr>
              <a:r>
                <a:rPr lang="pl-PL" sz="2000"/>
                <a:t>Bezpieczny kanał</a:t>
              </a:r>
            </a:p>
          </p:txBody>
        </p:sp>
      </p:grpSp>
      <p:sp>
        <p:nvSpPr>
          <p:cNvPr id="430102" name="Text Box 22"/>
          <p:cNvSpPr txBox="1">
            <a:spLocks noChangeArrowheads="1"/>
          </p:cNvSpPr>
          <p:nvPr/>
        </p:nvSpPr>
        <p:spPr bwMode="auto">
          <a:xfrm>
            <a:off x="685800" y="1447800"/>
            <a:ext cx="8001000" cy="10668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lg" len="lg"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pl-PL"/>
              <a:t> </a:t>
            </a:r>
            <a:r>
              <a:rPr lang="pl-PL" sz="3200"/>
              <a:t>Symetryczny system kryptograficzny (z kluczem tajnym, klasyczny, konwencjonalny)</a:t>
            </a:r>
          </a:p>
        </p:txBody>
      </p:sp>
      <p:sp>
        <p:nvSpPr>
          <p:cNvPr id="430103" name="Text Box 23"/>
          <p:cNvSpPr txBox="1">
            <a:spLocks noChangeArrowheads="1"/>
          </p:cNvSpPr>
          <p:nvPr/>
        </p:nvSpPr>
        <p:spPr bwMode="auto">
          <a:xfrm>
            <a:off x="685800" y="3733800"/>
            <a:ext cx="8001000" cy="10668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lg" len="lg"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pl-PL"/>
              <a:t> As</a:t>
            </a:r>
            <a:r>
              <a:rPr lang="pl-PL" sz="3200"/>
              <a:t>ymetryczny system kryptograficzny (z kluczem publicznym, publiczny)</a:t>
            </a:r>
          </a:p>
        </p:txBody>
      </p:sp>
      <p:grpSp>
        <p:nvGrpSpPr>
          <p:cNvPr id="4" name="Group 41"/>
          <p:cNvGrpSpPr>
            <a:grpSpLocks/>
          </p:cNvGrpSpPr>
          <p:nvPr/>
        </p:nvGrpSpPr>
        <p:grpSpPr bwMode="auto">
          <a:xfrm>
            <a:off x="914400" y="4876800"/>
            <a:ext cx="4800600" cy="1463675"/>
            <a:chOff x="576" y="3072"/>
            <a:chExt cx="3024" cy="922"/>
          </a:xfrm>
        </p:grpSpPr>
        <p:sp>
          <p:nvSpPr>
            <p:cNvPr id="18447" name="Line 29"/>
            <p:cNvSpPr>
              <a:spLocks noChangeShapeType="1"/>
            </p:cNvSpPr>
            <p:nvPr/>
          </p:nvSpPr>
          <p:spPr bwMode="auto">
            <a:xfrm flipV="1">
              <a:off x="1056" y="3408"/>
              <a:ext cx="0" cy="274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miter lim="800000"/>
              <a:headEnd type="none" w="sm" len="sm"/>
              <a:tailEnd type="stealth" w="lg" len="lg"/>
            </a:ln>
          </p:spPr>
          <p:txBody>
            <a:bodyPr/>
            <a:lstStyle/>
            <a:p>
              <a:endParaRPr lang="pl-PL"/>
            </a:p>
          </p:txBody>
        </p:sp>
        <p:grpSp>
          <p:nvGrpSpPr>
            <p:cNvPr id="18448" name="Group 40"/>
            <p:cNvGrpSpPr>
              <a:grpSpLocks/>
            </p:cNvGrpSpPr>
            <p:nvPr/>
          </p:nvGrpSpPr>
          <p:grpSpPr bwMode="auto">
            <a:xfrm>
              <a:off x="576" y="3072"/>
              <a:ext cx="3024" cy="922"/>
              <a:chOff x="576" y="3072"/>
              <a:chExt cx="3024" cy="922"/>
            </a:xfrm>
          </p:grpSpPr>
          <p:grpSp>
            <p:nvGrpSpPr>
              <p:cNvPr id="18449" name="Group 25"/>
              <p:cNvGrpSpPr>
                <a:grpSpLocks/>
              </p:cNvGrpSpPr>
              <p:nvPr/>
            </p:nvGrpSpPr>
            <p:grpSpPr bwMode="auto">
              <a:xfrm>
                <a:off x="576" y="3072"/>
                <a:ext cx="3024" cy="302"/>
                <a:chOff x="1296" y="1680"/>
                <a:chExt cx="3024" cy="528"/>
              </a:xfrm>
            </p:grpSpPr>
            <p:sp>
              <p:nvSpPr>
                <p:cNvPr id="18453" name="Rectangle 26"/>
                <p:cNvSpPr>
                  <a:spLocks noChangeArrowheads="1"/>
                </p:cNvSpPr>
                <p:nvPr/>
              </p:nvSpPr>
              <p:spPr bwMode="auto">
                <a:xfrm>
                  <a:off x="1296" y="1680"/>
                  <a:ext cx="1056" cy="528"/>
                </a:xfrm>
                <a:prstGeom prst="rect">
                  <a:avLst/>
                </a:prstGeom>
                <a:solidFill>
                  <a:schemeClr val="accent1"/>
                </a:solidFill>
                <a:ln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pPr>
                    <a:buFontTx/>
                    <a:buNone/>
                  </a:pPr>
                  <a:r>
                    <a:rPr lang="pl-PL"/>
                    <a:t>E</a:t>
                  </a:r>
                  <a:r>
                    <a:rPr lang="pl-PL" baseline="-25000"/>
                    <a:t>k</a:t>
                  </a:r>
                  <a:endParaRPr lang="pl-PL"/>
                </a:p>
              </p:txBody>
            </p:sp>
            <p:sp>
              <p:nvSpPr>
                <p:cNvPr id="18454" name="Rectangle 27"/>
                <p:cNvSpPr>
                  <a:spLocks noChangeArrowheads="1"/>
                </p:cNvSpPr>
                <p:nvPr/>
              </p:nvSpPr>
              <p:spPr bwMode="auto">
                <a:xfrm>
                  <a:off x="3264" y="1680"/>
                  <a:ext cx="1056" cy="528"/>
                </a:xfrm>
                <a:prstGeom prst="rect">
                  <a:avLst/>
                </a:prstGeom>
                <a:solidFill>
                  <a:schemeClr val="accent1"/>
                </a:solidFill>
                <a:ln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pPr>
                    <a:buFontTx/>
                    <a:buNone/>
                  </a:pPr>
                  <a:r>
                    <a:rPr lang="pl-PL"/>
                    <a:t>D</a:t>
                  </a:r>
                  <a:r>
                    <a:rPr lang="pl-PL" baseline="-25000"/>
                    <a:t>k</a:t>
                  </a:r>
                </a:p>
              </p:txBody>
            </p:sp>
            <p:sp>
              <p:nvSpPr>
                <p:cNvPr id="18455" name="Line 28"/>
                <p:cNvSpPr>
                  <a:spLocks noChangeShapeType="1"/>
                </p:cNvSpPr>
                <p:nvPr/>
              </p:nvSpPr>
              <p:spPr bwMode="auto">
                <a:xfrm>
                  <a:off x="2352" y="1920"/>
                  <a:ext cx="912" cy="0"/>
                </a:xfrm>
                <a:prstGeom prst="line">
                  <a:avLst/>
                </a:prstGeom>
                <a:noFill/>
                <a:ln w="12700" cap="sq">
                  <a:solidFill>
                    <a:schemeClr val="tx1"/>
                  </a:solidFill>
                  <a:miter lim="800000"/>
                  <a:headEnd type="none" w="sm" len="sm"/>
                  <a:tailEnd type="stealth" w="lg" len="lg"/>
                </a:ln>
              </p:spPr>
              <p:txBody>
                <a:bodyPr/>
                <a:lstStyle/>
                <a:p>
                  <a:endParaRPr lang="pl-PL"/>
                </a:p>
              </p:txBody>
            </p:sp>
          </p:grpSp>
          <p:sp>
            <p:nvSpPr>
              <p:cNvPr id="18450" name="Line 30"/>
              <p:cNvSpPr>
                <a:spLocks noChangeShapeType="1"/>
              </p:cNvSpPr>
              <p:nvPr/>
            </p:nvSpPr>
            <p:spPr bwMode="auto">
              <a:xfrm flipV="1">
                <a:off x="3072" y="3408"/>
                <a:ext cx="0" cy="236"/>
              </a:xfrm>
              <a:prstGeom prst="line">
                <a:avLst/>
              </a:prstGeom>
              <a:noFill/>
              <a:ln w="12700" cap="sq">
                <a:solidFill>
                  <a:schemeClr val="tx1"/>
                </a:solidFill>
                <a:miter lim="800000"/>
                <a:headEnd type="none" w="sm" len="sm"/>
                <a:tailEnd type="stealth" w="lg" len="lg"/>
              </a:ln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18451" name="Text Box 32"/>
              <p:cNvSpPr txBox="1">
                <a:spLocks noChangeArrowheads="1"/>
              </p:cNvSpPr>
              <p:nvPr/>
            </p:nvSpPr>
            <p:spPr bwMode="auto">
              <a:xfrm>
                <a:off x="624" y="3744"/>
                <a:ext cx="816" cy="250"/>
              </a:xfrm>
              <a:prstGeom prst="rect">
                <a:avLst/>
              </a:prstGeom>
              <a:noFill/>
              <a:ln w="12700" cap="sq">
                <a:noFill/>
                <a:miter lim="800000"/>
                <a:headEnd type="none" w="sm" len="sm"/>
                <a:tailEnd type="none" w="lg" len="lg"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buFontTx/>
                  <a:buNone/>
                </a:pPr>
                <a:r>
                  <a:rPr lang="pl-PL" sz="2000"/>
                  <a:t>Klucz</a:t>
                </a:r>
              </a:p>
            </p:txBody>
          </p:sp>
          <p:sp>
            <p:nvSpPr>
              <p:cNvPr id="18452" name="Text Box 33"/>
              <p:cNvSpPr txBox="1">
                <a:spLocks noChangeArrowheads="1"/>
              </p:cNvSpPr>
              <p:nvPr/>
            </p:nvSpPr>
            <p:spPr bwMode="auto">
              <a:xfrm>
                <a:off x="2736" y="3744"/>
                <a:ext cx="672" cy="250"/>
              </a:xfrm>
              <a:prstGeom prst="rect">
                <a:avLst/>
              </a:prstGeom>
              <a:noFill/>
              <a:ln w="12700" cap="sq">
                <a:noFill/>
                <a:miter lim="800000"/>
                <a:headEnd type="none" w="sm" len="sm"/>
                <a:tailEnd type="none" w="lg" len="lg"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buFontTx/>
                  <a:buNone/>
                </a:pPr>
                <a:r>
                  <a:rPr lang="pl-PL" sz="2000"/>
                  <a:t>Klucz</a:t>
                </a:r>
                <a:r>
                  <a:rPr lang="pl-PL" sz="2000" baseline="30000"/>
                  <a:t>*</a:t>
                </a:r>
                <a:endParaRPr lang="pl-PL" sz="2000"/>
              </a:p>
            </p:txBody>
          </p:sp>
        </p:grpSp>
      </p:grpSp>
      <p:grpSp>
        <p:nvGrpSpPr>
          <p:cNvPr id="7" name="Group 39"/>
          <p:cNvGrpSpPr>
            <a:grpSpLocks/>
          </p:cNvGrpSpPr>
          <p:nvPr/>
        </p:nvGrpSpPr>
        <p:grpSpPr bwMode="auto">
          <a:xfrm>
            <a:off x="5334000" y="5638800"/>
            <a:ext cx="3352800" cy="533400"/>
            <a:chOff x="3504" y="3456"/>
            <a:chExt cx="2112" cy="336"/>
          </a:xfrm>
        </p:grpSpPr>
        <p:sp>
          <p:nvSpPr>
            <p:cNvPr id="18442" name="Text Box 34"/>
            <p:cNvSpPr txBox="1">
              <a:spLocks noChangeArrowheads="1"/>
            </p:cNvSpPr>
            <p:nvPr/>
          </p:nvSpPr>
          <p:spPr bwMode="auto">
            <a:xfrm>
              <a:off x="4944" y="3456"/>
              <a:ext cx="672" cy="250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lg" len="lg"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buFontTx/>
                <a:buNone/>
              </a:pPr>
              <a:r>
                <a:rPr lang="pl-PL" sz="2000"/>
                <a:t>Klucz</a:t>
              </a:r>
              <a:r>
                <a:rPr lang="pl-PL" sz="2000" baseline="30000"/>
                <a:t>*</a:t>
              </a:r>
              <a:endParaRPr lang="pl-PL" sz="2000"/>
            </a:p>
          </p:txBody>
        </p:sp>
        <p:sp>
          <p:nvSpPr>
            <p:cNvPr id="18443" name="Text Box 35"/>
            <p:cNvSpPr txBox="1">
              <a:spLocks noChangeArrowheads="1"/>
            </p:cNvSpPr>
            <p:nvPr/>
          </p:nvSpPr>
          <p:spPr bwMode="auto">
            <a:xfrm>
              <a:off x="3504" y="3456"/>
              <a:ext cx="816" cy="250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lg" len="lg"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buFontTx/>
                <a:buNone/>
              </a:pPr>
              <a:r>
                <a:rPr lang="pl-PL" sz="2000"/>
                <a:t>Klucz</a:t>
              </a:r>
            </a:p>
          </p:txBody>
        </p:sp>
        <p:sp>
          <p:nvSpPr>
            <p:cNvPr id="18444" name="Rectangle 36"/>
            <p:cNvSpPr>
              <a:spLocks noChangeArrowheads="1"/>
            </p:cNvSpPr>
            <p:nvPr/>
          </p:nvSpPr>
          <p:spPr bwMode="auto">
            <a:xfrm>
              <a:off x="4416" y="3504"/>
              <a:ext cx="384" cy="288"/>
            </a:xfrm>
            <a:prstGeom prst="rect">
              <a:avLst/>
            </a:prstGeom>
            <a:solidFill>
              <a:schemeClr val="accent1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lg" len="lg"/>
            </a:ln>
          </p:spPr>
          <p:txBody>
            <a:bodyPr wrap="none" anchor="ctr"/>
            <a:lstStyle/>
            <a:p>
              <a:pPr>
                <a:buFontTx/>
                <a:buNone/>
              </a:pPr>
              <a:r>
                <a:rPr lang="pl-PL"/>
                <a:t>f</a:t>
              </a:r>
            </a:p>
          </p:txBody>
        </p:sp>
        <p:sp>
          <p:nvSpPr>
            <p:cNvPr id="18445" name="Line 37"/>
            <p:cNvSpPr>
              <a:spLocks noChangeShapeType="1"/>
            </p:cNvSpPr>
            <p:nvPr/>
          </p:nvSpPr>
          <p:spPr bwMode="auto">
            <a:xfrm flipH="1">
              <a:off x="4176" y="3600"/>
              <a:ext cx="24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miter lim="800000"/>
              <a:headEnd type="none" w="sm" len="sm"/>
              <a:tailEnd type="stealth" w="lg" len="lg"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18446" name="Line 38"/>
            <p:cNvSpPr>
              <a:spLocks noChangeShapeType="1"/>
            </p:cNvSpPr>
            <p:nvPr/>
          </p:nvSpPr>
          <p:spPr bwMode="auto">
            <a:xfrm flipH="1">
              <a:off x="4800" y="3600"/>
              <a:ext cx="192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miter lim="800000"/>
              <a:headEnd type="none" w="sm" len="sm"/>
              <a:tailEnd type="stealth" w="lg" len="lg"/>
            </a:ln>
          </p:spPr>
          <p:txBody>
            <a:bodyPr/>
            <a:lstStyle/>
            <a:p>
              <a:endParaRPr lang="pl-PL"/>
            </a:p>
          </p:txBody>
        </p:sp>
      </p:grp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30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30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30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30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02" grpId="0" autoUpdateAnimBg="0"/>
      <p:bldP spid="430103" grpId="0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7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l-PL" sz="3200" dirty="0" smtClean="0"/>
              <a:t>Bezpieczny system kryptograficzny</a:t>
            </a:r>
          </a:p>
        </p:txBody>
      </p:sp>
      <p:sp>
        <p:nvSpPr>
          <p:cNvPr id="457731" name="Rectangle 3"/>
          <p:cNvSpPr>
            <a:spLocks noGrp="1" noChangeArrowheads="1"/>
          </p:cNvSpPr>
          <p:nvPr>
            <p:ph sz="half" idx="1"/>
          </p:nvPr>
        </p:nvSpPr>
        <p:spPr/>
        <p:txBody>
          <a:bodyPr/>
          <a:lstStyle/>
          <a:p>
            <a:pPr>
              <a:defRPr/>
            </a:pPr>
            <a:r>
              <a:rPr lang="pl-PL" sz="2400" dirty="0" smtClean="0"/>
              <a:t>Bezwarunkowo bezpieczny:</a:t>
            </a:r>
          </a:p>
          <a:p>
            <a:pPr lvl="1">
              <a:defRPr/>
            </a:pPr>
            <a:r>
              <a:rPr lang="pl-PL" sz="2000" dirty="0" smtClean="0"/>
              <a:t>Klucz stosowany jednokrotnie</a:t>
            </a:r>
          </a:p>
          <a:p>
            <a:pPr lvl="1">
              <a:defRPr/>
            </a:pPr>
            <a:r>
              <a:rPr lang="pl-PL" sz="2000" dirty="0" smtClean="0"/>
              <a:t>Klucz musi mieć długość co najmniej taką jak wiadomość</a:t>
            </a:r>
          </a:p>
          <a:p>
            <a:pPr lvl="1">
              <a:defRPr/>
            </a:pPr>
            <a:r>
              <a:rPr lang="pl-PL" sz="2000" dirty="0" smtClean="0"/>
              <a:t>Klucz musi być losowy tzn. nic nie można powiedzieć o kluczu na podstawie kryptogramu</a:t>
            </a:r>
          </a:p>
        </p:txBody>
      </p:sp>
      <p:sp>
        <p:nvSpPr>
          <p:cNvPr id="457732" name="Rectangle 4"/>
          <p:cNvSpPr>
            <a:spLocks noGrp="1" noChangeArrowheads="1"/>
          </p:cNvSpPr>
          <p:nvPr>
            <p:ph sz="half" idx="2"/>
          </p:nvPr>
        </p:nvSpPr>
        <p:spPr/>
        <p:txBody>
          <a:bodyPr/>
          <a:lstStyle/>
          <a:p>
            <a:pPr>
              <a:defRPr/>
            </a:pPr>
            <a:r>
              <a:rPr lang="pl-PL" dirty="0" smtClean="0">
                <a:effectLst/>
              </a:rPr>
              <a:t>Obliczeniowo bezpieczny:</a:t>
            </a:r>
          </a:p>
          <a:p>
            <a:pPr lvl="1">
              <a:defRPr/>
            </a:pPr>
            <a:r>
              <a:rPr lang="pl-PL" dirty="0" smtClean="0"/>
              <a:t>Używamy funkcji jednokierunkowej</a:t>
            </a:r>
          </a:p>
          <a:p>
            <a:pPr lvl="1">
              <a:defRPr/>
            </a:pPr>
            <a:endParaRPr lang="pl-PL" dirty="0" smtClean="0"/>
          </a:p>
        </p:txBody>
      </p:sp>
      <p:sp>
        <p:nvSpPr>
          <p:cNvPr id="19458" name="Symbol zastępczy stopki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GB" smtClean="0"/>
              <a:t>Maciej Miłostan, Kryptografia </a:t>
            </a:r>
          </a:p>
        </p:txBody>
      </p:sp>
      <p:sp>
        <p:nvSpPr>
          <p:cNvPr id="19459" name="Symbol zastępczy numeru slajdu 6"/>
          <p:cNvSpPr>
            <a:spLocks noGrp="1"/>
          </p:cNvSpPr>
          <p:nvPr>
            <p:ph type="sldNum" sz="quarter" idx="12"/>
          </p:nvPr>
        </p:nvSpPr>
        <p:spPr>
          <a:xfrm>
            <a:off x="7275512" y="6428184"/>
            <a:ext cx="1905000" cy="457200"/>
          </a:xfrm>
          <a:noFill/>
        </p:spPr>
        <p:txBody>
          <a:bodyPr/>
          <a:lstStyle/>
          <a:p>
            <a:fld id="{ECA9D1A6-AA0D-43DA-AEE8-3399EA6CC18C}" type="slidenum">
              <a:rPr lang="en-GB" smtClean="0"/>
              <a:pPr/>
              <a:t>11</a:t>
            </a:fld>
            <a:endParaRPr lang="en-GB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77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577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577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77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577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577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77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577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577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77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577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577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77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577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577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77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577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577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7731" grpId="0" build="p" autoUpdateAnimBg="0"/>
      <p:bldP spid="457732" grpId="0" build="p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7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l-PL" smtClean="0"/>
              <a:t>Funkcja jednokierunkowa</a:t>
            </a:r>
          </a:p>
        </p:txBody>
      </p:sp>
      <p:sp>
        <p:nvSpPr>
          <p:cNvPr id="458755" name="Rectangle 3"/>
          <p:cNvSpPr>
            <a:spLocks noGrp="1" noChangeArrowheads="1"/>
          </p:cNvSpPr>
          <p:nvPr>
            <p:ph idx="1"/>
          </p:nvPr>
        </p:nvSpPr>
        <p:spPr>
          <a:xfrm>
            <a:off x="288925" y="1557338"/>
            <a:ext cx="8855075" cy="4679950"/>
          </a:xfrm>
        </p:spPr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pl-PL" sz="2800" dirty="0" smtClean="0"/>
              <a:t>F:X </a:t>
            </a:r>
            <a:r>
              <a:rPr lang="pl-PL" sz="2800" dirty="0" smtClean="0">
                <a:sym typeface="Symbol" pitchFamily="18" charset="2"/>
              </a:rPr>
              <a:t></a:t>
            </a:r>
            <a:r>
              <a:rPr lang="pl-PL" sz="2800" dirty="0" smtClean="0"/>
              <a:t> Y</a:t>
            </a:r>
          </a:p>
          <a:p>
            <a:pPr lvl="1">
              <a:lnSpc>
                <a:spcPct val="90000"/>
              </a:lnSpc>
              <a:defRPr/>
            </a:pPr>
            <a:r>
              <a:rPr lang="pl-PL" sz="2400" dirty="0" smtClean="0"/>
              <a:t>Dla każdego x </a:t>
            </a:r>
            <a:r>
              <a:rPr lang="pl-PL" sz="2400" dirty="0" smtClean="0">
                <a:sym typeface="Symbol" pitchFamily="18" charset="2"/>
              </a:rPr>
              <a:t> X – wartość f(x) wyznacz się w czasie wielomianowym</a:t>
            </a:r>
          </a:p>
          <a:p>
            <a:pPr lvl="1">
              <a:lnSpc>
                <a:spcPct val="90000"/>
              </a:lnSpc>
              <a:defRPr/>
            </a:pPr>
            <a:r>
              <a:rPr lang="pl-PL" sz="2400" dirty="0" smtClean="0">
                <a:sym typeface="Symbol" pitchFamily="18" charset="2"/>
              </a:rPr>
              <a:t>Dla każdego y  Y – wartość f </a:t>
            </a:r>
            <a:r>
              <a:rPr lang="pl-PL" sz="2400" baseline="30000" dirty="0" smtClean="0">
                <a:sym typeface="Symbol" pitchFamily="18" charset="2"/>
              </a:rPr>
              <a:t>-1</a:t>
            </a:r>
            <a:r>
              <a:rPr lang="pl-PL" sz="2400" dirty="0" smtClean="0">
                <a:sym typeface="Symbol" pitchFamily="18" charset="2"/>
              </a:rPr>
              <a:t>(y) wyznacz się w czasie wykładniczym, nawet jeżeli funkcja f  jest znana</a:t>
            </a:r>
          </a:p>
          <a:p>
            <a:pPr>
              <a:lnSpc>
                <a:spcPct val="90000"/>
              </a:lnSpc>
              <a:defRPr/>
            </a:pPr>
            <a:r>
              <a:rPr lang="pl-PL" sz="2800" dirty="0" smtClean="0">
                <a:sym typeface="Symbol" pitchFamily="18" charset="2"/>
              </a:rPr>
              <a:t>Nie udowodniono, że istnieje chociaż jedna taka funkcja</a:t>
            </a:r>
          </a:p>
          <a:p>
            <a:pPr>
              <a:lnSpc>
                <a:spcPct val="90000"/>
              </a:lnSpc>
              <a:defRPr/>
            </a:pPr>
            <a:r>
              <a:rPr lang="pl-PL" sz="2800" dirty="0" smtClean="0">
                <a:sym typeface="Symbol" pitchFamily="18" charset="2"/>
              </a:rPr>
              <a:t>Za jednokierunkowe uważa się:</a:t>
            </a:r>
          </a:p>
          <a:p>
            <a:pPr lvl="1">
              <a:lnSpc>
                <a:spcPct val="90000"/>
              </a:lnSpc>
              <a:defRPr/>
            </a:pPr>
            <a:r>
              <a:rPr lang="pl-PL" sz="2400" dirty="0" smtClean="0">
                <a:sym typeface="Symbol" pitchFamily="18" charset="2"/>
              </a:rPr>
              <a:t>Mnożenie dużych liczb pierwszych [f. odwrotna: rozkład liczby na czynniki pierwsze],</a:t>
            </a:r>
          </a:p>
          <a:p>
            <a:pPr lvl="1">
              <a:lnSpc>
                <a:spcPct val="90000"/>
              </a:lnSpc>
              <a:defRPr/>
            </a:pPr>
            <a:r>
              <a:rPr lang="pl-PL" sz="2400" dirty="0" smtClean="0">
                <a:sym typeface="Symbol" pitchFamily="18" charset="2"/>
              </a:rPr>
              <a:t>y =  x</a:t>
            </a:r>
            <a:r>
              <a:rPr lang="pl-PL" sz="2400" baseline="30000" dirty="0" smtClean="0">
                <a:sym typeface="Symbol" pitchFamily="18" charset="2"/>
              </a:rPr>
              <a:t> 2 </a:t>
            </a:r>
            <a:r>
              <a:rPr lang="pl-PL" sz="2400" dirty="0" err="1" smtClean="0">
                <a:sym typeface="Symbol" pitchFamily="18" charset="2"/>
              </a:rPr>
              <a:t>mod</a:t>
            </a:r>
            <a:r>
              <a:rPr lang="pl-PL" sz="2400" dirty="0" smtClean="0">
                <a:sym typeface="Symbol" pitchFamily="18" charset="2"/>
              </a:rPr>
              <a:t> n (dla liczb 100 cyfrowych)[</a:t>
            </a:r>
            <a:r>
              <a:rPr lang="pl-PL" sz="2400" dirty="0" err="1" smtClean="0">
                <a:sym typeface="Symbol" pitchFamily="18" charset="2"/>
              </a:rPr>
              <a:t>pierwistkowanie</a:t>
            </a:r>
            <a:r>
              <a:rPr lang="pl-PL" sz="2400" dirty="0" smtClean="0">
                <a:sym typeface="Symbol" pitchFamily="18" charset="2"/>
              </a:rPr>
              <a:t> modulo]</a:t>
            </a:r>
          </a:p>
          <a:p>
            <a:pPr lvl="1">
              <a:lnSpc>
                <a:spcPct val="90000"/>
              </a:lnSpc>
              <a:defRPr/>
            </a:pPr>
            <a:r>
              <a:rPr lang="pl-PL" sz="2400" dirty="0" smtClean="0">
                <a:sym typeface="Symbol" pitchFamily="18" charset="2"/>
              </a:rPr>
              <a:t>y =  a</a:t>
            </a:r>
            <a:r>
              <a:rPr lang="pl-PL" sz="2400" baseline="30000" dirty="0" smtClean="0">
                <a:sym typeface="Symbol" pitchFamily="18" charset="2"/>
              </a:rPr>
              <a:t> x </a:t>
            </a:r>
            <a:r>
              <a:rPr lang="pl-PL" sz="2400" dirty="0" err="1" smtClean="0">
                <a:sym typeface="Symbol" pitchFamily="18" charset="2"/>
              </a:rPr>
              <a:t>mod</a:t>
            </a:r>
            <a:r>
              <a:rPr lang="pl-PL" sz="2400" dirty="0" smtClean="0">
                <a:sym typeface="Symbol" pitchFamily="18" charset="2"/>
              </a:rPr>
              <a:t> n (dla dużych liczb) [logarytmowanie dyskretne]</a:t>
            </a:r>
          </a:p>
        </p:txBody>
      </p:sp>
      <p:sp>
        <p:nvSpPr>
          <p:cNvPr id="20482" name="Symbol zastępczy stopki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GB" smtClean="0"/>
              <a:t>Maciej Miłostan, Kryptografia </a:t>
            </a:r>
          </a:p>
        </p:txBody>
      </p:sp>
      <p:sp>
        <p:nvSpPr>
          <p:cNvPr id="20483" name="Symbol zastępczy numeru slajdu 5"/>
          <p:cNvSpPr>
            <a:spLocks noGrp="1"/>
          </p:cNvSpPr>
          <p:nvPr>
            <p:ph type="sldNum" sz="quarter" idx="12"/>
          </p:nvPr>
        </p:nvSpPr>
        <p:spPr>
          <a:xfrm>
            <a:off x="7275512" y="6453336"/>
            <a:ext cx="1905000" cy="457200"/>
          </a:xfrm>
          <a:noFill/>
        </p:spPr>
        <p:txBody>
          <a:bodyPr/>
          <a:lstStyle/>
          <a:p>
            <a:fld id="{8D02FFE1-D87C-44F8-AB03-500D23FE78F3}" type="slidenum">
              <a:rPr lang="en-GB" smtClean="0"/>
              <a:pPr/>
              <a:t>12</a:t>
            </a:fld>
            <a:endParaRPr lang="en-GB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87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587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587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87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587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587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87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587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587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87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587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587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87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587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587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87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587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587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87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587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587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87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587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587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8755" grpId="0" build="p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7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l-PL" smtClean="0"/>
              <a:t>Kryptoanaliza</a:t>
            </a:r>
          </a:p>
        </p:txBody>
      </p:sp>
      <p:sp>
        <p:nvSpPr>
          <p:cNvPr id="45977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pl-PL" smtClean="0"/>
              <a:t>Atak na tekst zaszyfrowany – dostępny tylko szyfrogram</a:t>
            </a:r>
          </a:p>
          <a:p>
            <a:pPr>
              <a:lnSpc>
                <a:spcPct val="90000"/>
              </a:lnSpc>
              <a:defRPr/>
            </a:pPr>
            <a:r>
              <a:rPr lang="pl-PL" smtClean="0"/>
              <a:t>Atak poprzez tekst częściowo znany – istnieją słowa, których na pewno użyto</a:t>
            </a:r>
          </a:p>
          <a:p>
            <a:pPr>
              <a:lnSpc>
                <a:spcPct val="90000"/>
              </a:lnSpc>
              <a:defRPr/>
            </a:pPr>
            <a:r>
              <a:rPr lang="pl-PL" smtClean="0"/>
              <a:t>Atak poprzez wybrany tekst jawny</a:t>
            </a:r>
          </a:p>
          <a:p>
            <a:pPr>
              <a:lnSpc>
                <a:spcPct val="90000"/>
              </a:lnSpc>
              <a:defRPr/>
            </a:pPr>
            <a:r>
              <a:rPr lang="pl-PL" smtClean="0"/>
              <a:t>Atak poprzez wybrany tekst zaszyfrowany</a:t>
            </a:r>
          </a:p>
          <a:p>
            <a:pPr>
              <a:lnSpc>
                <a:spcPct val="90000"/>
              </a:lnSpc>
              <a:defRPr/>
            </a:pPr>
            <a:r>
              <a:rPr lang="pl-PL" smtClean="0"/>
              <a:t>Atak poprzez wybrany tekst</a:t>
            </a:r>
          </a:p>
        </p:txBody>
      </p:sp>
      <p:sp>
        <p:nvSpPr>
          <p:cNvPr id="21506" name="Symbol zastępczy stopki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GB" smtClean="0"/>
              <a:t>Maciej Miłostan, Kryptografia </a:t>
            </a:r>
          </a:p>
        </p:txBody>
      </p:sp>
      <p:sp>
        <p:nvSpPr>
          <p:cNvPr id="21507" name="Symbol zastępczy numeru slajdu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CA3529D0-27C1-4F1E-9BF5-3AA6784B8450}" type="slidenum">
              <a:rPr lang="en-GB" smtClean="0"/>
              <a:pPr/>
              <a:t>13</a:t>
            </a:fld>
            <a:endParaRPr lang="en-GB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7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597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597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7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597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597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7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597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597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7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597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597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7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597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597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9779" grpId="0" build="p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l-PL" smtClean="0"/>
              <a:t>Agenda</a:t>
            </a:r>
            <a:endParaRPr lang="en-GB" smtClean="0"/>
          </a:p>
        </p:txBody>
      </p:sp>
      <p:sp>
        <p:nvSpPr>
          <p:cNvPr id="438275" name="Rectangle 3"/>
          <p:cNvSpPr>
            <a:spLocks noGrp="1" noChangeArrowheads="1"/>
          </p:cNvSpPr>
          <p:nvPr>
            <p:ph idx="1"/>
          </p:nvPr>
        </p:nvSpPr>
        <p:spPr>
          <a:xfrm>
            <a:off x="2743200" y="1981200"/>
            <a:ext cx="6019800" cy="3733800"/>
          </a:xfrm>
        </p:spPr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pl-PL" dirty="0" smtClean="0">
                <a:effectLst/>
              </a:rPr>
              <a:t>Terminologia</a:t>
            </a:r>
            <a:endParaRPr lang="en-GB" dirty="0" smtClean="0">
              <a:effectLst/>
            </a:endParaRPr>
          </a:p>
          <a:p>
            <a:pPr>
              <a:lnSpc>
                <a:spcPct val="90000"/>
              </a:lnSpc>
              <a:defRPr/>
            </a:pPr>
            <a:r>
              <a:rPr lang="pl-PL" dirty="0" smtClean="0">
                <a:effectLst/>
              </a:rPr>
              <a:t>Systemy kryptograficzne</a:t>
            </a:r>
            <a:endParaRPr lang="en-GB" dirty="0" smtClean="0">
              <a:effectLst/>
            </a:endParaRPr>
          </a:p>
          <a:p>
            <a:pPr>
              <a:lnSpc>
                <a:spcPct val="90000"/>
              </a:lnSpc>
              <a:defRPr/>
            </a:pPr>
            <a:r>
              <a:rPr lang="pl-PL" sz="3600" b="1" dirty="0" smtClean="0">
                <a:solidFill>
                  <a:srgbClr val="FFFF00"/>
                </a:solidFill>
              </a:rPr>
              <a:t>Szyfry z kluczem tajnym</a:t>
            </a:r>
            <a:endParaRPr lang="en-GB" sz="3600" b="1" dirty="0" smtClean="0">
              <a:solidFill>
                <a:srgbClr val="FFFF00"/>
              </a:solidFill>
            </a:endParaRPr>
          </a:p>
          <a:p>
            <a:pPr>
              <a:lnSpc>
                <a:spcPct val="90000"/>
              </a:lnSpc>
              <a:defRPr/>
            </a:pPr>
            <a:r>
              <a:rPr lang="pl-PL" dirty="0" smtClean="0">
                <a:effectLst/>
              </a:rPr>
              <a:t>Asymetryczne systemy szyfrowania</a:t>
            </a:r>
          </a:p>
          <a:p>
            <a:pPr>
              <a:lnSpc>
                <a:spcPct val="90000"/>
              </a:lnSpc>
              <a:defRPr/>
            </a:pPr>
            <a:r>
              <a:rPr lang="pl-PL" sz="2800" dirty="0" smtClean="0">
                <a:effectLst/>
              </a:rPr>
              <a:t>Znajdywanie liczb pierwszych</a:t>
            </a:r>
          </a:p>
          <a:p>
            <a:pPr>
              <a:lnSpc>
                <a:spcPct val="90000"/>
              </a:lnSpc>
              <a:defRPr/>
            </a:pPr>
            <a:r>
              <a:rPr lang="pl-PL" sz="2800" dirty="0" smtClean="0">
                <a:effectLst/>
              </a:rPr>
              <a:t>Funkcje skrótu</a:t>
            </a:r>
            <a:endParaRPr lang="en-GB" sz="2800" dirty="0" smtClean="0">
              <a:effectLst/>
            </a:endParaRPr>
          </a:p>
        </p:txBody>
      </p:sp>
      <p:sp>
        <p:nvSpPr>
          <p:cNvPr id="22530" name="Symbol zastępczy stopki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GB" smtClean="0"/>
              <a:t>Maciej Miłostan, Kryptografia </a:t>
            </a:r>
          </a:p>
        </p:txBody>
      </p:sp>
      <p:sp>
        <p:nvSpPr>
          <p:cNvPr id="22531" name="Symbol zastępczy numeru slajdu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351702D-A049-4E33-8F24-8B20AB460697}" type="slidenum">
              <a:rPr lang="en-GB" smtClean="0"/>
              <a:pPr/>
              <a:t>14</a:t>
            </a:fld>
            <a:endParaRPr lang="en-GB" smtClean="0"/>
          </a:p>
        </p:txBody>
      </p:sp>
      <p:grpSp>
        <p:nvGrpSpPr>
          <p:cNvPr id="22534" name="Group 4"/>
          <p:cNvGrpSpPr>
            <a:grpSpLocks/>
          </p:cNvGrpSpPr>
          <p:nvPr/>
        </p:nvGrpSpPr>
        <p:grpSpPr bwMode="auto">
          <a:xfrm>
            <a:off x="609600" y="2362200"/>
            <a:ext cx="1676400" cy="2286000"/>
            <a:chOff x="384" y="1488"/>
            <a:chExt cx="1056" cy="1440"/>
          </a:xfrm>
        </p:grpSpPr>
        <p:sp>
          <p:nvSpPr>
            <p:cNvPr id="22535" name="AutoShape 5"/>
            <p:cNvSpPr>
              <a:spLocks noChangeArrowheads="1"/>
            </p:cNvSpPr>
            <p:nvPr/>
          </p:nvSpPr>
          <p:spPr bwMode="auto">
            <a:xfrm>
              <a:off x="384" y="1488"/>
              <a:ext cx="1056" cy="1440"/>
            </a:xfrm>
            <a:prstGeom prst="verticalScroll">
              <a:avLst>
                <a:gd name="adj" fmla="val 12500"/>
              </a:avLst>
            </a:prstGeom>
            <a:solidFill>
              <a:srgbClr val="FFFF00"/>
            </a:solidFill>
            <a:ln w="12700" cap="sq">
              <a:solidFill>
                <a:schemeClr val="bg2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pl-PL"/>
            </a:p>
          </p:txBody>
        </p:sp>
        <p:sp>
          <p:nvSpPr>
            <p:cNvPr id="22536" name="Line 6"/>
            <p:cNvSpPr>
              <a:spLocks noChangeShapeType="1"/>
            </p:cNvSpPr>
            <p:nvPr/>
          </p:nvSpPr>
          <p:spPr bwMode="auto">
            <a:xfrm>
              <a:off x="576" y="1824"/>
              <a:ext cx="672" cy="0"/>
            </a:xfrm>
            <a:prstGeom prst="line">
              <a:avLst/>
            </a:prstGeom>
            <a:noFill/>
            <a:ln w="25400">
              <a:solidFill>
                <a:schemeClr val="bg2"/>
              </a:solidFill>
              <a:prstDash val="dashDot"/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pl-PL"/>
            </a:p>
          </p:txBody>
        </p:sp>
        <p:sp>
          <p:nvSpPr>
            <p:cNvPr id="22537" name="Line 7"/>
            <p:cNvSpPr>
              <a:spLocks noChangeShapeType="1"/>
            </p:cNvSpPr>
            <p:nvPr/>
          </p:nvSpPr>
          <p:spPr bwMode="auto">
            <a:xfrm>
              <a:off x="576" y="1920"/>
              <a:ext cx="672" cy="0"/>
            </a:xfrm>
            <a:prstGeom prst="line">
              <a:avLst/>
            </a:prstGeom>
            <a:noFill/>
            <a:ln w="25400">
              <a:solidFill>
                <a:schemeClr val="bg2"/>
              </a:solidFill>
              <a:prstDash val="dashDot"/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pl-PL"/>
            </a:p>
          </p:txBody>
        </p:sp>
        <p:sp>
          <p:nvSpPr>
            <p:cNvPr id="22538" name="Line 8"/>
            <p:cNvSpPr>
              <a:spLocks noChangeShapeType="1"/>
            </p:cNvSpPr>
            <p:nvPr/>
          </p:nvSpPr>
          <p:spPr bwMode="auto">
            <a:xfrm>
              <a:off x="576" y="2064"/>
              <a:ext cx="672" cy="0"/>
            </a:xfrm>
            <a:prstGeom prst="line">
              <a:avLst/>
            </a:prstGeom>
            <a:noFill/>
            <a:ln w="25400">
              <a:solidFill>
                <a:schemeClr val="bg2"/>
              </a:solidFill>
              <a:prstDash val="dashDot"/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pl-PL"/>
            </a:p>
          </p:txBody>
        </p:sp>
        <p:sp>
          <p:nvSpPr>
            <p:cNvPr id="22539" name="Line 9"/>
            <p:cNvSpPr>
              <a:spLocks noChangeShapeType="1"/>
            </p:cNvSpPr>
            <p:nvPr/>
          </p:nvSpPr>
          <p:spPr bwMode="auto">
            <a:xfrm>
              <a:off x="576" y="2256"/>
              <a:ext cx="672" cy="0"/>
            </a:xfrm>
            <a:prstGeom prst="line">
              <a:avLst/>
            </a:prstGeom>
            <a:noFill/>
            <a:ln w="25400">
              <a:solidFill>
                <a:schemeClr val="bg2"/>
              </a:solidFill>
              <a:prstDash val="dashDot"/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pl-PL"/>
            </a:p>
          </p:txBody>
        </p:sp>
        <p:sp>
          <p:nvSpPr>
            <p:cNvPr id="22540" name="Line 10"/>
            <p:cNvSpPr>
              <a:spLocks noChangeShapeType="1"/>
            </p:cNvSpPr>
            <p:nvPr/>
          </p:nvSpPr>
          <p:spPr bwMode="auto">
            <a:xfrm>
              <a:off x="576" y="2448"/>
              <a:ext cx="672" cy="0"/>
            </a:xfrm>
            <a:prstGeom prst="line">
              <a:avLst/>
            </a:prstGeom>
            <a:noFill/>
            <a:ln w="25400">
              <a:solidFill>
                <a:schemeClr val="bg2"/>
              </a:solidFill>
              <a:prstDash val="dashDot"/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pl-PL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l-PL" smtClean="0"/>
              <a:t>Szyfry przestawieniowe</a:t>
            </a:r>
          </a:p>
        </p:txBody>
      </p:sp>
      <p:sp>
        <p:nvSpPr>
          <p:cNvPr id="431107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981200"/>
            <a:ext cx="7924800" cy="4114800"/>
          </a:xfrm>
        </p:spPr>
        <p:txBody>
          <a:bodyPr/>
          <a:lstStyle/>
          <a:p>
            <a:pPr>
              <a:defRPr/>
            </a:pPr>
            <a:r>
              <a:rPr lang="pl-PL" sz="2800" smtClean="0"/>
              <a:t>Tekst jawny </a:t>
            </a:r>
            <a:r>
              <a:rPr lang="pl-PL" sz="2800" smtClean="0">
                <a:sym typeface="Symbol" pitchFamily="18" charset="2"/>
              </a:rPr>
              <a:t> figura geometryczna  tekst zaszyfrowany</a:t>
            </a:r>
            <a:endParaRPr lang="en-GB" sz="2800" smtClean="0"/>
          </a:p>
          <a:p>
            <a:pPr>
              <a:buFontTx/>
              <a:buNone/>
              <a:defRPr/>
            </a:pPr>
            <a:r>
              <a:rPr lang="pl-PL" sz="2800" smtClean="0"/>
              <a:t>np. JAUERASINTCAMH</a:t>
            </a:r>
            <a:br>
              <a:rPr lang="pl-PL" sz="2800" smtClean="0"/>
            </a:br>
            <a:r>
              <a:rPr lang="pl-PL" sz="2800" smtClean="0"/>
              <a:t>lub JETRUSMIAACNHA</a:t>
            </a:r>
          </a:p>
        </p:txBody>
      </p:sp>
      <p:sp>
        <p:nvSpPr>
          <p:cNvPr id="23554" name="Symbol zastępczy stopki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GB" smtClean="0"/>
              <a:t>Maciej Miłostan, Kryptografia </a:t>
            </a:r>
          </a:p>
        </p:txBody>
      </p:sp>
      <p:sp>
        <p:nvSpPr>
          <p:cNvPr id="23555" name="Symbol zastępczy numeru slajdu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4299201C-3A23-4154-9407-7FE710664579}" type="slidenum">
              <a:rPr lang="en-GB" smtClean="0"/>
              <a:pPr/>
              <a:t>15</a:t>
            </a:fld>
            <a:endParaRPr lang="en-GB" smtClean="0"/>
          </a:p>
        </p:txBody>
      </p:sp>
      <p:graphicFrame>
        <p:nvGraphicFramePr>
          <p:cNvPr id="431239" name="Group 135"/>
          <p:cNvGraphicFramePr>
            <a:graphicFrameLocks noGrp="1"/>
          </p:cNvGraphicFramePr>
          <p:nvPr/>
        </p:nvGraphicFramePr>
        <p:xfrm>
          <a:off x="1295400" y="3962400"/>
          <a:ext cx="2438400" cy="1554480"/>
        </p:xfrm>
        <a:graphic>
          <a:graphicData uri="http://schemas.openxmlformats.org/drawingml/2006/table">
            <a:tbl>
              <a:tblPr/>
              <a:tblGrid>
                <a:gridCol w="487363"/>
                <a:gridCol w="487362"/>
                <a:gridCol w="488950"/>
                <a:gridCol w="487363"/>
                <a:gridCol w="487362"/>
              </a:tblGrid>
              <a:tr h="3556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J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H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U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*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pSp>
        <p:nvGrpSpPr>
          <p:cNvPr id="2" name="Group 189"/>
          <p:cNvGrpSpPr>
            <a:grpSpLocks/>
          </p:cNvGrpSpPr>
          <p:nvPr/>
        </p:nvGrpSpPr>
        <p:grpSpPr bwMode="auto">
          <a:xfrm>
            <a:off x="5257800" y="2971800"/>
            <a:ext cx="2362200" cy="2667000"/>
            <a:chOff x="2688" y="2496"/>
            <a:chExt cx="1488" cy="1680"/>
          </a:xfrm>
        </p:grpSpPr>
        <p:grpSp>
          <p:nvGrpSpPr>
            <p:cNvPr id="23585" name="Group 186"/>
            <p:cNvGrpSpPr>
              <a:grpSpLocks/>
            </p:cNvGrpSpPr>
            <p:nvPr/>
          </p:nvGrpSpPr>
          <p:grpSpPr bwMode="auto">
            <a:xfrm>
              <a:off x="2688" y="2496"/>
              <a:ext cx="912" cy="1008"/>
              <a:chOff x="2688" y="2496"/>
              <a:chExt cx="912" cy="1008"/>
            </a:xfrm>
          </p:grpSpPr>
          <p:sp>
            <p:nvSpPr>
              <p:cNvPr id="431267" name="Rectangle 163"/>
              <p:cNvSpPr>
                <a:spLocks noChangeArrowheads="1"/>
              </p:cNvSpPr>
              <p:nvPr/>
            </p:nvSpPr>
            <p:spPr bwMode="auto">
              <a:xfrm>
                <a:off x="2688" y="2832"/>
                <a:ext cx="336" cy="336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 type="none" w="sm" len="sm"/>
                <a:tailEnd type="none" w="lg" len="lg"/>
              </a:ln>
              <a:effectLst/>
            </p:spPr>
            <p:txBody>
              <a:bodyPr/>
              <a:lstStyle/>
              <a:p>
                <a:pPr>
                  <a:buFontTx/>
                  <a:buNone/>
                  <a:defRPr/>
                </a:pPr>
                <a:r>
                  <a:rPr lang="pl-PL" sz="2800"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charset="0"/>
                  </a:rPr>
                  <a:t>E</a:t>
                </a:r>
              </a:p>
            </p:txBody>
          </p:sp>
          <p:sp>
            <p:nvSpPr>
              <p:cNvPr id="431268" name="Rectangle 164"/>
              <p:cNvSpPr>
                <a:spLocks noChangeArrowheads="1"/>
              </p:cNvSpPr>
              <p:nvPr/>
            </p:nvSpPr>
            <p:spPr bwMode="auto">
              <a:xfrm>
                <a:off x="3024" y="2832"/>
                <a:ext cx="288" cy="336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 type="none" w="sm" len="sm"/>
                <a:tailEnd type="none" w="lg" len="lg"/>
              </a:ln>
              <a:effectLst/>
            </p:spPr>
            <p:txBody>
              <a:bodyPr/>
              <a:lstStyle/>
              <a:p>
                <a:pPr>
                  <a:buFontTx/>
                  <a:buNone/>
                  <a:defRPr/>
                </a:pPr>
                <a:r>
                  <a:rPr lang="pl-PL" sz="2800"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charset="0"/>
                  </a:rPr>
                  <a:t>S</a:t>
                </a:r>
              </a:p>
            </p:txBody>
          </p:sp>
          <p:sp>
            <p:nvSpPr>
              <p:cNvPr id="431269" name="Rectangle 165"/>
              <p:cNvSpPr>
                <a:spLocks noChangeArrowheads="1"/>
              </p:cNvSpPr>
              <p:nvPr/>
            </p:nvSpPr>
            <p:spPr bwMode="auto">
              <a:xfrm>
                <a:off x="2688" y="3168"/>
                <a:ext cx="336" cy="336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 type="none" w="sm" len="sm"/>
                <a:tailEnd type="none" w="lg" len="lg"/>
              </a:ln>
              <a:effectLst/>
            </p:spPr>
            <p:txBody>
              <a:bodyPr/>
              <a:lstStyle/>
              <a:p>
                <a:pPr>
                  <a:buFontTx/>
                  <a:buNone/>
                  <a:defRPr/>
                </a:pPr>
                <a:r>
                  <a:rPr lang="pl-PL" sz="2800"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charset="0"/>
                  </a:rPr>
                  <a:t>T</a:t>
                </a:r>
              </a:p>
            </p:txBody>
          </p:sp>
          <p:sp>
            <p:nvSpPr>
              <p:cNvPr id="431270" name="Rectangle 166"/>
              <p:cNvSpPr>
                <a:spLocks noChangeArrowheads="1"/>
              </p:cNvSpPr>
              <p:nvPr/>
            </p:nvSpPr>
            <p:spPr bwMode="auto">
              <a:xfrm>
                <a:off x="3024" y="3168"/>
                <a:ext cx="288" cy="336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 type="none" w="sm" len="sm"/>
                <a:tailEnd type="none" w="lg" len="lg"/>
              </a:ln>
              <a:effectLst/>
            </p:spPr>
            <p:txBody>
              <a:bodyPr/>
              <a:lstStyle/>
              <a:p>
                <a:pPr>
                  <a:buFontTx/>
                  <a:buNone/>
                  <a:defRPr/>
                </a:pPr>
                <a:r>
                  <a:rPr lang="pl-PL" sz="2800"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charset="0"/>
                  </a:rPr>
                  <a:t>M</a:t>
                </a:r>
              </a:p>
            </p:txBody>
          </p:sp>
          <p:sp>
            <p:nvSpPr>
              <p:cNvPr id="431271" name="Rectangle 167"/>
              <p:cNvSpPr>
                <a:spLocks noChangeArrowheads="1"/>
              </p:cNvSpPr>
              <p:nvPr/>
            </p:nvSpPr>
            <p:spPr bwMode="auto">
              <a:xfrm>
                <a:off x="2688" y="2496"/>
                <a:ext cx="336" cy="336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 type="none" w="sm" len="sm"/>
                <a:tailEnd type="none" w="lg" len="lg"/>
              </a:ln>
              <a:effectLst/>
            </p:spPr>
            <p:txBody>
              <a:bodyPr/>
              <a:lstStyle/>
              <a:p>
                <a:pPr>
                  <a:buFontTx/>
                  <a:buNone/>
                  <a:defRPr/>
                </a:pPr>
                <a:r>
                  <a:rPr lang="pl-PL" sz="2800"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charset="0"/>
                  </a:rPr>
                  <a:t>J</a:t>
                </a:r>
              </a:p>
            </p:txBody>
          </p:sp>
          <p:sp>
            <p:nvSpPr>
              <p:cNvPr id="431272" name="Rectangle 168"/>
              <p:cNvSpPr>
                <a:spLocks noChangeArrowheads="1"/>
              </p:cNvSpPr>
              <p:nvPr/>
            </p:nvSpPr>
            <p:spPr bwMode="auto">
              <a:xfrm>
                <a:off x="3312" y="3168"/>
                <a:ext cx="288" cy="336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 type="none" w="sm" len="sm"/>
                <a:tailEnd type="none" w="lg" len="lg"/>
              </a:ln>
              <a:effectLst/>
            </p:spPr>
            <p:txBody>
              <a:bodyPr/>
              <a:lstStyle/>
              <a:p>
                <a:pPr>
                  <a:buFontTx/>
                  <a:buNone/>
                  <a:defRPr/>
                </a:pPr>
                <a:r>
                  <a:rPr lang="pl-PL" sz="2800"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charset="0"/>
                  </a:rPr>
                  <a:t>A</a:t>
                </a:r>
              </a:p>
            </p:txBody>
          </p:sp>
        </p:grpSp>
        <p:grpSp>
          <p:nvGrpSpPr>
            <p:cNvPr id="23586" name="Group 187"/>
            <p:cNvGrpSpPr>
              <a:grpSpLocks/>
            </p:cNvGrpSpPr>
            <p:nvPr/>
          </p:nvGrpSpPr>
          <p:grpSpPr bwMode="auto">
            <a:xfrm>
              <a:off x="2688" y="3504"/>
              <a:ext cx="1200" cy="336"/>
              <a:chOff x="2688" y="3504"/>
              <a:chExt cx="1200" cy="336"/>
            </a:xfrm>
          </p:grpSpPr>
          <p:sp>
            <p:nvSpPr>
              <p:cNvPr id="431273" name="Rectangle 169"/>
              <p:cNvSpPr>
                <a:spLocks noChangeArrowheads="1"/>
              </p:cNvSpPr>
              <p:nvPr/>
            </p:nvSpPr>
            <p:spPr bwMode="auto">
              <a:xfrm>
                <a:off x="2688" y="3504"/>
                <a:ext cx="336" cy="336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 type="none" w="sm" len="sm"/>
                <a:tailEnd type="none" w="lg" len="lg"/>
              </a:ln>
              <a:effectLst/>
            </p:spPr>
            <p:txBody>
              <a:bodyPr/>
              <a:lstStyle/>
              <a:p>
                <a:pPr>
                  <a:buFontTx/>
                  <a:buNone/>
                  <a:defRPr/>
                </a:pPr>
                <a:r>
                  <a:rPr lang="pl-PL" sz="2800"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charset="0"/>
                  </a:rPr>
                  <a:t>R</a:t>
                </a:r>
              </a:p>
            </p:txBody>
          </p:sp>
          <p:sp>
            <p:nvSpPr>
              <p:cNvPr id="431274" name="Rectangle 170"/>
              <p:cNvSpPr>
                <a:spLocks noChangeArrowheads="1"/>
              </p:cNvSpPr>
              <p:nvPr/>
            </p:nvSpPr>
            <p:spPr bwMode="auto">
              <a:xfrm>
                <a:off x="3024" y="3504"/>
                <a:ext cx="288" cy="336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 type="none" w="sm" len="sm"/>
                <a:tailEnd type="none" w="lg" len="lg"/>
              </a:ln>
              <a:effectLst/>
            </p:spPr>
            <p:txBody>
              <a:bodyPr/>
              <a:lstStyle/>
              <a:p>
                <a:pPr>
                  <a:buFontTx/>
                  <a:buNone/>
                  <a:defRPr/>
                </a:pPr>
                <a:r>
                  <a:rPr lang="pl-PL" sz="2800"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charset="0"/>
                  </a:rPr>
                  <a:t>I</a:t>
                </a:r>
              </a:p>
            </p:txBody>
          </p:sp>
          <p:sp>
            <p:nvSpPr>
              <p:cNvPr id="431275" name="Rectangle 171"/>
              <p:cNvSpPr>
                <a:spLocks noChangeArrowheads="1"/>
              </p:cNvSpPr>
              <p:nvPr/>
            </p:nvSpPr>
            <p:spPr bwMode="auto">
              <a:xfrm>
                <a:off x="3312" y="3504"/>
                <a:ext cx="288" cy="336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 type="none" w="sm" len="sm"/>
                <a:tailEnd type="none" w="lg" len="lg"/>
              </a:ln>
              <a:effectLst/>
            </p:spPr>
            <p:txBody>
              <a:bodyPr/>
              <a:lstStyle/>
              <a:p>
                <a:pPr>
                  <a:buFontTx/>
                  <a:buNone/>
                  <a:defRPr/>
                </a:pPr>
                <a:r>
                  <a:rPr lang="pl-PL" sz="2800"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charset="0"/>
                  </a:rPr>
                  <a:t>C</a:t>
                </a:r>
              </a:p>
            </p:txBody>
          </p:sp>
          <p:sp>
            <p:nvSpPr>
              <p:cNvPr id="431276" name="Rectangle 172"/>
              <p:cNvSpPr>
                <a:spLocks noChangeArrowheads="1"/>
              </p:cNvSpPr>
              <p:nvPr/>
            </p:nvSpPr>
            <p:spPr bwMode="auto">
              <a:xfrm>
                <a:off x="3600" y="3504"/>
                <a:ext cx="288" cy="336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 type="none" w="sm" len="sm"/>
                <a:tailEnd type="none" w="lg" len="lg"/>
              </a:ln>
              <a:effectLst/>
            </p:spPr>
            <p:txBody>
              <a:bodyPr/>
              <a:lstStyle/>
              <a:p>
                <a:pPr>
                  <a:buFontTx/>
                  <a:buNone/>
                  <a:defRPr/>
                </a:pPr>
                <a:r>
                  <a:rPr lang="pl-PL" sz="2800"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charset="0"/>
                  </a:rPr>
                  <a:t>H</a:t>
                </a:r>
              </a:p>
            </p:txBody>
          </p:sp>
        </p:grpSp>
        <p:grpSp>
          <p:nvGrpSpPr>
            <p:cNvPr id="23587" name="Group 188"/>
            <p:cNvGrpSpPr>
              <a:grpSpLocks/>
            </p:cNvGrpSpPr>
            <p:nvPr/>
          </p:nvGrpSpPr>
          <p:grpSpPr bwMode="auto">
            <a:xfrm>
              <a:off x="2688" y="3840"/>
              <a:ext cx="1200" cy="336"/>
              <a:chOff x="2688" y="3840"/>
              <a:chExt cx="1200" cy="336"/>
            </a:xfrm>
          </p:grpSpPr>
          <p:sp>
            <p:nvSpPr>
              <p:cNvPr id="431277" name="Rectangle 173"/>
              <p:cNvSpPr>
                <a:spLocks noChangeArrowheads="1"/>
              </p:cNvSpPr>
              <p:nvPr/>
            </p:nvSpPr>
            <p:spPr bwMode="auto">
              <a:xfrm>
                <a:off x="2688" y="3840"/>
                <a:ext cx="336" cy="336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 type="none" w="sm" len="sm"/>
                <a:tailEnd type="none" w="lg" len="lg"/>
              </a:ln>
              <a:effectLst/>
            </p:spPr>
            <p:txBody>
              <a:bodyPr/>
              <a:lstStyle/>
              <a:p>
                <a:pPr>
                  <a:buFontTx/>
                  <a:buNone/>
                  <a:defRPr/>
                </a:pPr>
                <a:r>
                  <a:rPr lang="pl-PL" sz="2800"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charset="0"/>
                  </a:rPr>
                  <a:t>U</a:t>
                </a:r>
              </a:p>
            </p:txBody>
          </p:sp>
          <p:sp>
            <p:nvSpPr>
              <p:cNvPr id="431278" name="Rectangle 174"/>
              <p:cNvSpPr>
                <a:spLocks noChangeArrowheads="1"/>
              </p:cNvSpPr>
              <p:nvPr/>
            </p:nvSpPr>
            <p:spPr bwMode="auto">
              <a:xfrm>
                <a:off x="3024" y="3840"/>
                <a:ext cx="288" cy="336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 type="none" w="sm" len="sm"/>
                <a:tailEnd type="none" w="lg" len="lg"/>
              </a:ln>
              <a:effectLst/>
            </p:spPr>
            <p:txBody>
              <a:bodyPr/>
              <a:lstStyle/>
              <a:p>
                <a:pPr>
                  <a:buFontTx/>
                  <a:buNone/>
                  <a:defRPr/>
                </a:pPr>
                <a:r>
                  <a:rPr lang="pl-PL" sz="2800"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charset="0"/>
                  </a:rPr>
                  <a:t>A</a:t>
                </a:r>
              </a:p>
            </p:txBody>
          </p:sp>
          <p:sp>
            <p:nvSpPr>
              <p:cNvPr id="431279" name="Rectangle 175"/>
              <p:cNvSpPr>
                <a:spLocks noChangeArrowheads="1"/>
              </p:cNvSpPr>
              <p:nvPr/>
            </p:nvSpPr>
            <p:spPr bwMode="auto">
              <a:xfrm>
                <a:off x="3312" y="3840"/>
                <a:ext cx="288" cy="336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 type="none" w="sm" len="sm"/>
                <a:tailEnd type="none" w="lg" len="lg"/>
              </a:ln>
              <a:effectLst/>
            </p:spPr>
            <p:txBody>
              <a:bodyPr/>
              <a:lstStyle/>
              <a:p>
                <a:pPr>
                  <a:buFontTx/>
                  <a:buNone/>
                  <a:defRPr/>
                </a:pPr>
                <a:r>
                  <a:rPr lang="pl-PL" sz="2800"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charset="0"/>
                  </a:rPr>
                  <a:t>N</a:t>
                </a:r>
              </a:p>
            </p:txBody>
          </p:sp>
          <p:sp>
            <p:nvSpPr>
              <p:cNvPr id="431284" name="Rectangle 180"/>
              <p:cNvSpPr>
                <a:spLocks noChangeArrowheads="1"/>
              </p:cNvSpPr>
              <p:nvPr/>
            </p:nvSpPr>
            <p:spPr bwMode="auto">
              <a:xfrm>
                <a:off x="3600" y="3840"/>
                <a:ext cx="288" cy="336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 type="none" w="sm" len="sm"/>
                <a:tailEnd type="none" w="lg" len="lg"/>
              </a:ln>
              <a:effectLst/>
            </p:spPr>
            <p:txBody>
              <a:bodyPr/>
              <a:lstStyle/>
              <a:p>
                <a:pPr>
                  <a:buFontTx/>
                  <a:buNone/>
                  <a:defRPr/>
                </a:pPr>
                <a:r>
                  <a:rPr lang="pl-PL" sz="2800"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charset="0"/>
                  </a:rPr>
                  <a:t>A</a:t>
                </a:r>
              </a:p>
            </p:txBody>
          </p:sp>
        </p:grpSp>
        <p:sp>
          <p:nvSpPr>
            <p:cNvPr id="431289" name="Rectangle 185"/>
            <p:cNvSpPr>
              <a:spLocks noChangeArrowheads="1"/>
            </p:cNvSpPr>
            <p:nvPr/>
          </p:nvSpPr>
          <p:spPr bwMode="auto">
            <a:xfrm>
              <a:off x="3888" y="3840"/>
              <a:ext cx="288" cy="336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 type="none" w="sm" len="sm"/>
              <a:tailEnd type="none" w="lg" len="lg"/>
            </a:ln>
            <a:effectLst/>
          </p:spPr>
          <p:txBody>
            <a:bodyPr/>
            <a:lstStyle/>
            <a:p>
              <a:pPr>
                <a:buFontTx/>
                <a:buNone/>
                <a:defRPr/>
              </a:pPr>
              <a:r>
                <a:rPr lang="pl-PL" sz="2800"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rPr>
                <a:t>*</a:t>
              </a:r>
            </a:p>
          </p:txBody>
        </p:sp>
      </p:grp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31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31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1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311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311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312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312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1107" grpId="0" build="p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l-PL" smtClean="0"/>
              <a:t>Szyfry przestawieniowe (1)</a:t>
            </a:r>
          </a:p>
        </p:txBody>
      </p:sp>
      <p:sp>
        <p:nvSpPr>
          <p:cNvPr id="432131" name="Rectangle 3"/>
          <p:cNvSpPr>
            <a:spLocks noGrp="1" noChangeArrowheads="1"/>
          </p:cNvSpPr>
          <p:nvPr>
            <p:ph idx="1"/>
          </p:nvPr>
        </p:nvSpPr>
        <p:spPr>
          <a:xfrm>
            <a:off x="762000" y="1447800"/>
            <a:ext cx="7848600" cy="4114800"/>
          </a:xfrm>
        </p:spPr>
        <p:txBody>
          <a:bodyPr/>
          <a:lstStyle/>
          <a:p>
            <a:pPr>
              <a:defRPr/>
            </a:pPr>
            <a:r>
              <a:rPr lang="pl-PL" sz="2400" smtClean="0"/>
              <a:t>k = Antonio</a:t>
            </a:r>
          </a:p>
          <a:p>
            <a:pPr>
              <a:buFontTx/>
              <a:buNone/>
              <a:defRPr/>
            </a:pPr>
            <a:r>
              <a:rPr lang="pl-PL" sz="2400" smtClean="0"/>
              <a:t>	M = Stoi na stacji lokomotywa ...</a:t>
            </a:r>
          </a:p>
          <a:p>
            <a:pPr>
              <a:buFontTx/>
              <a:buNone/>
              <a:defRPr/>
            </a:pPr>
            <a:r>
              <a:rPr lang="pl-PL" sz="2400" smtClean="0"/>
              <a:t>Szyfrogram: STTCKTŻOAJOYKIIMWANLOAAOCSIĘ</a:t>
            </a:r>
          </a:p>
          <a:p>
            <a:pPr>
              <a:buFontTx/>
              <a:buNone/>
              <a:defRPr/>
            </a:pPr>
            <a:endParaRPr lang="en-GB" sz="2400" smtClean="0"/>
          </a:p>
        </p:txBody>
      </p:sp>
      <p:sp>
        <p:nvSpPr>
          <p:cNvPr id="24578" name="Symbol zastępczy stopki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GB" smtClean="0"/>
              <a:t>Maciej Miłostan, Kryptografia </a:t>
            </a:r>
          </a:p>
        </p:txBody>
      </p:sp>
      <p:sp>
        <p:nvSpPr>
          <p:cNvPr id="24579" name="Symbol zastępczy numeru slajdu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02C5BF61-86A9-4682-9FA6-F0E7F6DC1318}" type="slidenum">
              <a:rPr lang="en-GB" smtClean="0"/>
              <a:pPr/>
              <a:t>16</a:t>
            </a:fld>
            <a:endParaRPr lang="en-GB" smtClean="0"/>
          </a:p>
        </p:txBody>
      </p:sp>
      <p:graphicFrame>
        <p:nvGraphicFramePr>
          <p:cNvPr id="432382" name="Group 254"/>
          <p:cNvGraphicFramePr>
            <a:graphicFrameLocks noGrp="1"/>
          </p:cNvGraphicFramePr>
          <p:nvPr/>
        </p:nvGraphicFramePr>
        <p:xfrm>
          <a:off x="1981200" y="2895600"/>
          <a:ext cx="5486400" cy="3566160"/>
        </p:xfrm>
        <a:graphic>
          <a:graphicData uri="http://schemas.openxmlformats.org/drawingml/2006/table">
            <a:tbl>
              <a:tblPr/>
              <a:tblGrid>
                <a:gridCol w="685800"/>
                <a:gridCol w="685800"/>
                <a:gridCol w="685800"/>
                <a:gridCol w="685800"/>
                <a:gridCol w="685800"/>
                <a:gridCol w="685800"/>
                <a:gridCol w="685800"/>
                <a:gridCol w="685800"/>
              </a:tblGrid>
              <a:tr h="3143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pl-PL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43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pl-PL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43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pl-PL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pl-PL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pl-PL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pl-PL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pl-PL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pl-PL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43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pl-PL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43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3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pl-PL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pl-PL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pl-PL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pl-PL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pl-PL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43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4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J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pl-PL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pl-PL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43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5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K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pl-PL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pl-PL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pl-PL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43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6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W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Ę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43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7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Ż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K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pl-PL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pl-PL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pl-PL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pl-PL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32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32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1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321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321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32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32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323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323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2131" grpId="0" build="p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l-PL" smtClean="0"/>
              <a:t>Szyfry przestawieniowe (2)</a:t>
            </a:r>
          </a:p>
        </p:txBody>
      </p:sp>
      <p:sp>
        <p:nvSpPr>
          <p:cNvPr id="25602" name="Symbol zastępczy stopki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GB" smtClean="0"/>
              <a:t>Maciej Miłostan, Kryptografia </a:t>
            </a:r>
          </a:p>
        </p:txBody>
      </p:sp>
      <p:sp>
        <p:nvSpPr>
          <p:cNvPr id="25603" name="Symbol zastępczy numeru slajdu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64C3C5E5-95F3-4639-913B-B4EAEA600D05}" type="slidenum">
              <a:rPr lang="en-GB" smtClean="0"/>
              <a:pPr/>
              <a:t>17</a:t>
            </a:fld>
            <a:endParaRPr lang="en-GB" smtClean="0"/>
          </a:p>
        </p:txBody>
      </p:sp>
      <p:graphicFrame>
        <p:nvGraphicFramePr>
          <p:cNvPr id="433277" name="Group 125"/>
          <p:cNvGraphicFramePr>
            <a:graphicFrameLocks noGrp="1"/>
          </p:cNvGraphicFramePr>
          <p:nvPr/>
        </p:nvGraphicFramePr>
        <p:xfrm>
          <a:off x="1600200" y="1752600"/>
          <a:ext cx="6096000" cy="4064000"/>
        </p:xfrm>
        <a:graphic>
          <a:graphicData uri="http://schemas.openxmlformats.org/drawingml/2006/table">
            <a:tbl>
              <a:tblPr/>
              <a:tblGrid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</a:tblGrid>
              <a:tr h="5080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1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2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3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4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13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9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5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1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5080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5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6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7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J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8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14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10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6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K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2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80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9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M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10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11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12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15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W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11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7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3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80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13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Ę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14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Ż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15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K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16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16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12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8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4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80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4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8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12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16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16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15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14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Z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13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5080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3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I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7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11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J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15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12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11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Ł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10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9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W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80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2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6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10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14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U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8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7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6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5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80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1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L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5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9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W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13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4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U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3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F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2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F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1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*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l-PL" smtClean="0"/>
              <a:t>Szyfry przestawieniowe (3)</a:t>
            </a:r>
          </a:p>
        </p:txBody>
      </p:sp>
      <p:sp>
        <p:nvSpPr>
          <p:cNvPr id="26626" name="Symbol zastępczy stopki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GB" smtClean="0"/>
              <a:t>Maciej Miłostan, Kryptografia </a:t>
            </a:r>
          </a:p>
        </p:txBody>
      </p:sp>
      <p:sp>
        <p:nvSpPr>
          <p:cNvPr id="26627" name="Symbol zastępczy numeru slajdu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F0611FCA-B632-4572-8275-A6A4AA1B2B48}" type="slidenum">
              <a:rPr lang="en-GB" smtClean="0"/>
              <a:pPr/>
              <a:t>18</a:t>
            </a:fld>
            <a:endParaRPr lang="en-GB" smtClean="0"/>
          </a:p>
        </p:txBody>
      </p:sp>
      <p:graphicFrame>
        <p:nvGraphicFramePr>
          <p:cNvPr id="460937" name="Group 137"/>
          <p:cNvGraphicFramePr>
            <a:graphicFrameLocks noGrp="1"/>
          </p:cNvGraphicFramePr>
          <p:nvPr/>
        </p:nvGraphicFramePr>
        <p:xfrm>
          <a:off x="2362200" y="1676400"/>
          <a:ext cx="6096000" cy="4064000"/>
        </p:xfrm>
        <a:graphic>
          <a:graphicData uri="http://schemas.openxmlformats.org/drawingml/2006/table">
            <a:tbl>
              <a:tblPr/>
              <a:tblGrid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</a:tblGrid>
              <a:tr h="5080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1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2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3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4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13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9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5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1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5080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5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6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7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J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8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14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10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6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K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2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</a:tr>
              <a:tr h="5080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9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M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10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11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12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15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W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11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7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3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</a:tr>
              <a:tr h="5080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13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Ę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14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Ż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15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K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16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16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12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8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4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</a:tr>
              <a:tr h="5080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4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8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12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16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16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15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14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Z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13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5080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3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I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7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11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J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15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12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11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Ł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10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9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W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80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2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6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10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14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U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8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7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6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5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</a:tr>
              <a:tr h="5080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1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L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5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9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W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13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4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U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3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F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2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F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1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*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60953" name="Group 153"/>
          <p:cNvGraphicFramePr>
            <a:graphicFrameLocks noGrp="1"/>
          </p:cNvGraphicFramePr>
          <p:nvPr/>
        </p:nvGraphicFramePr>
        <p:xfrm>
          <a:off x="1066800" y="2209800"/>
          <a:ext cx="457200" cy="2311400"/>
        </p:xfrm>
        <a:graphic>
          <a:graphicData uri="http://schemas.openxmlformats.org/drawingml/2006/table">
            <a:tbl>
              <a:tblPr/>
              <a:tblGrid>
                <a:gridCol w="457200"/>
              </a:tblGrid>
              <a:tr h="57785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pl-PL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57785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pl-PL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</a:tr>
              <a:tr h="57785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pl-PL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</a:tr>
              <a:tr h="57785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pl-PL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60954" name="Text Box 154"/>
          <p:cNvSpPr txBox="1">
            <a:spLocks noChangeArrowheads="1"/>
          </p:cNvSpPr>
          <p:nvPr/>
        </p:nvSpPr>
        <p:spPr bwMode="auto">
          <a:xfrm>
            <a:off x="1905000" y="6019800"/>
            <a:ext cx="5867400" cy="5492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lg" len="lg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None/>
            </a:pPr>
            <a:r>
              <a:rPr lang="pl-PL"/>
              <a:t>TAONSAJSWOŁYNLSG*TIIOT...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609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609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954" grpId="0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8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l-PL" smtClean="0"/>
              <a:t>Szyfry podstawieniowe</a:t>
            </a:r>
          </a:p>
        </p:txBody>
      </p:sp>
      <p:sp>
        <p:nvSpPr>
          <p:cNvPr id="461827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981200"/>
            <a:ext cx="5638800" cy="4572000"/>
          </a:xfrm>
        </p:spPr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pl-PL" smtClean="0"/>
              <a:t>Klasa bogata w przykłady</a:t>
            </a:r>
          </a:p>
          <a:p>
            <a:pPr>
              <a:lnSpc>
                <a:spcPct val="90000"/>
              </a:lnSpc>
              <a:defRPr/>
            </a:pPr>
            <a:r>
              <a:rPr lang="pl-PL" smtClean="0"/>
              <a:t>f: </a:t>
            </a:r>
            <a:r>
              <a:rPr lang="pl-PL" smtClean="0">
                <a:sym typeface="Symbol" pitchFamily="18" charset="2"/>
              </a:rPr>
              <a:t>  </a:t>
            </a:r>
            <a:r>
              <a:rPr lang="pl-PL" baseline="30000" smtClean="0">
                <a:effectLst/>
                <a:sym typeface="Symbol" pitchFamily="18" charset="2"/>
              </a:rPr>
              <a:t>1:1</a:t>
            </a:r>
            <a:r>
              <a:rPr lang="pl-PL" smtClean="0">
                <a:sym typeface="Symbol" pitchFamily="18" charset="2"/>
              </a:rPr>
              <a:t> </a:t>
            </a:r>
          </a:p>
          <a:p>
            <a:pPr>
              <a:lnSpc>
                <a:spcPct val="90000"/>
              </a:lnSpc>
              <a:buFontTx/>
              <a:buNone/>
              <a:defRPr/>
            </a:pPr>
            <a:r>
              <a:rPr lang="pl-PL" smtClean="0">
                <a:sym typeface="Symbol" pitchFamily="18" charset="2"/>
              </a:rPr>
              <a:t>m = DADA BABE</a:t>
            </a:r>
          </a:p>
          <a:p>
            <a:pPr>
              <a:lnSpc>
                <a:spcPct val="90000"/>
              </a:lnSpc>
              <a:buFontTx/>
              <a:buNone/>
              <a:defRPr/>
            </a:pPr>
            <a:r>
              <a:rPr lang="pl-PL" smtClean="0">
                <a:sym typeface="Symbol" pitchFamily="18" charset="2"/>
              </a:rPr>
              <a:t>c = ELEL ALAR</a:t>
            </a:r>
          </a:p>
          <a:p>
            <a:pPr>
              <a:lnSpc>
                <a:spcPct val="90000"/>
              </a:lnSpc>
              <a:defRPr/>
            </a:pPr>
            <a:r>
              <a:rPr lang="pl-PL" smtClean="0">
                <a:sym typeface="Symbol" pitchFamily="18" charset="2"/>
              </a:rPr>
              <a:t>Szyfr Cezara:</a:t>
            </a:r>
          </a:p>
          <a:p>
            <a:pPr lvl="1">
              <a:lnSpc>
                <a:spcPct val="90000"/>
              </a:lnSpc>
              <a:buFontTx/>
              <a:buNone/>
              <a:defRPr/>
            </a:pPr>
            <a:r>
              <a:rPr lang="pl-PL" smtClean="0">
                <a:sym typeface="Symbol" pitchFamily="18" charset="2"/>
              </a:rPr>
              <a:t>n – liczba liter w alfabecie (np. 26)</a:t>
            </a:r>
          </a:p>
          <a:p>
            <a:pPr lvl="1">
              <a:lnSpc>
                <a:spcPct val="90000"/>
              </a:lnSpc>
              <a:buFontTx/>
              <a:buNone/>
              <a:defRPr/>
            </a:pPr>
            <a:r>
              <a:rPr lang="pl-PL" smtClean="0">
                <a:sym typeface="Symbol" pitchFamily="18" charset="2"/>
              </a:rPr>
              <a:t>k – przesunięcie (np. 3)</a:t>
            </a:r>
          </a:p>
          <a:p>
            <a:pPr lvl="1">
              <a:lnSpc>
                <a:spcPct val="90000"/>
              </a:lnSpc>
              <a:buFontTx/>
              <a:buNone/>
              <a:defRPr/>
            </a:pPr>
            <a:r>
              <a:rPr lang="pl-PL" smtClean="0">
                <a:sym typeface="Symbol" pitchFamily="18" charset="2"/>
              </a:rPr>
              <a:t>c=(m+k) mod n</a:t>
            </a:r>
          </a:p>
          <a:p>
            <a:pPr lvl="1">
              <a:lnSpc>
                <a:spcPct val="90000"/>
              </a:lnSpc>
              <a:buFontTx/>
              <a:buNone/>
              <a:defRPr/>
            </a:pPr>
            <a:r>
              <a:rPr lang="pl-PL" smtClean="0">
                <a:sym typeface="Symbol" pitchFamily="18" charset="2"/>
              </a:rPr>
              <a:t>np. rondel i zupa= ?</a:t>
            </a:r>
          </a:p>
        </p:txBody>
      </p:sp>
      <p:sp>
        <p:nvSpPr>
          <p:cNvPr id="27650" name="Symbol zastępczy stopki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GB" smtClean="0"/>
              <a:t>Maciej Miłostan, Kryptografia </a:t>
            </a:r>
          </a:p>
        </p:txBody>
      </p:sp>
      <p:sp>
        <p:nvSpPr>
          <p:cNvPr id="27651" name="Symbol zastępczy numeru slajdu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840F4F3C-0A71-4495-85B1-2B75EF0A7838}" type="slidenum">
              <a:rPr lang="en-GB" smtClean="0"/>
              <a:pPr/>
              <a:t>19</a:t>
            </a:fld>
            <a:endParaRPr lang="en-GB" smtClean="0"/>
          </a:p>
        </p:txBody>
      </p:sp>
      <p:graphicFrame>
        <p:nvGraphicFramePr>
          <p:cNvPr id="461857" name="Group 33"/>
          <p:cNvGraphicFramePr>
            <a:graphicFrameLocks noGrp="1"/>
          </p:cNvGraphicFramePr>
          <p:nvPr/>
        </p:nvGraphicFramePr>
        <p:xfrm>
          <a:off x="4038600" y="2667000"/>
          <a:ext cx="4572000" cy="1193800"/>
        </p:xfrm>
        <a:graphic>
          <a:graphicData uri="http://schemas.openxmlformats.org/drawingml/2006/table">
            <a:tbl>
              <a:tblPr/>
              <a:tblGrid>
                <a:gridCol w="571500"/>
                <a:gridCol w="571500"/>
                <a:gridCol w="571500"/>
                <a:gridCol w="571500"/>
                <a:gridCol w="571500"/>
                <a:gridCol w="571500"/>
                <a:gridCol w="571500"/>
                <a:gridCol w="571500"/>
              </a:tblGrid>
              <a:tr h="5969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sym typeface="Symbol" pitchFamily="18" charset="2"/>
                        </a:rPr>
                        <a:t></a:t>
                      </a:r>
                      <a:endParaRPr kumimoji="1" lang="pl-PL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...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Z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969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sym typeface="Symbol" pitchFamily="18" charset="2"/>
                        </a:rPr>
                        <a:t>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pl-PL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8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618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618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8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618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618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8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618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618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8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618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618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8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618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618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8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618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618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8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618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618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8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618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618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82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6182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6182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1827" grpId="0" build="p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8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l-PL" smtClean="0"/>
              <a:t>Szyfry podstawieniowe (1)</a:t>
            </a:r>
          </a:p>
        </p:txBody>
      </p:sp>
      <p:sp>
        <p:nvSpPr>
          <p:cNvPr id="462851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600200"/>
            <a:ext cx="7772400" cy="4876800"/>
          </a:xfrm>
        </p:spPr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pl-PL" sz="2800" smtClean="0"/>
              <a:t>c=(m*k) mod n </a:t>
            </a:r>
          </a:p>
          <a:p>
            <a:pPr lvl="2">
              <a:lnSpc>
                <a:spcPct val="90000"/>
              </a:lnSpc>
              <a:buFontTx/>
              <a:buNone/>
              <a:defRPr/>
            </a:pPr>
            <a:r>
              <a:rPr lang="pl-PL" sz="2000" smtClean="0"/>
              <a:t>np.: n = 27; k=3; m= 2 9 10 1 …  (BIJA…) </a:t>
            </a:r>
          </a:p>
          <a:p>
            <a:pPr lvl="2">
              <a:lnSpc>
                <a:spcPct val="90000"/>
              </a:lnSpc>
              <a:buFontTx/>
              <a:buNone/>
              <a:defRPr/>
            </a:pPr>
            <a:r>
              <a:rPr lang="pl-PL" sz="2000" smtClean="0"/>
              <a:t>(2*3) mod 27 = 6</a:t>
            </a:r>
          </a:p>
          <a:p>
            <a:pPr lvl="2">
              <a:lnSpc>
                <a:spcPct val="90000"/>
              </a:lnSpc>
              <a:buFontTx/>
              <a:buNone/>
              <a:defRPr/>
            </a:pPr>
            <a:r>
              <a:rPr lang="pl-PL" sz="2000" smtClean="0"/>
              <a:t>c= 6 0 3 3 …  </a:t>
            </a:r>
          </a:p>
          <a:p>
            <a:pPr lvl="1">
              <a:lnSpc>
                <a:spcPct val="90000"/>
              </a:lnSpc>
              <a:defRPr/>
            </a:pPr>
            <a:r>
              <a:rPr lang="pl-PL" sz="2400" smtClean="0"/>
              <a:t>Dodatkowy warunek NWD(k,n)=1 </a:t>
            </a:r>
          </a:p>
          <a:p>
            <a:pPr lvl="2">
              <a:lnSpc>
                <a:spcPct val="90000"/>
              </a:lnSpc>
              <a:buFontTx/>
              <a:buNone/>
              <a:defRPr/>
            </a:pPr>
            <a:r>
              <a:rPr lang="pl-PL" sz="2000" smtClean="0"/>
              <a:t>np.: k=7; n=27</a:t>
            </a:r>
          </a:p>
          <a:p>
            <a:pPr lvl="1">
              <a:lnSpc>
                <a:spcPct val="90000"/>
              </a:lnSpc>
              <a:defRPr/>
            </a:pPr>
            <a:r>
              <a:rPr lang="pl-PL" sz="2400" smtClean="0"/>
              <a:t>m=(c*k</a:t>
            </a:r>
            <a:r>
              <a:rPr lang="pl-PL" sz="2400" baseline="30000" smtClean="0"/>
              <a:t>-1</a:t>
            </a:r>
            <a:r>
              <a:rPr lang="pl-PL" sz="2400" smtClean="0"/>
              <a:t>) mod n</a:t>
            </a:r>
          </a:p>
          <a:p>
            <a:pPr lvl="1">
              <a:lnSpc>
                <a:spcPct val="90000"/>
              </a:lnSpc>
              <a:buFontTx/>
              <a:buNone/>
              <a:defRPr/>
            </a:pPr>
            <a:r>
              <a:rPr lang="pl-PL" sz="2400" smtClean="0"/>
              <a:t>Artymetyka modularna: (a </a:t>
            </a:r>
            <a:r>
              <a:rPr lang="pl-PL" sz="2400" baseline="30000" smtClean="0"/>
              <a:t>-1</a:t>
            </a:r>
            <a:r>
              <a:rPr lang="pl-PL" sz="2400" smtClean="0"/>
              <a:t> *a) mod n =1</a:t>
            </a:r>
          </a:p>
          <a:p>
            <a:pPr lvl="2">
              <a:lnSpc>
                <a:spcPct val="90000"/>
              </a:lnSpc>
              <a:buFontTx/>
              <a:buNone/>
              <a:defRPr/>
            </a:pPr>
            <a:r>
              <a:rPr lang="pl-PL" sz="2000" smtClean="0"/>
              <a:t>np.: dla n=27</a:t>
            </a:r>
          </a:p>
          <a:p>
            <a:pPr lvl="2">
              <a:lnSpc>
                <a:spcPct val="90000"/>
              </a:lnSpc>
              <a:buFontTx/>
              <a:buNone/>
              <a:defRPr/>
            </a:pPr>
            <a:r>
              <a:rPr lang="pl-PL" sz="2000" smtClean="0"/>
              <a:t>7</a:t>
            </a:r>
            <a:r>
              <a:rPr lang="pl-PL" sz="2000" baseline="30000" smtClean="0"/>
              <a:t>-1 </a:t>
            </a:r>
            <a:r>
              <a:rPr lang="pl-PL" sz="2000" smtClean="0"/>
              <a:t>=  4,  bo (7*4) mod 27 =1;</a:t>
            </a:r>
          </a:p>
          <a:p>
            <a:pPr lvl="2">
              <a:lnSpc>
                <a:spcPct val="90000"/>
              </a:lnSpc>
              <a:buFontTx/>
              <a:buNone/>
              <a:defRPr/>
            </a:pPr>
            <a:r>
              <a:rPr lang="pl-PL" sz="2000" smtClean="0"/>
              <a:t>5</a:t>
            </a:r>
            <a:r>
              <a:rPr lang="pl-PL" sz="2000" baseline="30000" smtClean="0"/>
              <a:t>-1 </a:t>
            </a:r>
            <a:r>
              <a:rPr lang="pl-PL" sz="2000" smtClean="0"/>
              <a:t>=11,  bo (5*11) mod 27 =1; </a:t>
            </a:r>
          </a:p>
          <a:p>
            <a:pPr>
              <a:lnSpc>
                <a:spcPct val="90000"/>
              </a:lnSpc>
              <a:buFontTx/>
              <a:buNone/>
              <a:defRPr/>
            </a:pPr>
            <a:r>
              <a:rPr lang="pl-PL" sz="2800" smtClean="0"/>
              <a:t> </a:t>
            </a:r>
          </a:p>
        </p:txBody>
      </p:sp>
      <p:sp>
        <p:nvSpPr>
          <p:cNvPr id="28674" name="Symbol zastępczy stopki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GB" smtClean="0"/>
              <a:t>Maciej Miłostan, Kryptografia </a:t>
            </a:r>
          </a:p>
        </p:txBody>
      </p:sp>
      <p:sp>
        <p:nvSpPr>
          <p:cNvPr id="28675" name="Symbol zastępczy numeru slajdu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65338D9D-3A9B-41A0-9C07-7F3A2E25A9FF}" type="slidenum">
              <a:rPr lang="en-GB" smtClean="0"/>
              <a:pPr/>
              <a:t>20</a:t>
            </a:fld>
            <a:endParaRPr lang="en-GB" smtClean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628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628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628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8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628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628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628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8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628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628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628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8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628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628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628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8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628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628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628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8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628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628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628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8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628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628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628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8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628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628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628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8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4628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628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4628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85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46285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46285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46285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85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46285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46285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46285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85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46285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46285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46285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85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46285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46285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46285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2850" grpId="0"/>
      <p:bldP spid="462851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8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l-PL" smtClean="0"/>
              <a:t>Funkcja i Twierdzenie Eulera</a:t>
            </a:r>
          </a:p>
        </p:txBody>
      </p:sp>
      <p:sp>
        <p:nvSpPr>
          <p:cNvPr id="463875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600200"/>
            <a:ext cx="8458200" cy="5029200"/>
          </a:xfrm>
        </p:spPr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pl-PL" sz="2800" smtClean="0"/>
              <a:t>Funkcja Eulera:</a:t>
            </a:r>
          </a:p>
          <a:p>
            <a:pPr lvl="1">
              <a:lnSpc>
                <a:spcPct val="90000"/>
              </a:lnSpc>
              <a:buFontTx/>
              <a:buNone/>
              <a:defRPr/>
            </a:pPr>
            <a:r>
              <a:rPr lang="pl-PL" sz="2400" smtClean="0">
                <a:sym typeface="Symbol" pitchFamily="18" charset="2"/>
              </a:rPr>
              <a:t>(n) = ilość liczb mniejszych od n, względnie pierwszych z n.</a:t>
            </a:r>
          </a:p>
          <a:p>
            <a:pPr>
              <a:lnSpc>
                <a:spcPct val="90000"/>
              </a:lnSpc>
              <a:defRPr/>
            </a:pPr>
            <a:r>
              <a:rPr lang="pl-PL" sz="2800" smtClean="0"/>
              <a:t>Własność funkcji Eulera:</a:t>
            </a:r>
          </a:p>
          <a:p>
            <a:pPr lvl="1">
              <a:lnSpc>
                <a:spcPct val="90000"/>
              </a:lnSpc>
              <a:defRPr/>
            </a:pPr>
            <a:r>
              <a:rPr lang="pl-PL" sz="2400" smtClean="0"/>
              <a:t>Jeżeli p jest liczbą pierwszą to:</a:t>
            </a:r>
          </a:p>
          <a:p>
            <a:pPr lvl="1">
              <a:lnSpc>
                <a:spcPct val="90000"/>
              </a:lnSpc>
              <a:defRPr/>
            </a:pPr>
            <a:r>
              <a:rPr lang="pl-PL" sz="2400" smtClean="0"/>
              <a:t>	 </a:t>
            </a:r>
            <a:r>
              <a:rPr lang="pl-PL" sz="2400" smtClean="0">
                <a:sym typeface="Symbol" pitchFamily="18" charset="2"/>
              </a:rPr>
              <a:t>(p)  = p-1</a:t>
            </a:r>
          </a:p>
          <a:p>
            <a:pPr lvl="1">
              <a:lnSpc>
                <a:spcPct val="90000"/>
              </a:lnSpc>
              <a:defRPr/>
            </a:pPr>
            <a:r>
              <a:rPr lang="pl-PL" sz="2400" smtClean="0">
                <a:sym typeface="Symbol" pitchFamily="18" charset="2"/>
              </a:rPr>
              <a:t>	 (p</a:t>
            </a:r>
            <a:r>
              <a:rPr lang="pl-PL" sz="2400" baseline="30000" smtClean="0">
                <a:sym typeface="Symbol" pitchFamily="18" charset="2"/>
              </a:rPr>
              <a:t>a</a:t>
            </a:r>
            <a:r>
              <a:rPr lang="pl-PL" sz="2400" smtClean="0">
                <a:sym typeface="Symbol" pitchFamily="18" charset="2"/>
              </a:rPr>
              <a:t>) = p</a:t>
            </a:r>
            <a:r>
              <a:rPr lang="pl-PL" sz="2400" baseline="30000" smtClean="0">
                <a:sym typeface="Symbol" pitchFamily="18" charset="2"/>
              </a:rPr>
              <a:t>a-1 </a:t>
            </a:r>
            <a:r>
              <a:rPr lang="pl-PL" sz="2400" smtClean="0">
                <a:sym typeface="Symbol" pitchFamily="18" charset="2"/>
              </a:rPr>
              <a:t>(p-1)</a:t>
            </a:r>
          </a:p>
          <a:p>
            <a:pPr lvl="1">
              <a:lnSpc>
                <a:spcPct val="90000"/>
              </a:lnSpc>
              <a:defRPr/>
            </a:pPr>
            <a:r>
              <a:rPr lang="pl-PL" sz="2400" smtClean="0">
                <a:sym typeface="Symbol" pitchFamily="18" charset="2"/>
              </a:rPr>
              <a:t>Jeżeli p i q są liczbami pierwszymi to:</a:t>
            </a:r>
          </a:p>
          <a:p>
            <a:pPr lvl="1">
              <a:lnSpc>
                <a:spcPct val="90000"/>
              </a:lnSpc>
              <a:buFontTx/>
              <a:buNone/>
              <a:defRPr/>
            </a:pPr>
            <a:r>
              <a:rPr lang="pl-PL" sz="2400" smtClean="0">
                <a:sym typeface="Symbol" pitchFamily="18" charset="2"/>
              </a:rPr>
              <a:t>	(pq) = (p-1)(q-1)</a:t>
            </a:r>
          </a:p>
          <a:p>
            <a:pPr lvl="1">
              <a:lnSpc>
                <a:spcPct val="90000"/>
              </a:lnSpc>
              <a:defRPr/>
            </a:pPr>
            <a:r>
              <a:rPr lang="pl-PL" sz="2400" smtClean="0">
                <a:sym typeface="Symbol" pitchFamily="18" charset="2"/>
              </a:rPr>
              <a:t>Jeżeli p</a:t>
            </a:r>
            <a:r>
              <a:rPr lang="pl-PL" sz="2400" baseline="-25000" smtClean="0">
                <a:sym typeface="Symbol" pitchFamily="18" charset="2"/>
              </a:rPr>
              <a:t>1</a:t>
            </a:r>
            <a:r>
              <a:rPr lang="pl-PL" sz="2400" smtClean="0">
                <a:sym typeface="Symbol" pitchFamily="18" charset="2"/>
              </a:rPr>
              <a:t>, p</a:t>
            </a:r>
            <a:r>
              <a:rPr lang="pl-PL" sz="2400" baseline="-25000" smtClean="0">
                <a:sym typeface="Symbol" pitchFamily="18" charset="2"/>
              </a:rPr>
              <a:t>2 </a:t>
            </a:r>
            <a:r>
              <a:rPr lang="pl-PL" sz="2400" smtClean="0">
                <a:sym typeface="Symbol" pitchFamily="18" charset="2"/>
              </a:rPr>
              <a:t>,..., p</a:t>
            </a:r>
            <a:r>
              <a:rPr lang="pl-PL" sz="2400" baseline="-25000" smtClean="0">
                <a:sym typeface="Symbol" pitchFamily="18" charset="2"/>
              </a:rPr>
              <a:t>n</a:t>
            </a:r>
            <a:r>
              <a:rPr lang="pl-PL" sz="2400" smtClean="0">
                <a:sym typeface="Symbol" pitchFamily="18" charset="2"/>
              </a:rPr>
              <a:t> są względnie pierwsze, to:</a:t>
            </a:r>
          </a:p>
          <a:p>
            <a:pPr lvl="1">
              <a:lnSpc>
                <a:spcPct val="90000"/>
              </a:lnSpc>
              <a:buFontTx/>
              <a:buNone/>
              <a:defRPr/>
            </a:pPr>
            <a:r>
              <a:rPr lang="pl-PL" sz="2400" baseline="-25000" smtClean="0">
                <a:sym typeface="Symbol" pitchFamily="18" charset="2"/>
              </a:rPr>
              <a:t>	 </a:t>
            </a:r>
            <a:r>
              <a:rPr lang="pl-PL" sz="2400" smtClean="0">
                <a:sym typeface="Symbol" pitchFamily="18" charset="2"/>
              </a:rPr>
              <a:t>(p</a:t>
            </a:r>
            <a:r>
              <a:rPr lang="pl-PL" sz="2400" baseline="-25000" smtClean="0">
                <a:sym typeface="Symbol" pitchFamily="18" charset="2"/>
              </a:rPr>
              <a:t>1* </a:t>
            </a:r>
            <a:r>
              <a:rPr lang="pl-PL" sz="2400" smtClean="0">
                <a:sym typeface="Symbol" pitchFamily="18" charset="2"/>
              </a:rPr>
              <a:t>p</a:t>
            </a:r>
            <a:r>
              <a:rPr lang="pl-PL" sz="2400" baseline="-25000" smtClean="0">
                <a:sym typeface="Symbol" pitchFamily="18" charset="2"/>
              </a:rPr>
              <a:t>2 * </a:t>
            </a:r>
            <a:r>
              <a:rPr lang="pl-PL" sz="2400" smtClean="0">
                <a:sym typeface="Symbol" pitchFamily="18" charset="2"/>
              </a:rPr>
              <a:t>... </a:t>
            </a:r>
            <a:r>
              <a:rPr lang="pl-PL" sz="2400" baseline="-25000" smtClean="0">
                <a:sym typeface="Symbol" pitchFamily="18" charset="2"/>
              </a:rPr>
              <a:t>*</a:t>
            </a:r>
            <a:r>
              <a:rPr lang="pl-PL" sz="2400" smtClean="0">
                <a:sym typeface="Symbol" pitchFamily="18" charset="2"/>
              </a:rPr>
              <a:t> p</a:t>
            </a:r>
            <a:r>
              <a:rPr lang="pl-PL" sz="2400" baseline="-25000" smtClean="0">
                <a:sym typeface="Symbol" pitchFamily="18" charset="2"/>
              </a:rPr>
              <a:t>n</a:t>
            </a:r>
            <a:r>
              <a:rPr lang="pl-PL" sz="2400" smtClean="0">
                <a:sym typeface="Symbol" pitchFamily="18" charset="2"/>
              </a:rPr>
              <a:t>) = (p</a:t>
            </a:r>
            <a:r>
              <a:rPr lang="pl-PL" sz="2400" baseline="-25000" smtClean="0">
                <a:sym typeface="Symbol" pitchFamily="18" charset="2"/>
              </a:rPr>
              <a:t>1</a:t>
            </a:r>
            <a:r>
              <a:rPr lang="pl-PL" sz="2400" smtClean="0">
                <a:sym typeface="Symbol" pitchFamily="18" charset="2"/>
              </a:rPr>
              <a:t>) </a:t>
            </a:r>
            <a:r>
              <a:rPr lang="pl-PL" sz="2400" baseline="-25000" smtClean="0">
                <a:sym typeface="Symbol" pitchFamily="18" charset="2"/>
              </a:rPr>
              <a:t>*</a:t>
            </a:r>
            <a:r>
              <a:rPr lang="pl-PL" sz="2400" smtClean="0">
                <a:sym typeface="Symbol" pitchFamily="18" charset="2"/>
              </a:rPr>
              <a:t> (p</a:t>
            </a:r>
            <a:r>
              <a:rPr lang="pl-PL" sz="2400" baseline="-25000" smtClean="0">
                <a:sym typeface="Symbol" pitchFamily="18" charset="2"/>
              </a:rPr>
              <a:t>2</a:t>
            </a:r>
            <a:r>
              <a:rPr lang="pl-PL" sz="2400" smtClean="0">
                <a:sym typeface="Symbol" pitchFamily="18" charset="2"/>
              </a:rPr>
              <a:t>) </a:t>
            </a:r>
            <a:r>
              <a:rPr lang="pl-PL" sz="2400" baseline="-25000" smtClean="0">
                <a:sym typeface="Symbol" pitchFamily="18" charset="2"/>
              </a:rPr>
              <a:t>* ...</a:t>
            </a:r>
            <a:r>
              <a:rPr lang="pl-PL" sz="2400" smtClean="0">
                <a:sym typeface="Symbol" pitchFamily="18" charset="2"/>
              </a:rPr>
              <a:t> </a:t>
            </a:r>
            <a:r>
              <a:rPr lang="pl-PL" sz="2400" baseline="-25000" smtClean="0">
                <a:sym typeface="Symbol" pitchFamily="18" charset="2"/>
              </a:rPr>
              <a:t>*</a:t>
            </a:r>
            <a:r>
              <a:rPr lang="pl-PL" sz="2400" smtClean="0">
                <a:sym typeface="Symbol" pitchFamily="18" charset="2"/>
              </a:rPr>
              <a:t>  (p</a:t>
            </a:r>
            <a:r>
              <a:rPr lang="pl-PL" sz="2400" baseline="-25000" smtClean="0">
                <a:sym typeface="Symbol" pitchFamily="18" charset="2"/>
              </a:rPr>
              <a:t>n</a:t>
            </a:r>
            <a:r>
              <a:rPr lang="pl-PL" sz="2400" smtClean="0">
                <a:sym typeface="Symbol" pitchFamily="18" charset="2"/>
              </a:rPr>
              <a:t>) </a:t>
            </a:r>
          </a:p>
          <a:p>
            <a:pPr>
              <a:lnSpc>
                <a:spcPct val="90000"/>
              </a:lnSpc>
              <a:buFontTx/>
              <a:buChar char="-"/>
              <a:defRPr/>
            </a:pPr>
            <a:r>
              <a:rPr lang="pl-PL" sz="2800" smtClean="0">
                <a:sym typeface="Symbol" pitchFamily="18" charset="2"/>
              </a:rPr>
              <a:t>Twierdzenie Eulera: a </a:t>
            </a:r>
            <a:r>
              <a:rPr lang="pl-PL" sz="2800" baseline="30000" smtClean="0">
                <a:sym typeface="Symbol" pitchFamily="18" charset="2"/>
              </a:rPr>
              <a:t>(n) </a:t>
            </a:r>
            <a:r>
              <a:rPr lang="pl-PL" sz="2800" smtClean="0">
                <a:sym typeface="Symbol" pitchFamily="18" charset="2"/>
              </a:rPr>
              <a:t>mod n = 1, dla a i n wzgl. pierwszych</a:t>
            </a:r>
          </a:p>
        </p:txBody>
      </p:sp>
      <p:sp>
        <p:nvSpPr>
          <p:cNvPr id="29698" name="Symbol zastępczy stopki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GB" smtClean="0"/>
              <a:t>Maciej Miłostan, Kryptografia </a:t>
            </a:r>
          </a:p>
        </p:txBody>
      </p:sp>
      <p:sp>
        <p:nvSpPr>
          <p:cNvPr id="29699" name="Symbol zastępczy numeru slajdu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FDBA59FA-AE12-4B7A-AC90-4AD60060F2CD}" type="slidenum">
              <a:rPr lang="en-GB" smtClean="0"/>
              <a:pPr/>
              <a:t>21</a:t>
            </a:fld>
            <a:endParaRPr lang="en-GB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8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638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638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8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638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638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8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638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638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8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638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638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8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638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638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8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638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638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8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638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638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8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638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638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8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638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638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87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6387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6387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87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46387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46387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3875" grpId="0" build="p" bldLvl="2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5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l-PL" smtClean="0"/>
              <a:t>Szyfr podstawieniowy (2)</a:t>
            </a:r>
          </a:p>
        </p:txBody>
      </p:sp>
      <p:sp>
        <p:nvSpPr>
          <p:cNvPr id="49459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609600" indent="-609600">
              <a:defRPr/>
            </a:pPr>
            <a:r>
              <a:rPr lang="pl-PL" sz="2800" smtClean="0"/>
              <a:t>Z twierdzenia Eulera i własności arytmetyki modularnej wynika, że dla a i n wzgl. pierwszych:</a:t>
            </a:r>
          </a:p>
          <a:p>
            <a:pPr marL="990600" lvl="1" indent="-533400">
              <a:buFontTx/>
              <a:buAutoNum type="arabicPeriod"/>
              <a:defRPr/>
            </a:pPr>
            <a:r>
              <a:rPr lang="pl-PL" sz="2400" smtClean="0"/>
              <a:t>a</a:t>
            </a:r>
            <a:r>
              <a:rPr lang="pl-PL" sz="2400" baseline="30000" smtClean="0"/>
              <a:t>-1 </a:t>
            </a:r>
            <a:r>
              <a:rPr lang="pl-PL" sz="2400" smtClean="0"/>
              <a:t>a mod n = 1</a:t>
            </a:r>
          </a:p>
          <a:p>
            <a:pPr marL="990600" lvl="1" indent="-533400">
              <a:buFontTx/>
              <a:buAutoNum type="arabicPeriod"/>
              <a:defRPr/>
            </a:pPr>
            <a:r>
              <a:rPr lang="pl-PL" sz="2400" smtClean="0"/>
              <a:t>a</a:t>
            </a:r>
            <a:r>
              <a:rPr lang="pl-PL" sz="2400" baseline="30000" smtClean="0">
                <a:sym typeface="Symbol" pitchFamily="18" charset="2"/>
              </a:rPr>
              <a:t>(n)</a:t>
            </a:r>
            <a:r>
              <a:rPr lang="pl-PL" sz="2400" baseline="30000" smtClean="0"/>
              <a:t> </a:t>
            </a:r>
            <a:r>
              <a:rPr lang="pl-PL" sz="2400" smtClean="0"/>
              <a:t>mod n = 1</a:t>
            </a:r>
          </a:p>
          <a:p>
            <a:pPr marL="990600" lvl="1" indent="-533400">
              <a:buFontTx/>
              <a:buAutoNum type="arabicPeriod" startAt="3"/>
              <a:defRPr/>
            </a:pPr>
            <a:r>
              <a:rPr lang="pl-PL" sz="2400" smtClean="0"/>
              <a:t>a*b mod n = a*c mod n, to b mod n = c mod n</a:t>
            </a:r>
          </a:p>
          <a:p>
            <a:pPr marL="609600" indent="-609600">
              <a:defRPr/>
            </a:pPr>
            <a:r>
              <a:rPr lang="pl-PL" sz="2800" smtClean="0"/>
              <a:t>Z 1., 2., 3. otrzymujemy równość:</a:t>
            </a:r>
          </a:p>
          <a:p>
            <a:pPr marL="990600" lvl="1" indent="-533400">
              <a:buFontTx/>
              <a:buNone/>
              <a:defRPr/>
            </a:pPr>
            <a:r>
              <a:rPr lang="pl-PL" sz="2400" smtClean="0"/>
              <a:t>a</a:t>
            </a:r>
            <a:r>
              <a:rPr lang="pl-PL" sz="2400" baseline="30000" smtClean="0"/>
              <a:t>-1 </a:t>
            </a:r>
            <a:r>
              <a:rPr lang="pl-PL" sz="2400" smtClean="0"/>
              <a:t>a mod n = a</a:t>
            </a:r>
            <a:r>
              <a:rPr lang="pl-PL" sz="2400" baseline="30000" smtClean="0">
                <a:sym typeface="Symbol" pitchFamily="18" charset="2"/>
              </a:rPr>
              <a:t>(n)</a:t>
            </a:r>
            <a:r>
              <a:rPr lang="pl-PL" sz="2400" baseline="30000" smtClean="0"/>
              <a:t> </a:t>
            </a:r>
            <a:r>
              <a:rPr lang="pl-PL" sz="2400" smtClean="0"/>
              <a:t>mod n = (a*a</a:t>
            </a:r>
            <a:r>
              <a:rPr lang="pl-PL" sz="2400" baseline="30000" smtClean="0">
                <a:sym typeface="Symbol" pitchFamily="18" charset="2"/>
              </a:rPr>
              <a:t>(n)-1</a:t>
            </a:r>
            <a:r>
              <a:rPr lang="pl-PL" sz="2400" smtClean="0"/>
              <a:t>) mod n = 1</a:t>
            </a:r>
          </a:p>
          <a:p>
            <a:pPr marL="990600" lvl="1" indent="-533400" algn="ctr">
              <a:buFontTx/>
              <a:buNone/>
              <a:defRPr/>
            </a:pPr>
            <a:r>
              <a:rPr lang="pl-PL" sz="2400" smtClean="0"/>
              <a:t>a</a:t>
            </a:r>
            <a:r>
              <a:rPr lang="pl-PL" sz="2400" baseline="30000" smtClean="0"/>
              <a:t>-1 </a:t>
            </a:r>
            <a:r>
              <a:rPr lang="pl-PL" sz="2400" smtClean="0"/>
              <a:t>mod n = a</a:t>
            </a:r>
            <a:r>
              <a:rPr lang="pl-PL" sz="2400" baseline="30000" smtClean="0">
                <a:sym typeface="Symbol" pitchFamily="18" charset="2"/>
              </a:rPr>
              <a:t>(n)-1 </a:t>
            </a:r>
            <a:r>
              <a:rPr lang="pl-PL" sz="2400" smtClean="0"/>
              <a:t>mod n</a:t>
            </a:r>
          </a:p>
          <a:p>
            <a:pPr marL="990600" lvl="1" indent="-533400">
              <a:buFontTx/>
              <a:buNone/>
              <a:defRPr/>
            </a:pPr>
            <a:endParaRPr lang="pl-PL" sz="2400" smtClean="0"/>
          </a:p>
        </p:txBody>
      </p:sp>
      <p:sp>
        <p:nvSpPr>
          <p:cNvPr id="30722" name="Symbol zastępczy stopki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GB" smtClean="0"/>
              <a:t>Maciej Miłostan, Kryptografia </a:t>
            </a:r>
          </a:p>
        </p:txBody>
      </p:sp>
      <p:sp>
        <p:nvSpPr>
          <p:cNvPr id="30723" name="Symbol zastępczy numeru slajdu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24A63022-BCDA-463C-AAA6-7C21C18B1584}" type="slidenum">
              <a:rPr lang="en-GB" smtClean="0"/>
              <a:pPr/>
              <a:t>22</a:t>
            </a:fld>
            <a:endParaRPr lang="en-GB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5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945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945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5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945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945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5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945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945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5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945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945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5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945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945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5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945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945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5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945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945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4595" grpId="0" build="p" bldLvl="2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8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l-PL" smtClean="0"/>
              <a:t>Szyfry podstawieniowe (3)</a:t>
            </a:r>
          </a:p>
        </p:txBody>
      </p:sp>
      <p:sp>
        <p:nvSpPr>
          <p:cNvPr id="464899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981200"/>
            <a:ext cx="7772400" cy="4648200"/>
          </a:xfrm>
        </p:spPr>
        <p:txBody>
          <a:bodyPr/>
          <a:lstStyle/>
          <a:p>
            <a:pPr marL="609600" indent="-609600">
              <a:lnSpc>
                <a:spcPct val="90000"/>
              </a:lnSpc>
              <a:defRPr/>
            </a:pPr>
            <a:r>
              <a:rPr lang="pl-PL" sz="2800" smtClean="0"/>
              <a:t>Algorytm obliczania a</a:t>
            </a:r>
            <a:r>
              <a:rPr lang="pl-PL" sz="2800" baseline="30000" smtClean="0"/>
              <a:t>t</a:t>
            </a:r>
            <a:r>
              <a:rPr lang="pl-PL" sz="2800" smtClean="0"/>
              <a:t> mod n; </a:t>
            </a:r>
          </a:p>
          <a:p>
            <a:pPr marL="609600" indent="-609600">
              <a:lnSpc>
                <a:spcPct val="90000"/>
              </a:lnSpc>
              <a:buFontTx/>
              <a:buNone/>
              <a:defRPr/>
            </a:pPr>
            <a:r>
              <a:rPr lang="pl-PL" sz="2800" smtClean="0"/>
              <a:t>	a</a:t>
            </a:r>
            <a:r>
              <a:rPr lang="pl-PL" sz="2800" smtClean="0">
                <a:sym typeface="Symbol" pitchFamily="18" charset="2"/>
              </a:rPr>
              <a:t>{0,1,2,...,n-1} </a:t>
            </a:r>
            <a:br>
              <a:rPr lang="pl-PL" sz="2800" smtClean="0">
                <a:sym typeface="Symbol" pitchFamily="18" charset="2"/>
              </a:rPr>
            </a:br>
            <a:r>
              <a:rPr lang="pl-PL" sz="2800" smtClean="0">
                <a:sym typeface="Symbol" pitchFamily="18" charset="2"/>
              </a:rPr>
              <a:t>t-liczba całkowita dodatnia</a:t>
            </a:r>
            <a:r>
              <a:rPr lang="pl-PL" sz="2800" smtClean="0"/>
              <a:t> </a:t>
            </a:r>
          </a:p>
          <a:p>
            <a:pPr marL="990600" lvl="1" indent="-533400">
              <a:lnSpc>
                <a:spcPct val="90000"/>
              </a:lnSpc>
              <a:buFontTx/>
              <a:buAutoNum type="arabicParenR"/>
              <a:defRPr/>
            </a:pPr>
            <a:r>
              <a:rPr lang="pl-PL" sz="2400" smtClean="0"/>
              <a:t>Zapisujemy t w postaci binarnej: </a:t>
            </a:r>
            <a:br>
              <a:rPr lang="pl-PL" sz="2400" smtClean="0"/>
            </a:br>
            <a:r>
              <a:rPr lang="pl-PL" sz="2400" smtClean="0"/>
              <a:t>t=t</a:t>
            </a:r>
            <a:r>
              <a:rPr lang="pl-PL" sz="2400" baseline="-25000" smtClean="0"/>
              <a:t>x </a:t>
            </a:r>
            <a:r>
              <a:rPr lang="pl-PL" sz="2400" smtClean="0">
                <a:cs typeface="Times New Roman" pitchFamily="18" charset="0"/>
              </a:rPr>
              <a:t>·</a:t>
            </a:r>
            <a:r>
              <a:rPr lang="pl-PL" sz="2400" smtClean="0"/>
              <a:t>2</a:t>
            </a:r>
            <a:r>
              <a:rPr lang="pl-PL" sz="2400" baseline="30000" smtClean="0"/>
              <a:t>x</a:t>
            </a:r>
            <a:r>
              <a:rPr lang="pl-PL" sz="2400" baseline="-25000" smtClean="0"/>
              <a:t> </a:t>
            </a:r>
            <a:r>
              <a:rPr lang="pl-PL" sz="2400" smtClean="0"/>
              <a:t>+ t</a:t>
            </a:r>
            <a:r>
              <a:rPr lang="pl-PL" sz="2400" baseline="-25000" smtClean="0"/>
              <a:t>x-1 </a:t>
            </a:r>
            <a:r>
              <a:rPr lang="pl-PL" sz="2400" smtClean="0">
                <a:cs typeface="Times New Roman" pitchFamily="18" charset="0"/>
              </a:rPr>
              <a:t>·</a:t>
            </a:r>
            <a:r>
              <a:rPr lang="pl-PL" sz="2400" smtClean="0"/>
              <a:t>2</a:t>
            </a:r>
            <a:r>
              <a:rPr lang="pl-PL" sz="2400" baseline="30000" smtClean="0"/>
              <a:t>x-1</a:t>
            </a:r>
            <a:r>
              <a:rPr lang="pl-PL" sz="2400" baseline="-25000" smtClean="0"/>
              <a:t> </a:t>
            </a:r>
            <a:r>
              <a:rPr lang="pl-PL" sz="2400" smtClean="0"/>
              <a:t>+...+</a:t>
            </a:r>
            <a:r>
              <a:rPr lang="pl-PL" sz="2400" baseline="-25000" smtClean="0"/>
              <a:t> </a:t>
            </a:r>
            <a:r>
              <a:rPr lang="pl-PL" sz="2400" smtClean="0"/>
              <a:t>t</a:t>
            </a:r>
            <a:r>
              <a:rPr lang="pl-PL" sz="2400" baseline="-25000" smtClean="0"/>
              <a:t>1</a:t>
            </a:r>
            <a:r>
              <a:rPr lang="pl-PL" sz="2400" smtClean="0">
                <a:cs typeface="Times New Roman" pitchFamily="18" charset="0"/>
              </a:rPr>
              <a:t>·</a:t>
            </a:r>
            <a:r>
              <a:rPr lang="pl-PL" sz="2400" smtClean="0"/>
              <a:t>2 +</a:t>
            </a:r>
            <a:r>
              <a:rPr lang="pl-PL" sz="2400" baseline="-25000" smtClean="0"/>
              <a:t> </a:t>
            </a:r>
            <a:r>
              <a:rPr lang="pl-PL" sz="2400" smtClean="0"/>
              <a:t>t</a:t>
            </a:r>
            <a:r>
              <a:rPr lang="pl-PL" sz="2400" baseline="-25000" smtClean="0"/>
              <a:t>0</a:t>
            </a:r>
            <a:endParaRPr lang="pl-PL" sz="2400" smtClean="0"/>
          </a:p>
          <a:p>
            <a:pPr marL="990600" lvl="1" indent="-533400">
              <a:lnSpc>
                <a:spcPct val="90000"/>
              </a:lnSpc>
              <a:buFontTx/>
              <a:buAutoNum type="arabicParenR"/>
              <a:defRPr/>
            </a:pPr>
            <a:r>
              <a:rPr lang="pl-PL" sz="2400" smtClean="0"/>
              <a:t>Zastosować algorytm:</a:t>
            </a:r>
          </a:p>
          <a:p>
            <a:pPr marL="1752600" lvl="3" indent="-381000">
              <a:lnSpc>
                <a:spcPct val="90000"/>
              </a:lnSpc>
              <a:buFontTx/>
              <a:buNone/>
              <a:defRPr/>
            </a:pPr>
            <a:r>
              <a:rPr lang="pl-PL" sz="1800" smtClean="0"/>
              <a:t>result := 1</a:t>
            </a:r>
          </a:p>
          <a:p>
            <a:pPr marL="1752600" lvl="3" indent="-381000">
              <a:lnSpc>
                <a:spcPct val="90000"/>
              </a:lnSpc>
              <a:buFontTx/>
              <a:buNone/>
              <a:defRPr/>
            </a:pPr>
            <a:r>
              <a:rPr lang="pl-PL" sz="1800" smtClean="0"/>
              <a:t>For i = x downto 0 do //x – liczb bitów reprezentacji binarnej -1</a:t>
            </a:r>
            <a:br>
              <a:rPr lang="pl-PL" sz="1800" smtClean="0"/>
            </a:br>
            <a:r>
              <a:rPr lang="pl-PL" sz="1800" smtClean="0"/>
              <a:t>begin </a:t>
            </a:r>
            <a:br>
              <a:rPr lang="pl-PL" sz="1800" smtClean="0"/>
            </a:br>
            <a:r>
              <a:rPr lang="pl-PL" sz="1800" smtClean="0"/>
              <a:t>		result : = result </a:t>
            </a:r>
            <a:r>
              <a:rPr lang="pl-PL" sz="1800" baseline="30000" smtClean="0"/>
              <a:t>2</a:t>
            </a:r>
            <a:r>
              <a:rPr lang="pl-PL" sz="1800" smtClean="0"/>
              <a:t> mod n</a:t>
            </a:r>
          </a:p>
          <a:p>
            <a:pPr marL="1752600" lvl="3" indent="-381000">
              <a:lnSpc>
                <a:spcPct val="90000"/>
              </a:lnSpc>
              <a:buFontTx/>
              <a:buNone/>
              <a:defRPr/>
            </a:pPr>
            <a:r>
              <a:rPr lang="pl-PL" sz="1800" smtClean="0"/>
              <a:t>			if t</a:t>
            </a:r>
            <a:r>
              <a:rPr lang="pl-PL" sz="1800" baseline="-25000" smtClean="0"/>
              <a:t>i </a:t>
            </a:r>
            <a:r>
              <a:rPr lang="pl-PL" sz="1800" smtClean="0"/>
              <a:t>= 1 then result := (result *a) mod n</a:t>
            </a:r>
          </a:p>
          <a:p>
            <a:pPr marL="1752600" lvl="3" indent="-381000">
              <a:lnSpc>
                <a:spcPct val="90000"/>
              </a:lnSpc>
              <a:buFontTx/>
              <a:buNone/>
              <a:defRPr/>
            </a:pPr>
            <a:r>
              <a:rPr lang="pl-PL" sz="1800" smtClean="0"/>
              <a:t>	end</a:t>
            </a:r>
          </a:p>
          <a:p>
            <a:pPr marL="1752600" lvl="3" indent="-381000">
              <a:lnSpc>
                <a:spcPct val="90000"/>
              </a:lnSpc>
              <a:buFontTx/>
              <a:buNone/>
              <a:defRPr/>
            </a:pPr>
            <a:r>
              <a:rPr lang="pl-PL" sz="1800" smtClean="0"/>
              <a:t>Writeln (result) //result = a</a:t>
            </a:r>
            <a:r>
              <a:rPr lang="pl-PL" sz="1800" baseline="30000" smtClean="0"/>
              <a:t>t </a:t>
            </a:r>
            <a:r>
              <a:rPr lang="pl-PL" sz="1800" smtClean="0"/>
              <a:t>mod n</a:t>
            </a:r>
          </a:p>
          <a:p>
            <a:pPr marL="990600" lvl="1" indent="-533400">
              <a:lnSpc>
                <a:spcPct val="90000"/>
              </a:lnSpc>
              <a:buFontTx/>
              <a:buAutoNum type="arabicParenR"/>
              <a:defRPr/>
            </a:pPr>
            <a:endParaRPr lang="pl-PL" sz="1800" smtClean="0"/>
          </a:p>
        </p:txBody>
      </p:sp>
      <p:sp>
        <p:nvSpPr>
          <p:cNvPr id="31746" name="Symbol zastępczy stopki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GB" smtClean="0"/>
              <a:t>Maciej Miłostan, Kryptografia </a:t>
            </a:r>
          </a:p>
        </p:txBody>
      </p:sp>
      <p:sp>
        <p:nvSpPr>
          <p:cNvPr id="31747" name="Symbol zastępczy numeru slajdu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C369410-C756-480F-BCA8-869BC1ECFA12}" type="slidenum">
              <a:rPr lang="en-GB" smtClean="0"/>
              <a:pPr/>
              <a:t>23</a:t>
            </a:fld>
            <a:endParaRPr lang="en-GB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9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l-PL" smtClean="0"/>
              <a:t>Szyfry podstawieniowe (4)</a:t>
            </a:r>
          </a:p>
        </p:txBody>
      </p:sp>
      <p:sp>
        <p:nvSpPr>
          <p:cNvPr id="465923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981200"/>
            <a:ext cx="7772400" cy="1447800"/>
          </a:xfrm>
        </p:spPr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pl-PL" smtClean="0"/>
              <a:t>Przykład: </a:t>
            </a:r>
          </a:p>
          <a:p>
            <a:pPr lvl="2">
              <a:lnSpc>
                <a:spcPct val="90000"/>
              </a:lnSpc>
              <a:buFontTx/>
              <a:buNone/>
              <a:defRPr/>
            </a:pPr>
            <a:r>
              <a:rPr lang="pl-PL" smtClean="0"/>
              <a:t>a</a:t>
            </a:r>
            <a:r>
              <a:rPr lang="pl-PL" baseline="30000" smtClean="0"/>
              <a:t>-1 </a:t>
            </a:r>
            <a:r>
              <a:rPr lang="pl-PL" smtClean="0"/>
              <a:t>mod n = a</a:t>
            </a:r>
            <a:r>
              <a:rPr lang="pl-PL" baseline="30000" smtClean="0">
                <a:sym typeface="Symbol" pitchFamily="18" charset="2"/>
              </a:rPr>
              <a:t>(n)-</a:t>
            </a:r>
            <a:r>
              <a:rPr lang="pl-PL" baseline="30000" smtClean="0"/>
              <a:t>1 </a:t>
            </a:r>
            <a:r>
              <a:rPr lang="pl-PL" smtClean="0"/>
              <a:t>mod n;</a:t>
            </a:r>
          </a:p>
          <a:p>
            <a:pPr lvl="2">
              <a:lnSpc>
                <a:spcPct val="90000"/>
              </a:lnSpc>
              <a:buFontTx/>
              <a:buNone/>
              <a:defRPr/>
            </a:pPr>
            <a:r>
              <a:rPr lang="pl-PL" smtClean="0"/>
              <a:t>a=7; n=27; </a:t>
            </a:r>
          </a:p>
        </p:txBody>
      </p:sp>
      <p:sp>
        <p:nvSpPr>
          <p:cNvPr id="32770" name="Symbol zastępczy stopki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GB" smtClean="0"/>
              <a:t>Maciej Miłostan, Kryptografia </a:t>
            </a:r>
          </a:p>
        </p:txBody>
      </p:sp>
      <p:sp>
        <p:nvSpPr>
          <p:cNvPr id="32771" name="Symbol zastępczy numeru slajdu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32CEA6B0-F547-4814-B8C4-2834197AA862}" type="slidenum">
              <a:rPr lang="en-GB" smtClean="0"/>
              <a:pPr/>
              <a:t>24</a:t>
            </a:fld>
            <a:endParaRPr lang="en-GB" smtClean="0"/>
          </a:p>
        </p:txBody>
      </p:sp>
      <p:sp>
        <p:nvSpPr>
          <p:cNvPr id="465924" name="Text Box 4"/>
          <p:cNvSpPr txBox="1">
            <a:spLocks noChangeArrowheads="1"/>
          </p:cNvSpPr>
          <p:nvPr/>
        </p:nvSpPr>
        <p:spPr bwMode="auto">
          <a:xfrm>
            <a:off x="685800" y="3505200"/>
            <a:ext cx="7620000" cy="396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lg" len="lg"/>
          </a:ln>
        </p:spPr>
        <p:txBody>
          <a:bodyPr>
            <a:spAutoFit/>
          </a:bodyPr>
          <a:lstStyle/>
          <a:p>
            <a:pPr lvl="2" algn="l">
              <a:buFontTx/>
              <a:buNone/>
            </a:pPr>
            <a:r>
              <a:rPr lang="pl-PL" sz="2000">
                <a:sym typeface="Symbol" pitchFamily="18" charset="2"/>
              </a:rPr>
              <a:t>(27)=(3</a:t>
            </a:r>
            <a:r>
              <a:rPr lang="pl-PL" sz="2000" baseline="30000">
                <a:sym typeface="Symbol" pitchFamily="18" charset="2"/>
              </a:rPr>
              <a:t>3</a:t>
            </a:r>
            <a:r>
              <a:rPr lang="pl-PL" sz="2000">
                <a:sym typeface="Symbol" pitchFamily="18" charset="2"/>
              </a:rPr>
              <a:t>)= 3</a:t>
            </a:r>
            <a:r>
              <a:rPr lang="pl-PL" sz="2000" baseline="30000">
                <a:sym typeface="Symbol" pitchFamily="18" charset="2"/>
              </a:rPr>
              <a:t>2</a:t>
            </a:r>
            <a:r>
              <a:rPr lang="pl-PL" sz="2000">
                <a:sym typeface="Symbol" pitchFamily="18" charset="2"/>
              </a:rPr>
              <a:t> </a:t>
            </a:r>
            <a:r>
              <a:rPr lang="pl-PL" sz="2000">
                <a:cs typeface="Times New Roman" pitchFamily="18" charset="0"/>
                <a:sym typeface="Symbol" pitchFamily="18" charset="2"/>
              </a:rPr>
              <a:t>·</a:t>
            </a:r>
            <a:r>
              <a:rPr lang="pl-PL" sz="2000">
                <a:sym typeface="Symbol" pitchFamily="18" charset="2"/>
              </a:rPr>
              <a:t> (3-1) = 18</a:t>
            </a:r>
            <a:endParaRPr lang="pl-PL"/>
          </a:p>
        </p:txBody>
      </p:sp>
      <p:sp>
        <p:nvSpPr>
          <p:cNvPr id="465925" name="Text Box 5"/>
          <p:cNvSpPr txBox="1">
            <a:spLocks noChangeArrowheads="1"/>
          </p:cNvSpPr>
          <p:nvPr/>
        </p:nvSpPr>
        <p:spPr bwMode="auto">
          <a:xfrm>
            <a:off x="685800" y="4013200"/>
            <a:ext cx="2724150" cy="396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lg" len="lg"/>
          </a:ln>
        </p:spPr>
        <p:txBody>
          <a:bodyPr wrap="none">
            <a:spAutoFit/>
          </a:bodyPr>
          <a:lstStyle/>
          <a:p>
            <a:pPr lvl="2" algn="l">
              <a:buFontTx/>
              <a:buNone/>
            </a:pPr>
            <a:r>
              <a:rPr lang="pl-PL" sz="2000">
                <a:sym typeface="Symbol" pitchFamily="18" charset="2"/>
              </a:rPr>
              <a:t>t = 17 = 10001b</a:t>
            </a:r>
            <a:endParaRPr lang="pl-PL"/>
          </a:p>
        </p:txBody>
      </p:sp>
      <p:sp>
        <p:nvSpPr>
          <p:cNvPr id="465926" name="Text Box 6"/>
          <p:cNvSpPr txBox="1">
            <a:spLocks noChangeArrowheads="1"/>
          </p:cNvSpPr>
          <p:nvPr/>
        </p:nvSpPr>
        <p:spPr bwMode="auto">
          <a:xfrm>
            <a:off x="685800" y="4378325"/>
            <a:ext cx="4527550" cy="396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lg" len="lg"/>
          </a:ln>
        </p:spPr>
        <p:txBody>
          <a:bodyPr wrap="none">
            <a:spAutoFit/>
          </a:bodyPr>
          <a:lstStyle/>
          <a:p>
            <a:pPr lvl="2" algn="l">
              <a:buFontTx/>
              <a:buNone/>
            </a:pPr>
            <a:r>
              <a:rPr lang="pl-PL" sz="2000">
                <a:sym typeface="Symbol" pitchFamily="18" charset="2"/>
              </a:rPr>
              <a:t>i = 4, w = 1, w = 1 </a:t>
            </a:r>
            <a:r>
              <a:rPr lang="pl-PL" sz="2000">
                <a:cs typeface="Times New Roman" pitchFamily="18" charset="0"/>
                <a:sym typeface="Symbol" pitchFamily="18" charset="2"/>
              </a:rPr>
              <a:t>·</a:t>
            </a:r>
            <a:r>
              <a:rPr lang="pl-PL" sz="2000">
                <a:sym typeface="Symbol" pitchFamily="18" charset="2"/>
              </a:rPr>
              <a:t> 7 mod 27 = 7</a:t>
            </a:r>
            <a:endParaRPr lang="pl-PL"/>
          </a:p>
        </p:txBody>
      </p:sp>
      <p:sp>
        <p:nvSpPr>
          <p:cNvPr id="465927" name="Text Box 7"/>
          <p:cNvSpPr txBox="1">
            <a:spLocks noChangeArrowheads="1"/>
          </p:cNvSpPr>
          <p:nvPr/>
        </p:nvSpPr>
        <p:spPr bwMode="auto">
          <a:xfrm>
            <a:off x="685800" y="4743450"/>
            <a:ext cx="3689350" cy="396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lg" len="lg"/>
          </a:ln>
        </p:spPr>
        <p:txBody>
          <a:bodyPr wrap="none">
            <a:spAutoFit/>
          </a:bodyPr>
          <a:lstStyle/>
          <a:p>
            <a:pPr lvl="2" algn="l">
              <a:buFontTx/>
              <a:buNone/>
            </a:pPr>
            <a:r>
              <a:rPr lang="pl-PL" sz="2000">
                <a:sym typeface="Symbol" pitchFamily="18" charset="2"/>
              </a:rPr>
              <a:t>i = 3, w = 7</a:t>
            </a:r>
            <a:r>
              <a:rPr lang="pl-PL" sz="2000" baseline="30000">
                <a:sym typeface="Symbol" pitchFamily="18" charset="2"/>
              </a:rPr>
              <a:t>2 </a:t>
            </a:r>
            <a:r>
              <a:rPr lang="pl-PL" sz="2000">
                <a:sym typeface="Symbol" pitchFamily="18" charset="2"/>
              </a:rPr>
              <a:t>mod 27 = 22</a:t>
            </a:r>
          </a:p>
        </p:txBody>
      </p:sp>
      <p:sp>
        <p:nvSpPr>
          <p:cNvPr id="465928" name="Text Box 8"/>
          <p:cNvSpPr txBox="1">
            <a:spLocks noChangeArrowheads="1"/>
          </p:cNvSpPr>
          <p:nvPr/>
        </p:nvSpPr>
        <p:spPr bwMode="auto">
          <a:xfrm>
            <a:off x="685800" y="5089525"/>
            <a:ext cx="5362575" cy="396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lg" len="lg"/>
          </a:ln>
        </p:spPr>
        <p:txBody>
          <a:bodyPr wrap="none">
            <a:spAutoFit/>
          </a:bodyPr>
          <a:lstStyle/>
          <a:p>
            <a:pPr lvl="2" algn="l">
              <a:buFontTx/>
              <a:buNone/>
            </a:pPr>
            <a:r>
              <a:rPr lang="pl-PL" sz="2000">
                <a:sym typeface="Symbol" pitchFamily="18" charset="2"/>
              </a:rPr>
              <a:t>i = 2, w = 22</a:t>
            </a:r>
            <a:r>
              <a:rPr lang="pl-PL" sz="2000" baseline="30000">
                <a:sym typeface="Symbol" pitchFamily="18" charset="2"/>
              </a:rPr>
              <a:t>2 </a:t>
            </a:r>
            <a:r>
              <a:rPr lang="pl-PL" sz="2000">
                <a:sym typeface="Symbol" pitchFamily="18" charset="2"/>
              </a:rPr>
              <a:t>mod 27 = 484 mod 27 = 25 </a:t>
            </a:r>
            <a:endParaRPr lang="pl-PL"/>
          </a:p>
        </p:txBody>
      </p:sp>
      <p:sp>
        <p:nvSpPr>
          <p:cNvPr id="465929" name="Text Box 9"/>
          <p:cNvSpPr txBox="1">
            <a:spLocks noChangeArrowheads="1"/>
          </p:cNvSpPr>
          <p:nvPr/>
        </p:nvSpPr>
        <p:spPr bwMode="auto">
          <a:xfrm>
            <a:off x="685800" y="5410200"/>
            <a:ext cx="5172075" cy="94615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lg" len="lg"/>
          </a:ln>
        </p:spPr>
        <p:txBody>
          <a:bodyPr wrap="none">
            <a:spAutoFit/>
          </a:bodyPr>
          <a:lstStyle/>
          <a:p>
            <a:pPr lvl="2" algn="l">
              <a:buFontTx/>
              <a:buNone/>
            </a:pPr>
            <a:r>
              <a:rPr lang="pl-PL" sz="2000">
                <a:sym typeface="Symbol" pitchFamily="18" charset="2"/>
              </a:rPr>
              <a:t>i = 1, w = 25</a:t>
            </a:r>
            <a:r>
              <a:rPr lang="pl-PL" sz="2000" baseline="30000">
                <a:sym typeface="Symbol" pitchFamily="18" charset="2"/>
              </a:rPr>
              <a:t>2 </a:t>
            </a:r>
            <a:r>
              <a:rPr lang="pl-PL" sz="2000">
                <a:sym typeface="Symbol" pitchFamily="18" charset="2"/>
              </a:rPr>
              <a:t>mod 27 = 625 mod 27 = 4</a:t>
            </a:r>
          </a:p>
          <a:p>
            <a:pPr algn="l">
              <a:buFontTx/>
              <a:buNone/>
            </a:pPr>
            <a:endParaRPr lang="pl-PL"/>
          </a:p>
        </p:txBody>
      </p:sp>
      <p:sp>
        <p:nvSpPr>
          <p:cNvPr id="465930" name="Text Box 10"/>
          <p:cNvSpPr txBox="1">
            <a:spLocks noChangeArrowheads="1"/>
          </p:cNvSpPr>
          <p:nvPr/>
        </p:nvSpPr>
        <p:spPr bwMode="auto">
          <a:xfrm>
            <a:off x="714375" y="5715000"/>
            <a:ext cx="7515225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lg" len="lg"/>
          </a:ln>
        </p:spPr>
        <p:txBody>
          <a:bodyPr>
            <a:spAutoFit/>
          </a:bodyPr>
          <a:lstStyle/>
          <a:p>
            <a:pPr lvl="2" algn="l">
              <a:buFontTx/>
              <a:buNone/>
            </a:pPr>
            <a:r>
              <a:rPr lang="pl-PL" sz="2000">
                <a:sym typeface="Symbol" pitchFamily="18" charset="2"/>
              </a:rPr>
              <a:t>i = 0, w = 4</a:t>
            </a:r>
            <a:r>
              <a:rPr lang="pl-PL" sz="2000" baseline="30000">
                <a:sym typeface="Symbol" pitchFamily="18" charset="2"/>
              </a:rPr>
              <a:t>2 </a:t>
            </a:r>
            <a:r>
              <a:rPr lang="pl-PL" sz="2000">
                <a:sym typeface="Symbol" pitchFamily="18" charset="2"/>
              </a:rPr>
              <a:t>mod 27 = 16, w = 16*7 mod 27 = 112 mod 27 = </a:t>
            </a:r>
            <a:r>
              <a:rPr lang="pl-PL" sz="2400" b="1">
                <a:sym typeface="Symbol" pitchFamily="18" charset="2"/>
              </a:rPr>
              <a:t>4</a:t>
            </a:r>
            <a:endParaRPr lang="pl-PL" sz="2400" b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9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659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659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9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659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659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9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659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659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659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659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9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659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659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9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659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659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9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659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659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9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659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659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9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4659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659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9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4659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4659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5923" grpId="0" build="p" autoUpdateAnimBg="0"/>
      <p:bldP spid="465924" grpId="0" autoUpdateAnimBg="0"/>
      <p:bldP spid="465925" grpId="0" autoUpdateAnimBg="0"/>
      <p:bldP spid="465926" grpId="0" autoUpdateAnimBg="0"/>
      <p:bldP spid="465927" grpId="0" autoUpdateAnimBg="0"/>
      <p:bldP spid="465928" grpId="0" autoUpdateAnimBg="0"/>
      <p:bldP spid="465929" grpId="0" autoUpdateAnimBg="0"/>
      <p:bldP spid="465930" grpId="0" autoUpdateAnimBg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9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l-PL" smtClean="0"/>
              <a:t>Szyfry homofoniczne</a:t>
            </a:r>
          </a:p>
        </p:txBody>
      </p:sp>
      <p:sp>
        <p:nvSpPr>
          <p:cNvPr id="466947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752600"/>
            <a:ext cx="4495800" cy="1371600"/>
          </a:xfrm>
        </p:spPr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pl-PL" sz="2800" smtClean="0"/>
              <a:t>Homonimy: </a:t>
            </a:r>
            <a:br>
              <a:rPr lang="pl-PL" sz="2800" smtClean="0"/>
            </a:br>
            <a:r>
              <a:rPr lang="pl-PL" sz="2800" smtClean="0"/>
              <a:t>		morze może </a:t>
            </a:r>
          </a:p>
          <a:p>
            <a:pPr>
              <a:lnSpc>
                <a:spcPct val="90000"/>
              </a:lnSpc>
              <a:buFontTx/>
              <a:buNone/>
              <a:defRPr/>
            </a:pPr>
            <a:r>
              <a:rPr lang="pl-PL" sz="2800" smtClean="0"/>
              <a:t>			Bóg Bug buk</a:t>
            </a:r>
          </a:p>
          <a:p>
            <a:pPr>
              <a:lnSpc>
                <a:spcPct val="90000"/>
              </a:lnSpc>
              <a:defRPr/>
            </a:pPr>
            <a:endParaRPr lang="pl-PL" sz="2800" baseline="30000" smtClean="0"/>
          </a:p>
        </p:txBody>
      </p:sp>
      <p:sp>
        <p:nvSpPr>
          <p:cNvPr id="33794" name="Symbol zastępczy stopki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GB" smtClean="0"/>
              <a:t>Maciej Miłostan, Kryptografia </a:t>
            </a:r>
          </a:p>
        </p:txBody>
      </p:sp>
      <p:sp>
        <p:nvSpPr>
          <p:cNvPr id="33795" name="Symbol zastępczy numeru slajdu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B575543-3740-4446-972F-A5A1DFA301E2}" type="slidenum">
              <a:rPr lang="en-GB" smtClean="0"/>
              <a:pPr/>
              <a:t>25</a:t>
            </a:fld>
            <a:endParaRPr lang="en-GB" smtClean="0"/>
          </a:p>
        </p:txBody>
      </p:sp>
      <p:graphicFrame>
        <p:nvGraphicFramePr>
          <p:cNvPr id="466970" name="Group 26"/>
          <p:cNvGraphicFramePr>
            <a:graphicFrameLocks noGrp="1"/>
          </p:cNvGraphicFramePr>
          <p:nvPr/>
        </p:nvGraphicFramePr>
        <p:xfrm>
          <a:off x="914400" y="3200400"/>
          <a:ext cx="4191000" cy="1828800"/>
        </p:xfrm>
        <a:graphic>
          <a:graphicData uri="http://schemas.openxmlformats.org/drawingml/2006/table">
            <a:tbl>
              <a:tblPr/>
              <a:tblGrid>
                <a:gridCol w="2095500"/>
                <a:gridCol w="2095500"/>
              </a:tblGrid>
              <a:tr h="32385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Alfabet jawny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Homofony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385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X={d,@,%,1}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385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B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Y={e,o,5,4}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385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C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Z={f,g,$,i,7}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66967" name="Rectangle 23"/>
          <p:cNvSpPr>
            <a:spLocks noChangeArrowheads="1"/>
          </p:cNvSpPr>
          <p:nvPr/>
        </p:nvSpPr>
        <p:spPr bwMode="auto">
          <a:xfrm>
            <a:off x="838200" y="5334000"/>
            <a:ext cx="43434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90000"/>
              </a:lnSpc>
              <a:buFontTx/>
              <a:buNone/>
              <a:defRPr/>
            </a:pPr>
            <a:r>
              <a:rPr lang="pl-PL" sz="32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X</a:t>
            </a:r>
            <a:r>
              <a:rPr lang="pl-PL" sz="32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sym typeface="Symbol" pitchFamily="18" charset="2"/>
              </a:rPr>
              <a:t>Y=</a:t>
            </a:r>
            <a:endParaRPr lang="pl-PL" sz="3200"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466971" name="Rectangle 27"/>
          <p:cNvSpPr>
            <a:spLocks noChangeArrowheads="1"/>
          </p:cNvSpPr>
          <p:nvPr/>
        </p:nvSpPr>
        <p:spPr bwMode="auto">
          <a:xfrm>
            <a:off x="5105400" y="3048000"/>
            <a:ext cx="4038600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 algn="l">
              <a:lnSpc>
                <a:spcPct val="90000"/>
              </a:lnSpc>
              <a:buFontTx/>
              <a:buNone/>
              <a:defRPr/>
            </a:pPr>
            <a:r>
              <a:rPr lang="pl-PL" sz="28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Przykład:</a:t>
            </a:r>
          </a:p>
          <a:p>
            <a:pPr marL="342900" indent="-342900" algn="l">
              <a:lnSpc>
                <a:spcPct val="90000"/>
              </a:lnSpc>
              <a:buFontTx/>
              <a:buNone/>
              <a:defRPr/>
            </a:pPr>
            <a:r>
              <a:rPr lang="pl-PL" sz="28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m = BCABB =</a:t>
            </a:r>
          </a:p>
          <a:p>
            <a:pPr marL="342900" indent="-342900" algn="l">
              <a:lnSpc>
                <a:spcPct val="90000"/>
              </a:lnSpc>
              <a:buFontTx/>
              <a:buNone/>
              <a:defRPr/>
            </a:pPr>
            <a:r>
              <a:rPr lang="pl-PL" sz="28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   =  e$d5o  =</a:t>
            </a:r>
          </a:p>
          <a:p>
            <a:pPr marL="342900" indent="-342900" algn="l">
              <a:lnSpc>
                <a:spcPct val="90000"/>
              </a:lnSpc>
              <a:buFontTx/>
              <a:buNone/>
              <a:defRPr/>
            </a:pPr>
            <a:r>
              <a:rPr lang="pl-PL" sz="28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   =  4f@e5</a:t>
            </a:r>
          </a:p>
          <a:p>
            <a:pPr marL="342900" indent="-342900" algn="l">
              <a:lnSpc>
                <a:spcPct val="90000"/>
              </a:lnSpc>
              <a:buFontTx/>
              <a:buNone/>
              <a:defRPr/>
            </a:pPr>
            <a:r>
              <a:rPr lang="pl-PL" sz="28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Przestaje działać</a:t>
            </a:r>
            <a:br>
              <a:rPr lang="pl-PL" sz="28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</a:br>
            <a:r>
              <a:rPr lang="pl-PL" sz="28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analiza częstotliwości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9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l-PL" smtClean="0"/>
              <a:t>Szyfry polialfabetyczne</a:t>
            </a:r>
          </a:p>
        </p:txBody>
      </p:sp>
      <p:sp>
        <p:nvSpPr>
          <p:cNvPr id="46797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pl-PL" sz="2800" smtClean="0"/>
              <a:t>Jeden alfabet wejściowy, wiele wyjściowych</a:t>
            </a:r>
          </a:p>
          <a:p>
            <a:pPr>
              <a:defRPr/>
            </a:pPr>
            <a:r>
              <a:rPr lang="pl-PL" sz="2800" smtClean="0"/>
              <a:t>Szyfr Vigen</a:t>
            </a:r>
            <a:r>
              <a:rPr lang="pl-PL" sz="2800" smtClean="0">
                <a:cs typeface="Arial" charset="0"/>
              </a:rPr>
              <a:t>é</a:t>
            </a:r>
            <a:r>
              <a:rPr lang="pl-PL" sz="2800" smtClean="0"/>
              <a:t>re:</a:t>
            </a:r>
          </a:p>
          <a:p>
            <a:pPr lvl="1">
              <a:buFontTx/>
              <a:buNone/>
              <a:defRPr/>
            </a:pPr>
            <a:r>
              <a:rPr lang="pl-PL" sz="2400" smtClean="0"/>
              <a:t>c=(m+k</a:t>
            </a:r>
            <a:r>
              <a:rPr lang="pl-PL" sz="2400" baseline="-25000" smtClean="0"/>
              <a:t>i</a:t>
            </a:r>
            <a:r>
              <a:rPr lang="pl-PL" sz="2400" smtClean="0"/>
              <a:t>) mod 27 i={1,2,3,4,5}</a:t>
            </a:r>
          </a:p>
          <a:p>
            <a:pPr lvl="1">
              <a:buFontTx/>
              <a:buNone/>
              <a:defRPr/>
            </a:pPr>
            <a:r>
              <a:rPr lang="pl-PL" sz="2400" smtClean="0"/>
              <a:t>Przykład: k = BARAN</a:t>
            </a:r>
          </a:p>
          <a:p>
            <a:pPr lvl="1">
              <a:buFontTx/>
              <a:buNone/>
              <a:defRPr/>
            </a:pPr>
            <a:r>
              <a:rPr lang="pl-PL" sz="2400" smtClean="0"/>
              <a:t>m=</a:t>
            </a:r>
            <a:r>
              <a:rPr lang="pl-PL" sz="2400" smtClean="0">
                <a:latin typeface="Courier New" pitchFamily="49" charset="0"/>
              </a:rPr>
              <a:t>ABERACJA</a:t>
            </a:r>
          </a:p>
          <a:p>
            <a:pPr lvl="1">
              <a:buFontTx/>
              <a:buNone/>
              <a:defRPr/>
            </a:pPr>
            <a:r>
              <a:rPr lang="pl-PL" sz="2400" smtClean="0"/>
              <a:t>k =</a:t>
            </a:r>
            <a:r>
              <a:rPr lang="pl-PL" sz="2400" smtClean="0">
                <a:latin typeface="Courier New" pitchFamily="49" charset="0"/>
              </a:rPr>
              <a:t>BARANBARAN</a:t>
            </a:r>
          </a:p>
          <a:p>
            <a:pPr lvl="1">
              <a:buFontTx/>
              <a:buNone/>
              <a:defRPr/>
            </a:pPr>
            <a:r>
              <a:rPr lang="pl-PL" sz="2400" smtClean="0">
                <a:latin typeface="Courier New" pitchFamily="49" charset="0"/>
              </a:rPr>
              <a:t>		CCWSOEKS</a:t>
            </a:r>
          </a:p>
          <a:p>
            <a:pPr lvl="1">
              <a:defRPr/>
            </a:pPr>
            <a:r>
              <a:rPr lang="pl-PL" sz="2400" smtClean="0"/>
              <a:t>Łamanie: badanie okresu klucza, indeks koincydencji</a:t>
            </a:r>
          </a:p>
        </p:txBody>
      </p:sp>
      <p:sp>
        <p:nvSpPr>
          <p:cNvPr id="34818" name="Symbol zastępczy stopki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GB" smtClean="0"/>
              <a:t>Maciej Miłostan, Kryptografia </a:t>
            </a:r>
          </a:p>
        </p:txBody>
      </p:sp>
      <p:sp>
        <p:nvSpPr>
          <p:cNvPr id="34819" name="Symbol zastępczy numeru slajdu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188954D8-B5FB-4F9B-B0B4-F1288B54AB57}" type="slidenum">
              <a:rPr lang="en-GB" smtClean="0"/>
              <a:pPr/>
              <a:t>26</a:t>
            </a:fld>
            <a:endParaRPr lang="en-GB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9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l-PL" smtClean="0"/>
              <a:t>Szyfry polialfabetyczne (1)</a:t>
            </a:r>
          </a:p>
        </p:txBody>
      </p:sp>
      <p:sp>
        <p:nvSpPr>
          <p:cNvPr id="46899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609600" indent="-609600">
              <a:defRPr/>
            </a:pPr>
            <a:r>
              <a:rPr lang="pl-PL" sz="2800" dirty="0" smtClean="0"/>
              <a:t>Szyfr </a:t>
            </a:r>
            <a:r>
              <a:rPr lang="pl-PL" sz="2800" dirty="0" err="1" smtClean="0"/>
              <a:t>Vernama</a:t>
            </a:r>
            <a:r>
              <a:rPr lang="pl-PL" sz="2800" dirty="0" smtClean="0"/>
              <a:t> (1917)</a:t>
            </a:r>
          </a:p>
          <a:p>
            <a:pPr marL="609600" indent="-609600">
              <a:buFontTx/>
              <a:buNone/>
              <a:defRPr/>
            </a:pPr>
            <a:r>
              <a:rPr lang="pl-PL" sz="2800" dirty="0" smtClean="0"/>
              <a:t>m XOR k = c; </a:t>
            </a:r>
            <a:r>
              <a:rPr lang="pl-PL" sz="2800" dirty="0" smtClean="0"/>
              <a:t>(0,0-0;0,1-1;1,0-1;1,1-0)</a:t>
            </a:r>
            <a:endParaRPr lang="pl-PL" sz="2800" dirty="0" smtClean="0"/>
          </a:p>
          <a:p>
            <a:pPr marL="990600" lvl="1" indent="-533400">
              <a:defRPr/>
            </a:pPr>
            <a:r>
              <a:rPr lang="pl-PL" sz="2400" dirty="0" smtClean="0"/>
              <a:t>m i k binarne,</a:t>
            </a:r>
          </a:p>
          <a:p>
            <a:pPr marL="990600" lvl="1" indent="-533400">
              <a:defRPr/>
            </a:pPr>
            <a:r>
              <a:rPr lang="pl-PL" sz="2400" dirty="0" smtClean="0"/>
              <a:t> klucz generowany pseudolosowo przez rejestr przesuwny, wykorzystywany jednokrotnie, </a:t>
            </a:r>
          </a:p>
          <a:p>
            <a:pPr marL="990600" lvl="1" indent="-533400">
              <a:defRPr/>
            </a:pPr>
            <a:r>
              <a:rPr lang="pl-PL" sz="2400" dirty="0" smtClean="0"/>
              <a:t>długość klucza = długości wiadomości, </a:t>
            </a:r>
          </a:p>
          <a:p>
            <a:pPr marL="990600" lvl="1" indent="-533400">
              <a:defRPr/>
            </a:pPr>
            <a:r>
              <a:rPr lang="pl-PL" sz="2400" dirty="0" smtClean="0"/>
              <a:t>przy długim kluczu (np.: 10</a:t>
            </a:r>
            <a:r>
              <a:rPr lang="pl-PL" sz="2400" baseline="30000" dirty="0" smtClean="0"/>
              <a:t>100</a:t>
            </a:r>
            <a:r>
              <a:rPr lang="pl-PL" sz="2400" dirty="0" smtClean="0"/>
              <a:t>) i pseudolosowym kluczu, można ten szyfr uznać za bezwarunkowo bezpieczny</a:t>
            </a:r>
          </a:p>
        </p:txBody>
      </p:sp>
      <p:sp>
        <p:nvSpPr>
          <p:cNvPr id="35842" name="Symbol zastępczy stopki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GB" smtClean="0"/>
              <a:t>Maciej Miłostan, Kryptografia </a:t>
            </a:r>
          </a:p>
        </p:txBody>
      </p:sp>
      <p:sp>
        <p:nvSpPr>
          <p:cNvPr id="35843" name="Symbol zastępczy numeru slajdu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BBBF3AC0-1E83-45A1-B095-FC3A18F6BDEF}" type="slidenum">
              <a:rPr lang="en-GB" smtClean="0"/>
              <a:pPr/>
              <a:t>27</a:t>
            </a:fld>
            <a:endParaRPr lang="en-GB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0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l-PL" smtClean="0"/>
              <a:t>Szyfry wieloliterowe</a:t>
            </a:r>
          </a:p>
        </p:txBody>
      </p:sp>
      <p:sp>
        <p:nvSpPr>
          <p:cNvPr id="47001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pl-PL" dirty="0" smtClean="0"/>
              <a:t>Szyfr </a:t>
            </a:r>
            <a:r>
              <a:rPr lang="pl-PL" dirty="0" err="1" smtClean="0"/>
              <a:t>Playfair</a:t>
            </a:r>
            <a:r>
              <a:rPr lang="pl-PL" dirty="0" smtClean="0"/>
              <a:t> </a:t>
            </a:r>
            <a:endParaRPr lang="pl-PL" dirty="0" smtClean="0"/>
          </a:p>
          <a:p>
            <a:pPr lvl="1">
              <a:defRPr/>
            </a:pPr>
            <a:r>
              <a:rPr lang="pl-PL" dirty="0" smtClean="0"/>
              <a:t>25 znaków alfabetu,</a:t>
            </a:r>
          </a:p>
          <a:p>
            <a:pPr lvl="1">
              <a:defRPr/>
            </a:pPr>
            <a:r>
              <a:rPr lang="pl-PL" dirty="0" smtClean="0">
                <a:cs typeface="Times New Roman" pitchFamily="18" charset="0"/>
              </a:rPr>
              <a:t>Klucz - układ znaków w tablicy (wygenerowany losowo)</a:t>
            </a:r>
            <a:r>
              <a:rPr lang="pl-PL" dirty="0" smtClean="0"/>
              <a:t> = 25! możliwości</a:t>
            </a:r>
          </a:p>
          <a:p>
            <a:pPr lvl="1">
              <a:buFontTx/>
              <a:buNone/>
              <a:defRPr/>
            </a:pPr>
            <a:endParaRPr lang="pl-PL" dirty="0" smtClean="0"/>
          </a:p>
          <a:p>
            <a:pPr>
              <a:buFontTx/>
              <a:buNone/>
              <a:defRPr/>
            </a:pPr>
            <a:endParaRPr lang="pl-PL" dirty="0" smtClean="0"/>
          </a:p>
        </p:txBody>
      </p:sp>
      <p:sp>
        <p:nvSpPr>
          <p:cNvPr id="1027" name="Symbol zastępczy stopki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GB" smtClean="0"/>
              <a:t>Maciej Miłostan, Kryptografia </a:t>
            </a:r>
          </a:p>
        </p:txBody>
      </p:sp>
      <p:sp>
        <p:nvSpPr>
          <p:cNvPr id="1028" name="Symbol zastępczy numeru slajdu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A91D4910-4C71-46C6-830E-1DB0F9AE2BA1}" type="slidenum">
              <a:rPr lang="en-GB" smtClean="0"/>
              <a:pPr/>
              <a:t>28</a:t>
            </a:fld>
            <a:endParaRPr lang="en-GB" smtClean="0"/>
          </a:p>
        </p:txBody>
      </p:sp>
      <p:graphicFrame>
        <p:nvGraphicFramePr>
          <p:cNvPr id="1026" name="Object 4"/>
          <p:cNvGraphicFramePr>
            <a:graphicFrameLocks noChangeAspect="1"/>
          </p:cNvGraphicFramePr>
          <p:nvPr/>
        </p:nvGraphicFramePr>
        <p:xfrm>
          <a:off x="381000" y="4114800"/>
          <a:ext cx="8001000" cy="1828800"/>
        </p:xfrm>
        <a:graphic>
          <a:graphicData uri="http://schemas.openxmlformats.org/presentationml/2006/ole">
            <p:oleObj spid="_x0000_s1026" name="Dokument" r:id="rId3" imgW="5877000" imgH="971640" progId="Word.Documen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42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533400"/>
            <a:ext cx="7772400" cy="1143000"/>
          </a:xfrm>
        </p:spPr>
        <p:txBody>
          <a:bodyPr/>
          <a:lstStyle/>
          <a:p>
            <a:pPr>
              <a:defRPr/>
            </a:pPr>
            <a:r>
              <a:rPr lang="pl-PL" smtClean="0"/>
              <a:t>Szyfr Playfair</a:t>
            </a:r>
          </a:p>
        </p:txBody>
      </p:sp>
      <p:sp>
        <p:nvSpPr>
          <p:cNvPr id="471043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484313"/>
            <a:ext cx="7772400" cy="5257800"/>
          </a:xfrm>
        </p:spPr>
        <p:txBody>
          <a:bodyPr/>
          <a:lstStyle/>
          <a:p>
            <a:pPr marL="533400" indent="-533400" algn="just">
              <a:lnSpc>
                <a:spcPct val="90000"/>
              </a:lnSpc>
              <a:defRPr/>
            </a:pPr>
            <a:r>
              <a:rPr lang="pl-PL" sz="2400" smtClean="0">
                <a:cs typeface="Times New Roman" pitchFamily="18" charset="0"/>
              </a:rPr>
              <a:t>Każdą parę liter tekstu jawnego </a:t>
            </a:r>
            <a:r>
              <a:rPr lang="pl-PL" sz="2400" i="1" smtClean="0">
                <a:cs typeface="Times New Roman" pitchFamily="18" charset="0"/>
              </a:rPr>
              <a:t>m</a:t>
            </a:r>
            <a:r>
              <a:rPr lang="pl-PL" sz="2400" i="1" baseline="-30000" smtClean="0">
                <a:cs typeface="Times New Roman" pitchFamily="18" charset="0"/>
              </a:rPr>
              <a:t>1</a:t>
            </a:r>
            <a:r>
              <a:rPr lang="pl-PL" sz="2400" i="1" smtClean="0">
                <a:cs typeface="Times New Roman" pitchFamily="18" charset="0"/>
              </a:rPr>
              <a:t>m</a:t>
            </a:r>
            <a:r>
              <a:rPr lang="pl-PL" sz="2400" i="1" baseline="-30000" smtClean="0">
                <a:cs typeface="Times New Roman" pitchFamily="18" charset="0"/>
              </a:rPr>
              <a:t>2</a:t>
            </a:r>
            <a:r>
              <a:rPr lang="pl-PL" sz="2400" smtClean="0">
                <a:cs typeface="Times New Roman" pitchFamily="18" charset="0"/>
              </a:rPr>
              <a:t> szyfruje się wg następujących reguł:</a:t>
            </a:r>
            <a:endParaRPr lang="pl-PL" sz="2400" smtClean="0"/>
          </a:p>
          <a:p>
            <a:pPr marL="1295400" lvl="2" indent="-381000" algn="just">
              <a:lnSpc>
                <a:spcPct val="90000"/>
              </a:lnSpc>
              <a:buFontTx/>
              <a:buAutoNum type="arabicPeriod"/>
              <a:defRPr/>
            </a:pPr>
            <a:r>
              <a:rPr lang="pl-PL" sz="1800" i="1" smtClean="0">
                <a:cs typeface="Times New Roman" pitchFamily="18" charset="0"/>
              </a:rPr>
              <a:t>m</a:t>
            </a:r>
            <a:r>
              <a:rPr lang="pl-PL" sz="1800" i="1" baseline="-30000" smtClean="0">
                <a:cs typeface="Times New Roman" pitchFamily="18" charset="0"/>
              </a:rPr>
              <a:t>1</a:t>
            </a:r>
            <a:r>
              <a:rPr lang="pl-PL" sz="1800" smtClean="0">
                <a:cs typeface="Times New Roman" pitchFamily="18" charset="0"/>
              </a:rPr>
              <a:t> i </a:t>
            </a:r>
            <a:r>
              <a:rPr lang="pl-PL" sz="1800" i="1" smtClean="0">
                <a:cs typeface="Times New Roman" pitchFamily="18" charset="0"/>
              </a:rPr>
              <a:t>m</a:t>
            </a:r>
            <a:r>
              <a:rPr lang="pl-PL" sz="1800" i="1" baseline="-30000" smtClean="0">
                <a:cs typeface="Times New Roman" pitchFamily="18" charset="0"/>
              </a:rPr>
              <a:t>2</a:t>
            </a:r>
            <a:r>
              <a:rPr lang="pl-PL" sz="1800" smtClean="0">
                <a:cs typeface="Times New Roman" pitchFamily="18" charset="0"/>
              </a:rPr>
              <a:t>  w tym samym wierszu, to </a:t>
            </a:r>
            <a:r>
              <a:rPr lang="pl-PL" sz="1800" i="1" smtClean="0">
                <a:cs typeface="Times New Roman" pitchFamily="18" charset="0"/>
              </a:rPr>
              <a:t>c</a:t>
            </a:r>
            <a:r>
              <a:rPr lang="pl-PL" sz="1800" i="1" baseline="-30000" smtClean="0">
                <a:cs typeface="Times New Roman" pitchFamily="18" charset="0"/>
              </a:rPr>
              <a:t>1</a:t>
            </a:r>
            <a:r>
              <a:rPr lang="pl-PL" sz="1800" smtClean="0">
                <a:cs typeface="Times New Roman" pitchFamily="18" charset="0"/>
              </a:rPr>
              <a:t> i </a:t>
            </a:r>
            <a:r>
              <a:rPr lang="pl-PL" sz="1800" i="1" smtClean="0">
                <a:cs typeface="Times New Roman" pitchFamily="18" charset="0"/>
              </a:rPr>
              <a:t>c</a:t>
            </a:r>
            <a:r>
              <a:rPr lang="pl-PL" sz="1800" i="1" baseline="-30000" smtClean="0">
                <a:cs typeface="Times New Roman" pitchFamily="18" charset="0"/>
              </a:rPr>
              <a:t>2</a:t>
            </a:r>
            <a:r>
              <a:rPr lang="pl-PL" sz="1800" smtClean="0">
                <a:cs typeface="Times New Roman" pitchFamily="18" charset="0"/>
              </a:rPr>
              <a:t> są znakami z prawej strony m</a:t>
            </a:r>
            <a:r>
              <a:rPr lang="pl-PL" sz="1800" baseline="-30000" smtClean="0">
                <a:cs typeface="Times New Roman" pitchFamily="18" charset="0"/>
              </a:rPr>
              <a:t>1</a:t>
            </a:r>
            <a:r>
              <a:rPr lang="pl-PL" sz="1800" smtClean="0">
                <a:cs typeface="Times New Roman" pitchFamily="18" charset="0"/>
              </a:rPr>
              <a:t> i m</a:t>
            </a:r>
            <a:r>
              <a:rPr lang="pl-PL" sz="1800" baseline="-30000" smtClean="0">
                <a:cs typeface="Times New Roman" pitchFamily="18" charset="0"/>
              </a:rPr>
              <a:t>2</a:t>
            </a:r>
            <a:r>
              <a:rPr lang="pl-PL" sz="1800" smtClean="0">
                <a:cs typeface="Times New Roman" pitchFamily="18" charset="0"/>
              </a:rPr>
              <a:t>, </a:t>
            </a:r>
            <a:r>
              <a:rPr lang="pl-PL" sz="1800" smtClean="0"/>
              <a:t>(</a:t>
            </a:r>
            <a:r>
              <a:rPr lang="pl-PL" sz="1800" smtClean="0">
                <a:cs typeface="Times New Roman" pitchFamily="18" charset="0"/>
              </a:rPr>
              <a:t>pierwsz</a:t>
            </a:r>
            <a:r>
              <a:rPr lang="pl-PL" sz="1800" smtClean="0"/>
              <a:t>a</a:t>
            </a:r>
            <a:r>
              <a:rPr lang="pl-PL" sz="1800" smtClean="0">
                <a:cs typeface="Times New Roman" pitchFamily="18" charset="0"/>
              </a:rPr>
              <a:t> kolumn</a:t>
            </a:r>
            <a:r>
              <a:rPr lang="pl-PL" sz="1800" smtClean="0"/>
              <a:t>a</a:t>
            </a:r>
            <a:r>
              <a:rPr lang="pl-PL" sz="1800" smtClean="0">
                <a:cs typeface="Times New Roman" pitchFamily="18" charset="0"/>
              </a:rPr>
              <a:t> położon</a:t>
            </a:r>
            <a:r>
              <a:rPr lang="pl-PL" sz="1800" smtClean="0"/>
              <a:t>a</a:t>
            </a:r>
            <a:r>
              <a:rPr lang="pl-PL" sz="1800" smtClean="0">
                <a:cs typeface="Times New Roman" pitchFamily="18" charset="0"/>
              </a:rPr>
              <a:t> na prawo od ostatniej</a:t>
            </a:r>
            <a:r>
              <a:rPr lang="pl-PL" sz="1800" smtClean="0"/>
              <a:t>)</a:t>
            </a:r>
            <a:r>
              <a:rPr lang="pl-PL" sz="1800" smtClean="0">
                <a:cs typeface="Times New Roman" pitchFamily="18" charset="0"/>
              </a:rPr>
              <a:t>.</a:t>
            </a:r>
            <a:r>
              <a:rPr lang="pl-PL" sz="1800" smtClean="0"/>
              <a:t/>
            </a:r>
            <a:br>
              <a:rPr lang="pl-PL" sz="1800" smtClean="0"/>
            </a:br>
            <a:endParaRPr lang="pl-PL" sz="1800" smtClean="0"/>
          </a:p>
          <a:p>
            <a:pPr marL="1295400" lvl="2" indent="-381000" algn="just">
              <a:lnSpc>
                <a:spcPct val="90000"/>
              </a:lnSpc>
              <a:buFontTx/>
              <a:buAutoNum type="arabicPeriod"/>
              <a:defRPr/>
            </a:pPr>
            <a:r>
              <a:rPr lang="pl-PL" sz="1800" i="1" smtClean="0">
                <a:cs typeface="Times New Roman" pitchFamily="18" charset="0"/>
              </a:rPr>
              <a:t>m</a:t>
            </a:r>
            <a:r>
              <a:rPr lang="pl-PL" sz="1800" i="1" baseline="-30000" smtClean="0">
                <a:cs typeface="Times New Roman" pitchFamily="18" charset="0"/>
              </a:rPr>
              <a:t>1</a:t>
            </a:r>
            <a:r>
              <a:rPr lang="pl-PL" sz="1800" i="1" smtClean="0">
                <a:cs typeface="Times New Roman" pitchFamily="18" charset="0"/>
              </a:rPr>
              <a:t> </a:t>
            </a:r>
            <a:r>
              <a:rPr lang="pl-PL" sz="1800" smtClean="0">
                <a:cs typeface="Times New Roman" pitchFamily="18" charset="0"/>
              </a:rPr>
              <a:t>i </a:t>
            </a:r>
            <a:r>
              <a:rPr lang="pl-PL" sz="1800" i="1" smtClean="0">
                <a:cs typeface="Times New Roman" pitchFamily="18" charset="0"/>
              </a:rPr>
              <a:t>m</a:t>
            </a:r>
            <a:r>
              <a:rPr lang="pl-PL" sz="1800" i="1" baseline="-30000" smtClean="0">
                <a:cs typeface="Times New Roman" pitchFamily="18" charset="0"/>
              </a:rPr>
              <a:t>2</a:t>
            </a:r>
            <a:r>
              <a:rPr lang="pl-PL" sz="1800" i="1" smtClean="0">
                <a:cs typeface="Times New Roman" pitchFamily="18" charset="0"/>
              </a:rPr>
              <a:t> </a:t>
            </a:r>
            <a:r>
              <a:rPr lang="pl-PL" sz="1800" smtClean="0">
                <a:cs typeface="Times New Roman" pitchFamily="18" charset="0"/>
              </a:rPr>
              <a:t>w tej samej kolumnie, to </a:t>
            </a:r>
            <a:r>
              <a:rPr lang="pl-PL" sz="1800" i="1" smtClean="0">
                <a:cs typeface="Times New Roman" pitchFamily="18" charset="0"/>
              </a:rPr>
              <a:t>c</a:t>
            </a:r>
            <a:r>
              <a:rPr lang="pl-PL" sz="1800" i="1" baseline="-30000" smtClean="0">
                <a:cs typeface="Times New Roman" pitchFamily="18" charset="0"/>
              </a:rPr>
              <a:t>1</a:t>
            </a:r>
            <a:r>
              <a:rPr lang="pl-PL" sz="1800" smtClean="0">
                <a:cs typeface="Times New Roman" pitchFamily="18" charset="0"/>
              </a:rPr>
              <a:t> i </a:t>
            </a:r>
            <a:r>
              <a:rPr lang="pl-PL" sz="1800" i="1" smtClean="0">
                <a:cs typeface="Times New Roman" pitchFamily="18" charset="0"/>
              </a:rPr>
              <a:t>c</a:t>
            </a:r>
            <a:r>
              <a:rPr lang="pl-PL" sz="1800" i="1" baseline="-30000" smtClean="0">
                <a:cs typeface="Times New Roman" pitchFamily="18" charset="0"/>
              </a:rPr>
              <a:t>2</a:t>
            </a:r>
            <a:r>
              <a:rPr lang="pl-PL" sz="1800" smtClean="0">
                <a:cs typeface="Times New Roman" pitchFamily="18" charset="0"/>
              </a:rPr>
              <a:t> są znakami położonymi poniżej </a:t>
            </a:r>
            <a:r>
              <a:rPr lang="pl-PL" sz="1800" i="1" smtClean="0">
                <a:cs typeface="Times New Roman" pitchFamily="18" charset="0"/>
              </a:rPr>
              <a:t>m</a:t>
            </a:r>
            <a:r>
              <a:rPr lang="pl-PL" sz="1800" i="1" baseline="-30000" smtClean="0">
                <a:cs typeface="Times New Roman" pitchFamily="18" charset="0"/>
              </a:rPr>
              <a:t>1</a:t>
            </a:r>
            <a:r>
              <a:rPr lang="pl-PL" sz="1800" smtClean="0">
                <a:cs typeface="Times New Roman" pitchFamily="18" charset="0"/>
              </a:rPr>
              <a:t> i </a:t>
            </a:r>
            <a:r>
              <a:rPr lang="pl-PL" sz="1800" i="1" smtClean="0">
                <a:cs typeface="Times New Roman" pitchFamily="18" charset="0"/>
              </a:rPr>
              <a:t>m</a:t>
            </a:r>
            <a:r>
              <a:rPr lang="pl-PL" sz="1800" i="1" baseline="-30000" smtClean="0">
                <a:cs typeface="Times New Roman" pitchFamily="18" charset="0"/>
              </a:rPr>
              <a:t>2</a:t>
            </a:r>
            <a:r>
              <a:rPr lang="pl-PL" sz="1800" smtClean="0">
                <a:cs typeface="Times New Roman" pitchFamily="18" charset="0"/>
              </a:rPr>
              <a:t>, </a:t>
            </a:r>
            <a:r>
              <a:rPr lang="pl-PL" sz="1800" smtClean="0"/>
              <a:t>(</a:t>
            </a:r>
            <a:r>
              <a:rPr lang="pl-PL" sz="1800" smtClean="0">
                <a:cs typeface="Times New Roman" pitchFamily="18" charset="0"/>
              </a:rPr>
              <a:t>pierwszy wiersz</a:t>
            </a:r>
            <a:r>
              <a:rPr lang="pl-PL" sz="1800" smtClean="0"/>
              <a:t> </a:t>
            </a:r>
            <a:r>
              <a:rPr lang="pl-PL" sz="1800" smtClean="0">
                <a:cs typeface="Times New Roman" pitchFamily="18" charset="0"/>
              </a:rPr>
              <a:t>położony pod ostatnim wierszem</a:t>
            </a:r>
            <a:r>
              <a:rPr lang="pl-PL" sz="1800" smtClean="0"/>
              <a:t>)</a:t>
            </a:r>
            <a:r>
              <a:rPr lang="pl-PL" sz="1800" smtClean="0">
                <a:cs typeface="Times New Roman" pitchFamily="18" charset="0"/>
              </a:rPr>
              <a:t>.</a:t>
            </a:r>
            <a:r>
              <a:rPr lang="pl-PL" sz="1800" smtClean="0"/>
              <a:t/>
            </a:r>
            <a:br>
              <a:rPr lang="pl-PL" sz="1800" smtClean="0"/>
            </a:br>
            <a:endParaRPr lang="pl-PL" sz="1800" smtClean="0"/>
          </a:p>
          <a:p>
            <a:pPr marL="1295400" lvl="2" indent="-381000" algn="just">
              <a:lnSpc>
                <a:spcPct val="90000"/>
              </a:lnSpc>
              <a:buFontTx/>
              <a:buAutoNum type="arabicPeriod"/>
              <a:defRPr/>
            </a:pPr>
            <a:r>
              <a:rPr lang="pl-PL" sz="1800" i="1" smtClean="0">
                <a:cs typeface="Times New Roman" pitchFamily="18" charset="0"/>
              </a:rPr>
              <a:t>m</a:t>
            </a:r>
            <a:r>
              <a:rPr lang="pl-PL" sz="1800" i="1" baseline="-30000" smtClean="0">
                <a:cs typeface="Times New Roman" pitchFamily="18" charset="0"/>
              </a:rPr>
              <a:t>1</a:t>
            </a:r>
            <a:r>
              <a:rPr lang="pl-PL" sz="1800" smtClean="0">
                <a:cs typeface="Times New Roman" pitchFamily="18" charset="0"/>
              </a:rPr>
              <a:t> i </a:t>
            </a:r>
            <a:r>
              <a:rPr lang="pl-PL" sz="1800" i="1" smtClean="0">
                <a:cs typeface="Times New Roman" pitchFamily="18" charset="0"/>
              </a:rPr>
              <a:t>m</a:t>
            </a:r>
            <a:r>
              <a:rPr lang="pl-PL" sz="1800" i="1" baseline="-30000" smtClean="0">
                <a:cs typeface="Times New Roman" pitchFamily="18" charset="0"/>
              </a:rPr>
              <a:t>2</a:t>
            </a:r>
            <a:r>
              <a:rPr lang="pl-PL" sz="1800" smtClean="0">
                <a:cs typeface="Times New Roman" pitchFamily="18" charset="0"/>
              </a:rPr>
              <a:t> znajdują się w różnych wierszach i kolumnach, to </a:t>
            </a:r>
            <a:r>
              <a:rPr lang="pl-PL" sz="1800" i="1" smtClean="0">
                <a:cs typeface="Times New Roman" pitchFamily="18" charset="0"/>
              </a:rPr>
              <a:t>c</a:t>
            </a:r>
            <a:r>
              <a:rPr lang="pl-PL" sz="1800" i="1" baseline="-30000" smtClean="0">
                <a:cs typeface="Times New Roman" pitchFamily="18" charset="0"/>
              </a:rPr>
              <a:t>1</a:t>
            </a:r>
            <a:r>
              <a:rPr lang="pl-PL" sz="1800" smtClean="0">
                <a:cs typeface="Times New Roman" pitchFamily="18" charset="0"/>
              </a:rPr>
              <a:t> i </a:t>
            </a:r>
            <a:r>
              <a:rPr lang="pl-PL" sz="1800" i="1" smtClean="0">
                <a:cs typeface="Times New Roman" pitchFamily="18" charset="0"/>
              </a:rPr>
              <a:t>c</a:t>
            </a:r>
            <a:r>
              <a:rPr lang="pl-PL" sz="1800" i="1" baseline="-30000" smtClean="0">
                <a:cs typeface="Times New Roman" pitchFamily="18" charset="0"/>
              </a:rPr>
              <a:t>2</a:t>
            </a:r>
            <a:r>
              <a:rPr lang="pl-PL" sz="1800" i="1" baseline="-30000" smtClean="0"/>
              <a:t> </a:t>
            </a:r>
            <a:r>
              <a:rPr lang="pl-PL" sz="1800" smtClean="0">
                <a:cs typeface="Times New Roman" pitchFamily="18" charset="0"/>
              </a:rPr>
              <a:t>brane z przeciwległych rogów prostokąta wyznaczonego przez </a:t>
            </a:r>
            <a:r>
              <a:rPr lang="pl-PL" sz="1800" i="1" smtClean="0">
                <a:cs typeface="Times New Roman" pitchFamily="18" charset="0"/>
              </a:rPr>
              <a:t>m</a:t>
            </a:r>
            <a:r>
              <a:rPr lang="pl-PL" sz="1800" i="1" baseline="-30000" smtClean="0">
                <a:cs typeface="Times New Roman" pitchFamily="18" charset="0"/>
              </a:rPr>
              <a:t>1</a:t>
            </a:r>
            <a:r>
              <a:rPr lang="pl-PL" sz="1800" smtClean="0">
                <a:cs typeface="Times New Roman" pitchFamily="18" charset="0"/>
              </a:rPr>
              <a:t> i </a:t>
            </a:r>
            <a:r>
              <a:rPr lang="pl-PL" sz="1800" i="1" smtClean="0">
                <a:cs typeface="Times New Roman" pitchFamily="18" charset="0"/>
              </a:rPr>
              <a:t>m</a:t>
            </a:r>
            <a:r>
              <a:rPr lang="pl-PL" sz="1800" i="1" baseline="-30000" smtClean="0">
                <a:cs typeface="Times New Roman" pitchFamily="18" charset="0"/>
              </a:rPr>
              <a:t>2</a:t>
            </a:r>
            <a:r>
              <a:rPr lang="pl-PL" sz="1800" smtClean="0">
                <a:cs typeface="Times New Roman" pitchFamily="18" charset="0"/>
              </a:rPr>
              <a:t>, przy czym </a:t>
            </a:r>
            <a:r>
              <a:rPr lang="pl-PL" sz="1800" i="1" smtClean="0">
                <a:cs typeface="Times New Roman" pitchFamily="18" charset="0"/>
              </a:rPr>
              <a:t>c</a:t>
            </a:r>
            <a:r>
              <a:rPr lang="pl-PL" sz="1800" i="1" baseline="-30000" smtClean="0">
                <a:cs typeface="Times New Roman" pitchFamily="18" charset="0"/>
              </a:rPr>
              <a:t>1</a:t>
            </a:r>
            <a:r>
              <a:rPr lang="pl-PL" sz="1800" smtClean="0">
                <a:cs typeface="Times New Roman" pitchFamily="18" charset="0"/>
              </a:rPr>
              <a:t> pochodzi z wiersza zawierającego </a:t>
            </a:r>
            <a:r>
              <a:rPr lang="pl-PL" sz="1800" i="1" smtClean="0">
                <a:cs typeface="Times New Roman" pitchFamily="18" charset="0"/>
              </a:rPr>
              <a:t>m</a:t>
            </a:r>
            <a:r>
              <a:rPr lang="pl-PL" sz="1800" i="1" baseline="-30000" smtClean="0">
                <a:cs typeface="Times New Roman" pitchFamily="18" charset="0"/>
              </a:rPr>
              <a:t>1</a:t>
            </a:r>
            <a:r>
              <a:rPr lang="pl-PL" sz="1800" smtClean="0">
                <a:cs typeface="Times New Roman" pitchFamily="18" charset="0"/>
              </a:rPr>
              <a:t>, </a:t>
            </a:r>
            <a:r>
              <a:rPr lang="pl-PL" sz="1800" i="1" smtClean="0">
                <a:cs typeface="Times New Roman" pitchFamily="18" charset="0"/>
              </a:rPr>
              <a:t>c</a:t>
            </a:r>
            <a:r>
              <a:rPr lang="pl-PL" sz="1800" i="1" baseline="-30000" smtClean="0">
                <a:cs typeface="Times New Roman" pitchFamily="18" charset="0"/>
              </a:rPr>
              <a:t>2</a:t>
            </a:r>
            <a:r>
              <a:rPr lang="pl-PL" sz="1800" smtClean="0">
                <a:cs typeface="Times New Roman" pitchFamily="18" charset="0"/>
              </a:rPr>
              <a:t> zaś - z wiersza zawierającego </a:t>
            </a:r>
            <a:r>
              <a:rPr lang="pl-PL" sz="1800" i="1" smtClean="0">
                <a:cs typeface="Times New Roman" pitchFamily="18" charset="0"/>
              </a:rPr>
              <a:t>m</a:t>
            </a:r>
            <a:r>
              <a:rPr lang="pl-PL" sz="1800" i="1" baseline="-30000" smtClean="0">
                <a:cs typeface="Times New Roman" pitchFamily="18" charset="0"/>
              </a:rPr>
              <a:t>2</a:t>
            </a:r>
            <a:r>
              <a:rPr lang="pl-PL" sz="1800" i="1" baseline="-30000" smtClean="0"/>
              <a:t/>
            </a:r>
            <a:br>
              <a:rPr lang="pl-PL" sz="1800" i="1" baseline="-30000" smtClean="0"/>
            </a:br>
            <a:endParaRPr lang="pl-PL" sz="1800" smtClean="0"/>
          </a:p>
          <a:p>
            <a:pPr marL="1295400" lvl="2" indent="-381000" algn="just">
              <a:lnSpc>
                <a:spcPct val="90000"/>
              </a:lnSpc>
              <a:buFontTx/>
              <a:buAutoNum type="arabicPeriod"/>
              <a:defRPr/>
            </a:pPr>
            <a:r>
              <a:rPr lang="pl-PL" sz="1800" i="1" smtClean="0">
                <a:cs typeface="Times New Roman" pitchFamily="18" charset="0"/>
              </a:rPr>
              <a:t>m</a:t>
            </a:r>
            <a:r>
              <a:rPr lang="pl-PL" sz="1800" i="1" baseline="-30000" smtClean="0">
                <a:cs typeface="Times New Roman" pitchFamily="18" charset="0"/>
              </a:rPr>
              <a:t>1</a:t>
            </a:r>
            <a:r>
              <a:rPr lang="pl-PL" sz="1800" smtClean="0">
                <a:cs typeface="Times New Roman" pitchFamily="18" charset="0"/>
              </a:rPr>
              <a:t>=</a:t>
            </a:r>
            <a:r>
              <a:rPr lang="pl-PL" sz="1800" i="1" smtClean="0">
                <a:cs typeface="Times New Roman" pitchFamily="18" charset="0"/>
              </a:rPr>
              <a:t>m</a:t>
            </a:r>
            <a:r>
              <a:rPr lang="pl-PL" sz="1800" i="1" baseline="-30000" smtClean="0">
                <a:cs typeface="Times New Roman" pitchFamily="18" charset="0"/>
              </a:rPr>
              <a:t>2</a:t>
            </a:r>
            <a:r>
              <a:rPr lang="pl-PL" sz="1800" smtClean="0">
                <a:cs typeface="Times New Roman" pitchFamily="18" charset="0"/>
              </a:rPr>
              <a:t>, to do tekstu jawnego między te litery wstawia się nieznaczącą literę (np. X), co eliminuje powtórzenia.</a:t>
            </a:r>
            <a:r>
              <a:rPr lang="pl-PL" sz="1800" smtClean="0"/>
              <a:t/>
            </a:r>
            <a:br>
              <a:rPr lang="pl-PL" sz="1800" smtClean="0"/>
            </a:br>
            <a:endParaRPr lang="pl-PL" sz="1800" smtClean="0"/>
          </a:p>
          <a:p>
            <a:pPr marL="1295400" lvl="2" indent="-381000" algn="just">
              <a:lnSpc>
                <a:spcPct val="90000"/>
              </a:lnSpc>
              <a:buFontTx/>
              <a:buAutoNum type="arabicPeriod"/>
              <a:defRPr/>
            </a:pPr>
            <a:r>
              <a:rPr lang="pl-PL" sz="1800" smtClean="0">
                <a:cs typeface="Times New Roman" pitchFamily="18" charset="0"/>
              </a:rPr>
              <a:t>Jeśli tekst jawny ma nieparzystą liczbę znaków, to na końcu tekstu jawnego dopisuje się nieznaczącą literę.</a:t>
            </a:r>
          </a:p>
          <a:p>
            <a:pPr marL="533400" indent="-533400">
              <a:lnSpc>
                <a:spcPct val="90000"/>
              </a:lnSpc>
              <a:defRPr/>
            </a:pPr>
            <a:endParaRPr lang="pl-PL" sz="2000" smtClean="0">
              <a:latin typeface="Courier New" pitchFamily="49" charset="0"/>
            </a:endParaRPr>
          </a:p>
        </p:txBody>
      </p:sp>
      <p:sp>
        <p:nvSpPr>
          <p:cNvPr id="36866" name="Symbol zastępczy stopki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GB" smtClean="0"/>
              <a:t>Maciej Miłostan, Kryptografia </a:t>
            </a:r>
          </a:p>
        </p:txBody>
      </p:sp>
      <p:sp>
        <p:nvSpPr>
          <p:cNvPr id="36867" name="Symbol zastępczy numeru slajdu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880FEC3E-28A8-4A55-B4D3-0DF9510397B7}" type="slidenum">
              <a:rPr lang="en-GB" smtClean="0"/>
              <a:pPr/>
              <a:t>29</a:t>
            </a:fld>
            <a:endParaRPr lang="en-GB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0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l-PL" smtClean="0"/>
              <a:t>Szyfr Playfair (przykład)</a:t>
            </a:r>
          </a:p>
        </p:txBody>
      </p:sp>
      <p:sp>
        <p:nvSpPr>
          <p:cNvPr id="47206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pl-PL" sz="2400" dirty="0" smtClean="0"/>
              <a:t>Przykład:</a:t>
            </a:r>
            <a:br>
              <a:rPr lang="pl-PL" sz="2400" dirty="0" smtClean="0"/>
            </a:br>
            <a:r>
              <a:rPr lang="pl-PL" sz="2400" dirty="0" smtClean="0"/>
              <a:t> </a:t>
            </a:r>
            <a:r>
              <a:rPr lang="pl-PL" sz="2000" dirty="0" smtClean="0">
                <a:latin typeface="Courier New" pitchFamily="49" charset="0"/>
                <a:cs typeface="Times New Roman" pitchFamily="18" charset="0"/>
              </a:rPr>
              <a:t>m</a:t>
            </a:r>
            <a:r>
              <a:rPr lang="pl-PL" sz="2000" dirty="0" smtClean="0">
                <a:latin typeface="Courier New" pitchFamily="49" charset="0"/>
              </a:rPr>
              <a:t>	</a:t>
            </a:r>
            <a:r>
              <a:rPr lang="pl-PL" sz="2000" dirty="0" smtClean="0">
                <a:latin typeface="Courier New" pitchFamily="49" charset="0"/>
                <a:cs typeface="Times New Roman" pitchFamily="18" charset="0"/>
              </a:rPr>
              <a:t>=</a:t>
            </a:r>
            <a:r>
              <a:rPr lang="pl-PL" sz="2000" dirty="0" smtClean="0">
                <a:latin typeface="Courier New" pitchFamily="49" charset="0"/>
              </a:rPr>
              <a:t> </a:t>
            </a:r>
            <a:r>
              <a:rPr lang="pl-PL" sz="2000" dirty="0" smtClean="0">
                <a:latin typeface="Courier New" pitchFamily="49" charset="0"/>
                <a:cs typeface="Times New Roman" pitchFamily="18" charset="0"/>
              </a:rPr>
              <a:t>U N	</a:t>
            </a:r>
            <a:r>
              <a:rPr lang="pl-PL" sz="2000" dirty="0" smtClean="0">
                <a:latin typeface="Courier New" pitchFamily="49" charset="0"/>
              </a:rPr>
              <a:t> </a:t>
            </a:r>
            <a:r>
              <a:rPr lang="pl-PL" sz="2000" dirty="0" smtClean="0">
                <a:latin typeface="Courier New" pitchFamily="49" charset="0"/>
                <a:cs typeface="Times New Roman" pitchFamily="18" charset="0"/>
              </a:rPr>
              <a:t>I W	E R</a:t>
            </a:r>
            <a:r>
              <a:rPr lang="pl-PL" sz="2000" dirty="0" smtClean="0">
                <a:latin typeface="Courier New" pitchFamily="49" charset="0"/>
              </a:rPr>
              <a:t>  </a:t>
            </a:r>
            <a:r>
              <a:rPr lang="pl-PL" sz="2000" dirty="0" smtClean="0">
                <a:latin typeface="Courier New" pitchFamily="49" charset="0"/>
                <a:cs typeface="Times New Roman" pitchFamily="18" charset="0"/>
              </a:rPr>
              <a:t>S Y</a:t>
            </a:r>
            <a:r>
              <a:rPr lang="pl-PL" sz="2000" dirty="0" smtClean="0">
                <a:latin typeface="Courier New" pitchFamily="49" charset="0"/>
              </a:rPr>
              <a:t>  </a:t>
            </a:r>
            <a:r>
              <a:rPr lang="pl-PL" sz="2000" dirty="0" smtClean="0">
                <a:latin typeface="Courier New" pitchFamily="49" charset="0"/>
                <a:cs typeface="Times New Roman" pitchFamily="18" charset="0"/>
              </a:rPr>
              <a:t>T E</a:t>
            </a:r>
            <a:r>
              <a:rPr lang="pl-PL" sz="2000" dirty="0" smtClean="0">
                <a:latin typeface="Courier New" pitchFamily="49" charset="0"/>
              </a:rPr>
              <a:t>  </a:t>
            </a:r>
            <a:r>
              <a:rPr lang="pl-PL" sz="2000" dirty="0" smtClean="0">
                <a:latin typeface="Courier New" pitchFamily="49" charset="0"/>
                <a:cs typeface="Times New Roman" pitchFamily="18" charset="0"/>
              </a:rPr>
              <a:t>T X</a:t>
            </a:r>
            <a:r>
              <a:rPr lang="pl-PL" sz="2000" dirty="0" smtClean="0">
                <a:latin typeface="Courier New" pitchFamily="49" charset="0"/>
              </a:rPr>
              <a:t>  T X</a:t>
            </a:r>
            <a:r>
              <a:rPr lang="pl-PL" sz="2000" dirty="0" smtClean="0">
                <a:latin typeface="Courier New" pitchFamily="49" charset="0"/>
                <a:cs typeface="Times New Roman" pitchFamily="18" charset="0"/>
              </a:rPr>
              <a:t>		</a:t>
            </a:r>
            <a:r>
              <a:rPr lang="pl-PL" sz="2000" dirty="0" smtClean="0">
                <a:latin typeface="Courier New" pitchFamily="49" charset="0"/>
              </a:rPr>
              <a:t/>
            </a:r>
            <a:br>
              <a:rPr lang="pl-PL" sz="2000" dirty="0" smtClean="0">
                <a:latin typeface="Courier New" pitchFamily="49" charset="0"/>
              </a:rPr>
            </a:br>
            <a:r>
              <a:rPr lang="pl-PL" sz="2000" dirty="0" err="1" smtClean="0">
                <a:latin typeface="Courier New" pitchFamily="49" charset="0"/>
                <a:cs typeface="Times New Roman" pitchFamily="18" charset="0"/>
              </a:rPr>
              <a:t>X</a:t>
            </a:r>
            <a:r>
              <a:rPr lang="pl-PL" sz="2000" dirty="0" smtClean="0">
                <a:latin typeface="Courier New" pitchFamily="49" charset="0"/>
                <a:cs typeface="Times New Roman" pitchFamily="18" charset="0"/>
              </a:rPr>
              <a:t> - znak pusty</a:t>
            </a:r>
          </a:p>
          <a:p>
            <a:pPr lvl="1" algn="just">
              <a:buFontTx/>
              <a:buNone/>
              <a:defRPr/>
            </a:pPr>
            <a:r>
              <a:rPr lang="pl-PL" sz="2000" dirty="0" smtClean="0">
                <a:latin typeface="Courier New" pitchFamily="49" charset="0"/>
              </a:rPr>
              <a:t>c	 </a:t>
            </a:r>
            <a:r>
              <a:rPr lang="pl-PL" sz="2000" dirty="0" smtClean="0">
                <a:latin typeface="Courier New" pitchFamily="49" charset="0"/>
                <a:cs typeface="Times New Roman" pitchFamily="18" charset="0"/>
              </a:rPr>
              <a:t>= I E	</a:t>
            </a:r>
            <a:r>
              <a:rPr lang="pl-PL" sz="2000" dirty="0" smtClean="0">
                <a:latin typeface="Courier New" pitchFamily="49" charset="0"/>
              </a:rPr>
              <a:t> </a:t>
            </a:r>
            <a:r>
              <a:rPr lang="pl-PL" sz="2000" dirty="0" smtClean="0">
                <a:latin typeface="Courier New" pitchFamily="49" charset="0"/>
                <a:cs typeface="Times New Roman" pitchFamily="18" charset="0"/>
              </a:rPr>
              <a:t>O A	K I</a:t>
            </a:r>
            <a:r>
              <a:rPr lang="pl-PL" sz="2000" dirty="0" smtClean="0">
                <a:latin typeface="Courier New" pitchFamily="49" charset="0"/>
              </a:rPr>
              <a:t>  </a:t>
            </a:r>
            <a:r>
              <a:rPr lang="pl-PL" sz="2000" dirty="0" smtClean="0">
                <a:latin typeface="Courier New" pitchFamily="49" charset="0"/>
                <a:cs typeface="Times New Roman" pitchFamily="18" charset="0"/>
              </a:rPr>
              <a:t>H G</a:t>
            </a:r>
            <a:r>
              <a:rPr lang="pl-PL" sz="2000" dirty="0" smtClean="0">
                <a:latin typeface="Courier New" pitchFamily="49" charset="0"/>
              </a:rPr>
              <a:t>  </a:t>
            </a:r>
            <a:r>
              <a:rPr lang="pl-PL" sz="2000" dirty="0" smtClean="0">
                <a:latin typeface="Courier New" pitchFamily="49" charset="0"/>
                <a:cs typeface="Times New Roman" pitchFamily="18" charset="0"/>
              </a:rPr>
              <a:t>I X</a:t>
            </a:r>
            <a:r>
              <a:rPr lang="pl-PL" sz="2000" dirty="0" smtClean="0">
                <a:latin typeface="Courier New" pitchFamily="49" charset="0"/>
              </a:rPr>
              <a:t>  </a:t>
            </a:r>
            <a:r>
              <a:rPr lang="pl-PL" sz="2000" dirty="0" smtClean="0">
                <a:latin typeface="Courier New" pitchFamily="49" charset="0"/>
                <a:cs typeface="Times New Roman" pitchFamily="18" charset="0"/>
              </a:rPr>
              <a:t>G Z</a:t>
            </a:r>
            <a:r>
              <a:rPr lang="pl-PL" sz="2000" dirty="0" smtClean="0">
                <a:latin typeface="Courier New" pitchFamily="49" charset="0"/>
              </a:rPr>
              <a:t>  G Z   </a:t>
            </a:r>
          </a:p>
          <a:p>
            <a:pPr>
              <a:defRPr/>
            </a:pPr>
            <a:endParaRPr lang="pl-PL" dirty="0" smtClean="0"/>
          </a:p>
        </p:txBody>
      </p:sp>
      <p:sp>
        <p:nvSpPr>
          <p:cNvPr id="2051" name="Symbol zastępczy stopki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GB" smtClean="0"/>
              <a:t>Maciej Miłostan, Kryptografia </a:t>
            </a:r>
          </a:p>
        </p:txBody>
      </p:sp>
      <p:sp>
        <p:nvSpPr>
          <p:cNvPr id="2052" name="Symbol zastępczy numeru slajdu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FAEA5520-DAF3-4FE2-A0A0-0BC4741D165C}" type="slidenum">
              <a:rPr lang="en-GB" smtClean="0"/>
              <a:pPr/>
              <a:t>30</a:t>
            </a:fld>
            <a:endParaRPr lang="en-GB" smtClean="0"/>
          </a:p>
        </p:txBody>
      </p:sp>
      <p:graphicFrame>
        <p:nvGraphicFramePr>
          <p:cNvPr id="2050" name="Object 4"/>
          <p:cNvGraphicFramePr>
            <a:graphicFrameLocks noChangeAspect="1"/>
          </p:cNvGraphicFramePr>
          <p:nvPr/>
        </p:nvGraphicFramePr>
        <p:xfrm>
          <a:off x="381000" y="4114800"/>
          <a:ext cx="8001000" cy="1828800"/>
        </p:xfrm>
        <a:graphic>
          <a:graphicData uri="http://schemas.openxmlformats.org/presentationml/2006/ole">
            <p:oleObj spid="_x0000_s2050" name="Dokument" r:id="rId3" imgW="5877000" imgH="971640" progId="Word.Documen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0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l-PL" smtClean="0"/>
              <a:t>Szyfry wieloliterowe (1)</a:t>
            </a:r>
          </a:p>
        </p:txBody>
      </p:sp>
      <p:sp>
        <p:nvSpPr>
          <p:cNvPr id="473091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524000"/>
            <a:ext cx="8610600" cy="4800600"/>
          </a:xfrm>
        </p:spPr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pl-PL" sz="2400" smtClean="0"/>
              <a:t>Szyfr </a:t>
            </a:r>
            <a:r>
              <a:rPr lang="pl-PL" sz="2400" smtClean="0">
                <a:cs typeface="Times New Roman" pitchFamily="18" charset="0"/>
              </a:rPr>
              <a:t>Hill</a:t>
            </a:r>
            <a:r>
              <a:rPr lang="pl-PL" sz="2400" smtClean="0"/>
              <a:t>’a</a:t>
            </a:r>
            <a:r>
              <a:rPr lang="pl-PL" sz="2400" smtClean="0">
                <a:cs typeface="Times New Roman" pitchFamily="18" charset="0"/>
              </a:rPr>
              <a:t> </a:t>
            </a:r>
            <a:r>
              <a:rPr lang="pl-PL" sz="2400" smtClean="0"/>
              <a:t>(</a:t>
            </a:r>
            <a:r>
              <a:rPr lang="pl-PL" sz="2400" smtClean="0">
                <a:cs typeface="Times New Roman" pitchFamily="18" charset="0"/>
              </a:rPr>
              <a:t>1929</a:t>
            </a:r>
            <a:r>
              <a:rPr lang="pl-PL" sz="2400" smtClean="0"/>
              <a:t>)</a:t>
            </a:r>
            <a:br>
              <a:rPr lang="pl-PL" sz="2400" smtClean="0"/>
            </a:br>
            <a:r>
              <a:rPr lang="pl-PL" sz="1800" smtClean="0">
                <a:cs typeface="Times New Roman" pitchFamily="18" charset="0"/>
              </a:rPr>
              <a:t>Przekształca tekst wejściowy o dł</a:t>
            </a:r>
            <a:r>
              <a:rPr lang="pl-PL" sz="1800" smtClean="0"/>
              <a:t>.</a:t>
            </a:r>
            <a:r>
              <a:rPr lang="pl-PL" sz="1800" smtClean="0">
                <a:cs typeface="Times New Roman" pitchFamily="18" charset="0"/>
              </a:rPr>
              <a:t> </a:t>
            </a:r>
            <a:r>
              <a:rPr lang="pl-PL" sz="1800" i="1" smtClean="0">
                <a:cs typeface="Times New Roman" pitchFamily="18" charset="0"/>
              </a:rPr>
              <a:t>t</a:t>
            </a:r>
            <a:r>
              <a:rPr lang="pl-PL" sz="1800" smtClean="0">
                <a:cs typeface="Times New Roman" pitchFamily="18" charset="0"/>
              </a:rPr>
              <a:t> na ci</a:t>
            </a:r>
            <a:r>
              <a:rPr lang="pl-PL" sz="1800" smtClean="0"/>
              <a:t>ą</a:t>
            </a:r>
            <a:r>
              <a:rPr lang="pl-PL" sz="1800" smtClean="0">
                <a:cs typeface="Times New Roman" pitchFamily="18" charset="0"/>
              </a:rPr>
              <a:t>g wyjściowy o takiej samej długości.</a:t>
            </a:r>
          </a:p>
          <a:p>
            <a:pPr algn="just">
              <a:lnSpc>
                <a:spcPct val="90000"/>
              </a:lnSpc>
              <a:buFontTx/>
              <a:buNone/>
              <a:defRPr/>
            </a:pPr>
            <a:r>
              <a:rPr lang="pl-PL" sz="1800" smtClean="0">
                <a:cs typeface="Times New Roman" pitchFamily="18" charset="0"/>
              </a:rPr>
              <a:t>	Ogólnie : </a:t>
            </a:r>
          </a:p>
          <a:p>
            <a:pPr algn="just">
              <a:lnSpc>
                <a:spcPct val="90000"/>
              </a:lnSpc>
              <a:buFontTx/>
              <a:buNone/>
              <a:defRPr/>
            </a:pPr>
            <a:r>
              <a:rPr lang="pl-PL" sz="1800" smtClean="0">
                <a:cs typeface="Times New Roman" pitchFamily="18" charset="0"/>
              </a:rPr>
              <a:t>		</a:t>
            </a:r>
            <a:r>
              <a:rPr lang="pl-PL" sz="1800" u="sng" smtClean="0">
                <a:cs typeface="Times New Roman" pitchFamily="18" charset="0"/>
              </a:rPr>
              <a:t>c</a:t>
            </a:r>
            <a:r>
              <a:rPr lang="pl-PL" sz="1800" smtClean="0">
                <a:cs typeface="Times New Roman" pitchFamily="18" charset="0"/>
              </a:rPr>
              <a:t> = (K * </a:t>
            </a:r>
            <a:r>
              <a:rPr lang="pl-PL" sz="1800" u="sng" smtClean="0">
                <a:cs typeface="Times New Roman" pitchFamily="18" charset="0"/>
              </a:rPr>
              <a:t>m</a:t>
            </a:r>
            <a:r>
              <a:rPr lang="pl-PL" sz="1800" smtClean="0">
                <a:cs typeface="Times New Roman" pitchFamily="18" charset="0"/>
              </a:rPr>
              <a:t> ) mod n</a:t>
            </a:r>
          </a:p>
          <a:p>
            <a:pPr algn="just">
              <a:lnSpc>
                <a:spcPct val="90000"/>
              </a:lnSpc>
              <a:buFontTx/>
              <a:buNone/>
              <a:defRPr/>
            </a:pPr>
            <a:r>
              <a:rPr lang="pl-PL" sz="1800" smtClean="0">
                <a:cs typeface="Times New Roman" pitchFamily="18" charset="0"/>
              </a:rPr>
              <a:t>	Przykład  t = 2</a:t>
            </a:r>
          </a:p>
          <a:p>
            <a:pPr algn="just">
              <a:lnSpc>
                <a:spcPct val="90000"/>
              </a:lnSpc>
              <a:buFontTx/>
              <a:buNone/>
              <a:defRPr/>
            </a:pPr>
            <a:r>
              <a:rPr lang="pl-PL" sz="1800" smtClean="0">
                <a:cs typeface="Times New Roman" pitchFamily="18" charset="0"/>
              </a:rPr>
              <a:t> 		</a:t>
            </a:r>
            <a:r>
              <a:rPr lang="pl-PL" sz="1800" u="sng" smtClean="0">
                <a:cs typeface="Times New Roman" pitchFamily="18" charset="0"/>
              </a:rPr>
              <a:t>m</a:t>
            </a:r>
            <a:r>
              <a:rPr lang="pl-PL" sz="1800" smtClean="0">
                <a:cs typeface="Times New Roman" pitchFamily="18" charset="0"/>
              </a:rPr>
              <a:t> =  m</a:t>
            </a:r>
            <a:r>
              <a:rPr lang="pl-PL" sz="1800" baseline="-30000" smtClean="0">
                <a:cs typeface="Times New Roman" pitchFamily="18" charset="0"/>
              </a:rPr>
              <a:t>1</a:t>
            </a:r>
            <a:r>
              <a:rPr lang="pl-PL" sz="1800" smtClean="0">
                <a:cs typeface="Times New Roman" pitchFamily="18" charset="0"/>
              </a:rPr>
              <a:t>		</a:t>
            </a:r>
            <a:r>
              <a:rPr lang="pl-PL" sz="1800" u="sng" smtClean="0">
                <a:cs typeface="Times New Roman" pitchFamily="18" charset="0"/>
              </a:rPr>
              <a:t>c</a:t>
            </a:r>
            <a:r>
              <a:rPr lang="pl-PL" sz="1800" smtClean="0">
                <a:cs typeface="Times New Roman" pitchFamily="18" charset="0"/>
              </a:rPr>
              <a:t> =  c</a:t>
            </a:r>
            <a:r>
              <a:rPr lang="pl-PL" sz="1800" baseline="-30000" smtClean="0">
                <a:cs typeface="Times New Roman" pitchFamily="18" charset="0"/>
              </a:rPr>
              <a:t>1</a:t>
            </a:r>
            <a:r>
              <a:rPr lang="pl-PL" sz="1800" smtClean="0">
                <a:cs typeface="Times New Roman" pitchFamily="18" charset="0"/>
              </a:rPr>
              <a:t>		K =  k</a:t>
            </a:r>
            <a:r>
              <a:rPr lang="pl-PL" sz="1800" baseline="-30000" smtClean="0">
                <a:cs typeface="Times New Roman" pitchFamily="18" charset="0"/>
              </a:rPr>
              <a:t>11</a:t>
            </a:r>
            <a:r>
              <a:rPr lang="pl-PL" sz="1800" smtClean="0">
                <a:cs typeface="Times New Roman" pitchFamily="18" charset="0"/>
              </a:rPr>
              <a:t>  k</a:t>
            </a:r>
            <a:r>
              <a:rPr lang="pl-PL" sz="1800" baseline="-30000" smtClean="0">
                <a:cs typeface="Times New Roman" pitchFamily="18" charset="0"/>
              </a:rPr>
              <a:t>12</a:t>
            </a:r>
            <a:endParaRPr lang="pl-PL" sz="1800" smtClean="0">
              <a:cs typeface="Times New Roman" pitchFamily="18" charset="0"/>
            </a:endParaRPr>
          </a:p>
          <a:p>
            <a:pPr algn="just">
              <a:lnSpc>
                <a:spcPct val="90000"/>
              </a:lnSpc>
              <a:buFontTx/>
              <a:buNone/>
              <a:defRPr/>
            </a:pPr>
            <a:r>
              <a:rPr lang="pl-PL" sz="1800" smtClean="0">
                <a:cs typeface="Times New Roman" pitchFamily="18" charset="0"/>
              </a:rPr>
              <a:t>		        m</a:t>
            </a:r>
            <a:r>
              <a:rPr lang="pl-PL" sz="1800" baseline="-30000" smtClean="0">
                <a:cs typeface="Times New Roman" pitchFamily="18" charset="0"/>
              </a:rPr>
              <a:t>2</a:t>
            </a:r>
            <a:r>
              <a:rPr lang="pl-PL" sz="1800" smtClean="0">
                <a:cs typeface="Times New Roman" pitchFamily="18" charset="0"/>
              </a:rPr>
              <a:t>	    	       c</a:t>
            </a:r>
            <a:r>
              <a:rPr lang="pl-PL" sz="1800" baseline="-30000" smtClean="0">
                <a:cs typeface="Times New Roman" pitchFamily="18" charset="0"/>
              </a:rPr>
              <a:t>2</a:t>
            </a:r>
            <a:r>
              <a:rPr lang="pl-PL" sz="1800" smtClean="0">
                <a:cs typeface="Times New Roman" pitchFamily="18" charset="0"/>
              </a:rPr>
              <a:t>		        k</a:t>
            </a:r>
            <a:r>
              <a:rPr lang="pl-PL" sz="1800" baseline="-30000" smtClean="0">
                <a:cs typeface="Times New Roman" pitchFamily="18" charset="0"/>
              </a:rPr>
              <a:t>21</a:t>
            </a:r>
            <a:r>
              <a:rPr lang="pl-PL" sz="1800" smtClean="0">
                <a:cs typeface="Times New Roman" pitchFamily="18" charset="0"/>
              </a:rPr>
              <a:t>  k</a:t>
            </a:r>
            <a:r>
              <a:rPr lang="pl-PL" sz="1800" baseline="-30000" smtClean="0">
                <a:cs typeface="Times New Roman" pitchFamily="18" charset="0"/>
              </a:rPr>
              <a:t>22</a:t>
            </a:r>
            <a:endParaRPr lang="pl-PL" sz="1800" smtClean="0">
              <a:cs typeface="Times New Roman" pitchFamily="18" charset="0"/>
            </a:endParaRPr>
          </a:p>
          <a:p>
            <a:pPr algn="just">
              <a:lnSpc>
                <a:spcPct val="90000"/>
              </a:lnSpc>
              <a:buFontTx/>
              <a:buNone/>
              <a:defRPr/>
            </a:pPr>
            <a:r>
              <a:rPr lang="pl-PL" sz="1800" smtClean="0">
                <a:cs typeface="Times New Roman" pitchFamily="18" charset="0"/>
              </a:rPr>
              <a:t> 		c</a:t>
            </a:r>
            <a:r>
              <a:rPr lang="pl-PL" sz="1800" baseline="-30000" smtClean="0">
                <a:cs typeface="Times New Roman" pitchFamily="18" charset="0"/>
              </a:rPr>
              <a:t>1</a:t>
            </a:r>
            <a:r>
              <a:rPr lang="pl-PL" sz="1800" smtClean="0">
                <a:cs typeface="Times New Roman" pitchFamily="18" charset="0"/>
              </a:rPr>
              <a:t> = ( k</a:t>
            </a:r>
            <a:r>
              <a:rPr lang="pl-PL" sz="1800" baseline="-30000" smtClean="0">
                <a:cs typeface="Times New Roman" pitchFamily="18" charset="0"/>
              </a:rPr>
              <a:t>11</a:t>
            </a:r>
            <a:r>
              <a:rPr lang="pl-PL" sz="1800" smtClean="0">
                <a:cs typeface="Times New Roman" pitchFamily="18" charset="0"/>
              </a:rPr>
              <a:t> m</a:t>
            </a:r>
            <a:r>
              <a:rPr lang="pl-PL" sz="1800" baseline="-30000" smtClean="0">
                <a:cs typeface="Times New Roman" pitchFamily="18" charset="0"/>
              </a:rPr>
              <a:t>1</a:t>
            </a:r>
            <a:r>
              <a:rPr lang="pl-PL" sz="1800" smtClean="0">
                <a:cs typeface="Times New Roman" pitchFamily="18" charset="0"/>
              </a:rPr>
              <a:t> + k</a:t>
            </a:r>
            <a:r>
              <a:rPr lang="pl-PL" sz="1800" baseline="-30000" smtClean="0">
                <a:cs typeface="Times New Roman" pitchFamily="18" charset="0"/>
              </a:rPr>
              <a:t>12</a:t>
            </a:r>
            <a:r>
              <a:rPr lang="pl-PL" sz="1800" smtClean="0">
                <a:cs typeface="Times New Roman" pitchFamily="18" charset="0"/>
              </a:rPr>
              <a:t> m</a:t>
            </a:r>
            <a:r>
              <a:rPr lang="pl-PL" sz="1800" baseline="-30000" smtClean="0">
                <a:cs typeface="Times New Roman" pitchFamily="18" charset="0"/>
              </a:rPr>
              <a:t>2</a:t>
            </a:r>
            <a:r>
              <a:rPr lang="pl-PL" sz="1800" smtClean="0">
                <a:cs typeface="Times New Roman" pitchFamily="18" charset="0"/>
              </a:rPr>
              <a:t> )  mod n		jeśli t = 3 to 3 równania itd...</a:t>
            </a:r>
          </a:p>
          <a:p>
            <a:pPr algn="just">
              <a:lnSpc>
                <a:spcPct val="90000"/>
              </a:lnSpc>
              <a:buFontTx/>
              <a:buNone/>
              <a:defRPr/>
            </a:pPr>
            <a:r>
              <a:rPr lang="pl-PL" sz="1800" smtClean="0">
                <a:cs typeface="Times New Roman" pitchFamily="18" charset="0"/>
              </a:rPr>
              <a:t>		c</a:t>
            </a:r>
            <a:r>
              <a:rPr lang="pl-PL" sz="1800" baseline="-30000" smtClean="0">
                <a:cs typeface="Times New Roman" pitchFamily="18" charset="0"/>
              </a:rPr>
              <a:t>2</a:t>
            </a:r>
            <a:r>
              <a:rPr lang="pl-PL" sz="1800" smtClean="0">
                <a:cs typeface="Times New Roman" pitchFamily="18" charset="0"/>
              </a:rPr>
              <a:t> = ( k</a:t>
            </a:r>
            <a:r>
              <a:rPr lang="pl-PL" sz="1800" baseline="-30000" smtClean="0">
                <a:cs typeface="Times New Roman" pitchFamily="18" charset="0"/>
              </a:rPr>
              <a:t>21</a:t>
            </a:r>
            <a:r>
              <a:rPr lang="pl-PL" sz="1800" smtClean="0">
                <a:cs typeface="Times New Roman" pitchFamily="18" charset="0"/>
              </a:rPr>
              <a:t> m</a:t>
            </a:r>
            <a:r>
              <a:rPr lang="pl-PL" sz="1800" baseline="-30000" smtClean="0">
                <a:cs typeface="Times New Roman" pitchFamily="18" charset="0"/>
              </a:rPr>
              <a:t>1</a:t>
            </a:r>
            <a:r>
              <a:rPr lang="pl-PL" sz="1800" smtClean="0">
                <a:cs typeface="Times New Roman" pitchFamily="18" charset="0"/>
              </a:rPr>
              <a:t> + k</a:t>
            </a:r>
            <a:r>
              <a:rPr lang="pl-PL" sz="1800" baseline="-30000" smtClean="0">
                <a:cs typeface="Times New Roman" pitchFamily="18" charset="0"/>
              </a:rPr>
              <a:t>22</a:t>
            </a:r>
            <a:r>
              <a:rPr lang="pl-PL" sz="1800" smtClean="0">
                <a:cs typeface="Times New Roman" pitchFamily="18" charset="0"/>
              </a:rPr>
              <a:t> m</a:t>
            </a:r>
            <a:r>
              <a:rPr lang="pl-PL" sz="1800" baseline="-30000" smtClean="0">
                <a:cs typeface="Times New Roman" pitchFamily="18" charset="0"/>
              </a:rPr>
              <a:t>2</a:t>
            </a:r>
            <a:r>
              <a:rPr lang="pl-PL" sz="1800" smtClean="0">
                <a:cs typeface="Times New Roman" pitchFamily="18" charset="0"/>
              </a:rPr>
              <a:t> )  mod n</a:t>
            </a:r>
          </a:p>
          <a:p>
            <a:pPr algn="just">
              <a:lnSpc>
                <a:spcPct val="90000"/>
              </a:lnSpc>
              <a:buFontTx/>
              <a:buNone/>
              <a:defRPr/>
            </a:pPr>
            <a:r>
              <a:rPr lang="pl-PL" sz="1800" smtClean="0"/>
              <a:t/>
            </a:r>
            <a:br>
              <a:rPr lang="pl-PL" sz="1800" smtClean="0"/>
            </a:br>
            <a:r>
              <a:rPr lang="pl-PL" sz="1800" smtClean="0">
                <a:cs typeface="Times New Roman" pitchFamily="18" charset="0"/>
              </a:rPr>
              <a:t>Łatwe do złamania, wystarczy przechwycić cztery pary (m,c). </a:t>
            </a:r>
            <a:r>
              <a:rPr lang="pl-PL" sz="1800" smtClean="0"/>
              <a:t/>
            </a:r>
            <a:br>
              <a:rPr lang="pl-PL" sz="1800" smtClean="0"/>
            </a:br>
            <a:r>
              <a:rPr lang="pl-PL" sz="1800" smtClean="0">
                <a:cs typeface="Times New Roman" pitchFamily="18" charset="0"/>
              </a:rPr>
              <a:t>Wiedząc, że </a:t>
            </a:r>
            <a:r>
              <a:rPr lang="pl-PL" sz="1800" u="sng" smtClean="0">
                <a:cs typeface="Times New Roman" pitchFamily="18" charset="0"/>
              </a:rPr>
              <a:t>c</a:t>
            </a:r>
            <a:r>
              <a:rPr lang="pl-PL" sz="1800" smtClean="0">
                <a:cs typeface="Times New Roman" pitchFamily="18" charset="0"/>
              </a:rPr>
              <a:t>=K*</a:t>
            </a:r>
            <a:r>
              <a:rPr lang="pl-PL" sz="1800" u="sng" smtClean="0">
                <a:cs typeface="Times New Roman" pitchFamily="18" charset="0"/>
              </a:rPr>
              <a:t>m</a:t>
            </a:r>
            <a:r>
              <a:rPr lang="pl-PL" sz="1800" smtClean="0">
                <a:cs typeface="Times New Roman" pitchFamily="18" charset="0"/>
              </a:rPr>
              <a:t> mod n można wyznaczyć K=</a:t>
            </a:r>
            <a:r>
              <a:rPr lang="pl-PL" sz="1800" u="sng" smtClean="0">
                <a:cs typeface="Times New Roman" pitchFamily="18" charset="0"/>
              </a:rPr>
              <a:t>cm</a:t>
            </a:r>
            <a:r>
              <a:rPr lang="pl-PL" sz="1800" baseline="30000" smtClean="0">
                <a:cs typeface="Times New Roman" pitchFamily="18" charset="0"/>
              </a:rPr>
              <a:t>-1</a:t>
            </a:r>
            <a:r>
              <a:rPr lang="pl-PL" sz="1800" smtClean="0">
                <a:cs typeface="Times New Roman" pitchFamily="18" charset="0"/>
              </a:rPr>
              <a:t> mod n.</a:t>
            </a:r>
          </a:p>
          <a:p>
            <a:pPr algn="just">
              <a:lnSpc>
                <a:spcPct val="90000"/>
              </a:lnSpc>
              <a:buFontTx/>
              <a:buNone/>
              <a:defRPr/>
            </a:pPr>
            <a:endParaRPr lang="pl-PL" sz="1800" smtClean="0"/>
          </a:p>
          <a:p>
            <a:pPr algn="just">
              <a:lnSpc>
                <a:spcPct val="90000"/>
              </a:lnSpc>
              <a:buFontTx/>
              <a:buNone/>
              <a:defRPr/>
            </a:pPr>
            <a:r>
              <a:rPr lang="pl-PL" sz="1800" smtClean="0">
                <a:cs typeface="Times New Roman" pitchFamily="18" charset="0"/>
              </a:rPr>
              <a:t>Deszyfracja następuje za pomocą macierzy odwrotnej K</a:t>
            </a:r>
            <a:r>
              <a:rPr lang="pl-PL" sz="1800" baseline="30000" smtClean="0">
                <a:cs typeface="Times New Roman" pitchFamily="18" charset="0"/>
              </a:rPr>
              <a:t>-1</a:t>
            </a:r>
            <a:r>
              <a:rPr lang="pl-PL" sz="1800" smtClean="0">
                <a:cs typeface="Times New Roman" pitchFamily="18" charset="0"/>
              </a:rPr>
              <a:t>.</a:t>
            </a:r>
          </a:p>
          <a:p>
            <a:pPr algn="just">
              <a:lnSpc>
                <a:spcPct val="90000"/>
              </a:lnSpc>
              <a:buFontTx/>
              <a:buNone/>
              <a:defRPr/>
            </a:pPr>
            <a:r>
              <a:rPr lang="pl-PL" sz="1800" smtClean="0">
                <a:cs typeface="Times New Roman" pitchFamily="18" charset="0"/>
              </a:rPr>
              <a:t>D</a:t>
            </a:r>
            <a:r>
              <a:rPr lang="pl-PL" sz="1800" baseline="-30000" smtClean="0">
                <a:cs typeface="Times New Roman" pitchFamily="18" charset="0"/>
              </a:rPr>
              <a:t>K</a:t>
            </a:r>
            <a:r>
              <a:rPr lang="pl-PL" sz="1800" smtClean="0">
                <a:cs typeface="Times New Roman" pitchFamily="18" charset="0"/>
              </a:rPr>
              <a:t>(c)=K</a:t>
            </a:r>
            <a:r>
              <a:rPr lang="pl-PL" sz="1800" baseline="30000" smtClean="0">
                <a:cs typeface="Times New Roman" pitchFamily="18" charset="0"/>
              </a:rPr>
              <a:t>-1</a:t>
            </a:r>
            <a:r>
              <a:rPr lang="pl-PL" sz="1800" u="sng" smtClean="0">
                <a:cs typeface="Times New Roman" pitchFamily="18" charset="0"/>
              </a:rPr>
              <a:t>c</a:t>
            </a:r>
            <a:r>
              <a:rPr lang="pl-PL" sz="1800" smtClean="0">
                <a:cs typeface="Times New Roman" pitchFamily="18" charset="0"/>
              </a:rPr>
              <a:t> mod n=K</a:t>
            </a:r>
            <a:r>
              <a:rPr lang="pl-PL" sz="1800" baseline="30000" smtClean="0">
                <a:cs typeface="Times New Roman" pitchFamily="18" charset="0"/>
              </a:rPr>
              <a:t>-1</a:t>
            </a:r>
            <a:r>
              <a:rPr lang="pl-PL" sz="1800" smtClean="0">
                <a:cs typeface="Times New Roman" pitchFamily="18" charset="0"/>
              </a:rPr>
              <a:t>Km mod n=</a:t>
            </a:r>
            <a:r>
              <a:rPr lang="pl-PL" sz="1800" u="sng" smtClean="0">
                <a:cs typeface="Times New Roman" pitchFamily="18" charset="0"/>
              </a:rPr>
              <a:t>m,</a:t>
            </a:r>
            <a:r>
              <a:rPr lang="pl-PL" sz="1800" smtClean="0">
                <a:cs typeface="Times New Roman" pitchFamily="18" charset="0"/>
              </a:rPr>
              <a:t> przy czym:</a:t>
            </a:r>
          </a:p>
          <a:p>
            <a:pPr algn="just">
              <a:lnSpc>
                <a:spcPct val="90000"/>
              </a:lnSpc>
              <a:buFontTx/>
              <a:buNone/>
              <a:defRPr/>
            </a:pPr>
            <a:r>
              <a:rPr lang="pl-PL" sz="1800" smtClean="0">
                <a:cs typeface="Times New Roman" pitchFamily="18" charset="0"/>
              </a:rPr>
              <a:t>K</a:t>
            </a:r>
            <a:r>
              <a:rPr lang="pl-PL" sz="1800" baseline="30000" smtClean="0">
                <a:cs typeface="Times New Roman" pitchFamily="18" charset="0"/>
              </a:rPr>
              <a:t>-1</a:t>
            </a:r>
            <a:r>
              <a:rPr lang="pl-PL" sz="1800" smtClean="0">
                <a:cs typeface="Times New Roman" pitchFamily="18" charset="0"/>
              </a:rPr>
              <a:t>K mod n=I (macierz jednostkowa).</a:t>
            </a:r>
          </a:p>
          <a:p>
            <a:pPr algn="just">
              <a:lnSpc>
                <a:spcPct val="90000"/>
              </a:lnSpc>
              <a:buFontTx/>
              <a:buNone/>
              <a:defRPr/>
            </a:pPr>
            <a:r>
              <a:rPr lang="pl-PL" sz="1400" smtClean="0"/>
              <a:t> </a:t>
            </a:r>
          </a:p>
        </p:txBody>
      </p:sp>
      <p:sp>
        <p:nvSpPr>
          <p:cNvPr id="37890" name="Symbol zastępczy stopki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GB" smtClean="0"/>
              <a:t>Maciej Miłostan, Kryptografia </a:t>
            </a:r>
          </a:p>
        </p:txBody>
      </p:sp>
      <p:sp>
        <p:nvSpPr>
          <p:cNvPr id="37891" name="Symbol zastępczy numeru slajdu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8C87534E-912C-410F-B4E0-CBFA8038A41B}" type="slidenum">
              <a:rPr lang="en-GB" smtClean="0"/>
              <a:pPr/>
              <a:t>31</a:t>
            </a:fld>
            <a:endParaRPr lang="en-GB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1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l-PL" smtClean="0">
                <a:cs typeface="Times New Roman" pitchFamily="18" charset="0"/>
              </a:rPr>
              <a:t>Szyfry produktowe </a:t>
            </a:r>
          </a:p>
        </p:txBody>
      </p:sp>
      <p:sp>
        <p:nvSpPr>
          <p:cNvPr id="47411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pl-PL" dirty="0" smtClean="0"/>
              <a:t>P</a:t>
            </a:r>
            <a:r>
              <a:rPr lang="pl-PL" dirty="0" smtClean="0">
                <a:cs typeface="Times New Roman" pitchFamily="18" charset="0"/>
              </a:rPr>
              <a:t>rodukt funkcji - złożenie funkcji</a:t>
            </a:r>
            <a:r>
              <a:rPr lang="pl-PL" dirty="0" smtClean="0"/>
              <a:t> </a:t>
            </a:r>
          </a:p>
          <a:p>
            <a:pPr>
              <a:lnSpc>
                <a:spcPct val="90000"/>
              </a:lnSpc>
              <a:defRPr/>
            </a:pPr>
            <a:r>
              <a:rPr lang="pl-PL" dirty="0" smtClean="0"/>
              <a:t>Szyfry produktowe = szyfry kaskadowe</a:t>
            </a:r>
          </a:p>
          <a:p>
            <a:pPr>
              <a:lnSpc>
                <a:spcPct val="90000"/>
              </a:lnSpc>
              <a:defRPr/>
            </a:pPr>
            <a:r>
              <a:rPr lang="pl-PL" dirty="0" smtClean="0"/>
              <a:t>Przykłady:</a:t>
            </a:r>
          </a:p>
          <a:p>
            <a:pPr lvl="1">
              <a:lnSpc>
                <a:spcPct val="90000"/>
              </a:lnSpc>
              <a:defRPr/>
            </a:pPr>
            <a:r>
              <a:rPr lang="pl-PL" dirty="0" smtClean="0"/>
              <a:t>Enigma</a:t>
            </a:r>
          </a:p>
          <a:p>
            <a:pPr lvl="1">
              <a:lnSpc>
                <a:spcPct val="90000"/>
              </a:lnSpc>
              <a:defRPr/>
            </a:pPr>
            <a:r>
              <a:rPr lang="pl-PL" dirty="0" smtClean="0"/>
              <a:t>Japońska maszyna „</a:t>
            </a:r>
            <a:r>
              <a:rPr lang="pl-PL" dirty="0" err="1" smtClean="0"/>
              <a:t>purple</a:t>
            </a:r>
            <a:r>
              <a:rPr lang="pl-PL" dirty="0" smtClean="0"/>
              <a:t>”</a:t>
            </a:r>
          </a:p>
          <a:p>
            <a:pPr lvl="1">
              <a:lnSpc>
                <a:spcPct val="90000"/>
              </a:lnSpc>
              <a:defRPr/>
            </a:pPr>
            <a:r>
              <a:rPr lang="pl-PL" dirty="0" err="1" smtClean="0"/>
              <a:t>Lucifer</a:t>
            </a:r>
            <a:endParaRPr lang="pl-PL" dirty="0" smtClean="0"/>
          </a:p>
          <a:p>
            <a:pPr lvl="1">
              <a:lnSpc>
                <a:spcPct val="90000"/>
              </a:lnSpc>
              <a:defRPr/>
            </a:pPr>
            <a:r>
              <a:rPr lang="pl-PL" dirty="0" smtClean="0"/>
              <a:t>DES i </a:t>
            </a:r>
            <a:r>
              <a:rPr lang="pl-PL" dirty="0" err="1" smtClean="0"/>
              <a:t>Triple</a:t>
            </a:r>
            <a:r>
              <a:rPr lang="pl-PL" dirty="0" smtClean="0"/>
              <a:t> DES</a:t>
            </a:r>
          </a:p>
          <a:p>
            <a:pPr lvl="1">
              <a:lnSpc>
                <a:spcPct val="90000"/>
              </a:lnSpc>
              <a:defRPr/>
            </a:pPr>
            <a:r>
              <a:rPr lang="pl-PL" dirty="0" err="1" smtClean="0"/>
              <a:t>FEAL-N</a:t>
            </a:r>
            <a:endParaRPr lang="pl-PL" dirty="0" smtClean="0"/>
          </a:p>
          <a:p>
            <a:pPr lvl="1">
              <a:lnSpc>
                <a:spcPct val="90000"/>
              </a:lnSpc>
              <a:defRPr/>
            </a:pPr>
            <a:r>
              <a:rPr lang="pl-PL" dirty="0" smtClean="0"/>
              <a:t>IDEA</a:t>
            </a:r>
          </a:p>
        </p:txBody>
      </p:sp>
      <p:sp>
        <p:nvSpPr>
          <p:cNvPr id="38914" name="Symbol zastępczy stopki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GB" smtClean="0"/>
              <a:t>Maciej Miłostan, Kryptografia </a:t>
            </a:r>
          </a:p>
        </p:txBody>
      </p:sp>
      <p:sp>
        <p:nvSpPr>
          <p:cNvPr id="38915" name="Symbol zastępczy numeru slajdu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BF1504F9-AFC9-4BEF-8A36-683C1C71055D}" type="slidenum">
              <a:rPr lang="en-GB" smtClean="0"/>
              <a:pPr/>
              <a:t>32</a:t>
            </a:fld>
            <a:endParaRPr lang="en-GB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1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l-PL" smtClean="0"/>
              <a:t>Enigma</a:t>
            </a:r>
          </a:p>
        </p:txBody>
      </p:sp>
      <p:sp>
        <p:nvSpPr>
          <p:cNvPr id="475139" name="Rectangle 3"/>
          <p:cNvSpPr>
            <a:spLocks noGrp="1" noChangeArrowheads="1"/>
          </p:cNvSpPr>
          <p:nvPr>
            <p:ph idx="1"/>
          </p:nvPr>
        </p:nvSpPr>
        <p:spPr>
          <a:xfrm>
            <a:off x="1187624" y="1932384"/>
            <a:ext cx="7924800" cy="4953000"/>
          </a:xfrm>
        </p:spPr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pl-PL" b="1" dirty="0" smtClean="0"/>
              <a:t> </a:t>
            </a:r>
            <a:r>
              <a:rPr lang="pl-PL" sz="2800" b="1" dirty="0" smtClean="0"/>
              <a:t>Maszyna rotorowa </a:t>
            </a:r>
            <a:r>
              <a:rPr lang="pl-PL" sz="2800" b="1" dirty="0" smtClean="0">
                <a:cs typeface="Times New Roman" pitchFamily="18" charset="0"/>
              </a:rPr>
              <a:t>(lata 20-te)</a:t>
            </a:r>
            <a:endParaRPr lang="pl-PL" sz="2800" dirty="0" smtClean="0">
              <a:cs typeface="Times New Roman" pitchFamily="18" charset="0"/>
            </a:endParaRPr>
          </a:p>
          <a:p>
            <a:pPr lvl="1">
              <a:lnSpc>
                <a:spcPct val="90000"/>
              </a:lnSpc>
              <a:defRPr/>
            </a:pPr>
            <a:r>
              <a:rPr lang="pl-PL" sz="2000" dirty="0" smtClean="0">
                <a:cs typeface="Times New Roman" pitchFamily="18" charset="0"/>
              </a:rPr>
              <a:t>1919 - maszyna szyfrująca do celów handlowych, używana po pewnych zmianach do celów wojskowych</a:t>
            </a:r>
          </a:p>
          <a:p>
            <a:pPr lvl="1">
              <a:lnSpc>
                <a:spcPct val="90000"/>
              </a:lnSpc>
              <a:defRPr/>
            </a:pPr>
            <a:r>
              <a:rPr lang="pl-PL" sz="2000" dirty="0" smtClean="0">
                <a:cs typeface="Times New Roman" pitchFamily="18" charset="0"/>
              </a:rPr>
              <a:t>1929 - kurs kryptologów w Poznaniu</a:t>
            </a:r>
            <a:endParaRPr lang="pl-PL" sz="2000" dirty="0" smtClean="0"/>
          </a:p>
          <a:p>
            <a:pPr lvl="1">
              <a:lnSpc>
                <a:spcPct val="90000"/>
              </a:lnSpc>
              <a:defRPr/>
            </a:pPr>
            <a:r>
              <a:rPr lang="pl-PL" sz="2000" dirty="0" smtClean="0"/>
              <a:t>1933 - </a:t>
            </a:r>
            <a:r>
              <a:rPr lang="pl-PL" sz="2000" dirty="0" smtClean="0">
                <a:cs typeface="Times New Roman" pitchFamily="18" charset="0"/>
              </a:rPr>
              <a:t>Rejewski, Różycki, Zygalski – złama</a:t>
            </a:r>
            <a:r>
              <a:rPr lang="pl-PL" sz="2000" dirty="0" smtClean="0"/>
              <a:t>n</a:t>
            </a:r>
            <a:r>
              <a:rPr lang="pl-PL" sz="2000" dirty="0" smtClean="0">
                <a:cs typeface="Times New Roman" pitchFamily="18" charset="0"/>
              </a:rPr>
              <a:t>i</a:t>
            </a:r>
            <a:r>
              <a:rPr lang="pl-PL" sz="2000" dirty="0" smtClean="0"/>
              <a:t>e </a:t>
            </a:r>
            <a:r>
              <a:rPr lang="pl-PL" sz="2000" dirty="0" smtClean="0">
                <a:cs typeface="Times New Roman" pitchFamily="18" charset="0"/>
              </a:rPr>
              <a:t>Enigm</a:t>
            </a:r>
            <a:r>
              <a:rPr lang="pl-PL" sz="2000" dirty="0" smtClean="0"/>
              <a:t>y</a:t>
            </a:r>
            <a:r>
              <a:rPr lang="pl-PL" sz="2000" dirty="0" smtClean="0">
                <a:cs typeface="Times New Roman" pitchFamily="18" charset="0"/>
              </a:rPr>
              <a:t> </a:t>
            </a:r>
            <a:endParaRPr lang="pl-PL" sz="2000" dirty="0" smtClean="0"/>
          </a:p>
          <a:p>
            <a:pPr lvl="1">
              <a:lnSpc>
                <a:spcPct val="90000"/>
              </a:lnSpc>
              <a:defRPr/>
            </a:pPr>
            <a:r>
              <a:rPr lang="pl-PL" sz="2000" dirty="0" smtClean="0">
                <a:cs typeface="Times New Roman" pitchFamily="18" charset="0"/>
              </a:rPr>
              <a:t> 5 do 8 wirników (</a:t>
            </a:r>
            <a:r>
              <a:rPr lang="pl-PL" sz="2000" dirty="0" smtClean="0"/>
              <a:t>rotor</a:t>
            </a:r>
            <a:r>
              <a:rPr lang="pl-PL" sz="2000" dirty="0" smtClean="0">
                <a:cs typeface="Times New Roman" pitchFamily="18" charset="0"/>
              </a:rPr>
              <a:t>ów) każdy z nich permutował 26 elementów </a:t>
            </a:r>
            <a:r>
              <a:rPr lang="pl-PL" sz="2000" dirty="0" smtClean="0"/>
              <a:t>(</a:t>
            </a:r>
            <a:r>
              <a:rPr lang="pl-PL" sz="2000" dirty="0" smtClean="0">
                <a:cs typeface="Times New Roman" pitchFamily="18" charset="0"/>
              </a:rPr>
              <a:t>na wejście walca wchodziło 26 cyfr i wychodziło w zmienionym, przypadkowym porządku</a:t>
            </a:r>
            <a:r>
              <a:rPr lang="pl-PL" sz="2000" dirty="0" smtClean="0"/>
              <a:t>)</a:t>
            </a:r>
            <a:endParaRPr lang="pl-PL" sz="2000" dirty="0" smtClean="0">
              <a:cs typeface="Times New Roman" pitchFamily="18" charset="0"/>
            </a:endParaRPr>
          </a:p>
          <a:p>
            <a:pPr lvl="1">
              <a:lnSpc>
                <a:spcPct val="90000"/>
              </a:lnSpc>
              <a:defRPr/>
            </a:pPr>
            <a:r>
              <a:rPr lang="pl-PL" sz="2000" dirty="0" smtClean="0">
                <a:cs typeface="Times New Roman" pitchFamily="18" charset="0"/>
              </a:rPr>
              <a:t>Poł</a:t>
            </a:r>
            <a:r>
              <a:rPr lang="pl-PL" sz="2000" dirty="0" smtClean="0"/>
              <a:t>ą</a:t>
            </a:r>
            <a:r>
              <a:rPr lang="pl-PL" sz="2000" dirty="0" smtClean="0">
                <a:cs typeface="Times New Roman" pitchFamily="18" charset="0"/>
              </a:rPr>
              <a:t>czenie kilku wirników </a:t>
            </a:r>
            <a:r>
              <a:rPr lang="pl-PL" sz="2000" dirty="0" smtClean="0"/>
              <a:t>=</a:t>
            </a:r>
            <a:r>
              <a:rPr lang="pl-PL" sz="2000" dirty="0" smtClean="0">
                <a:cs typeface="Times New Roman" pitchFamily="18" charset="0"/>
              </a:rPr>
              <a:t> dużo kombinacji.</a:t>
            </a:r>
          </a:p>
          <a:p>
            <a:pPr lvl="1">
              <a:lnSpc>
                <a:spcPct val="90000"/>
              </a:lnSpc>
              <a:defRPr/>
            </a:pPr>
            <a:r>
              <a:rPr lang="pl-PL" sz="2000" dirty="0" smtClean="0">
                <a:cs typeface="Times New Roman" pitchFamily="18" charset="0"/>
              </a:rPr>
              <a:t>Kluczem początkowe ustawienie </a:t>
            </a:r>
            <a:r>
              <a:rPr lang="pl-PL" sz="2000" dirty="0" smtClean="0"/>
              <a:t>rotorów, układ połączeń przełącznicy, w M4 dodatkowy wirnik</a:t>
            </a:r>
            <a:r>
              <a:rPr lang="pl-PL" sz="2000" dirty="0" smtClean="0">
                <a:cs typeface="Times New Roman" pitchFamily="18" charset="0"/>
              </a:rPr>
              <a:t>.</a:t>
            </a:r>
          </a:p>
          <a:p>
            <a:pPr lvl="1">
              <a:lnSpc>
                <a:spcPct val="90000"/>
              </a:lnSpc>
              <a:defRPr/>
            </a:pPr>
            <a:r>
              <a:rPr lang="pl-PL" sz="2000" dirty="0" smtClean="0"/>
              <a:t>B</a:t>
            </a:r>
            <a:r>
              <a:rPr lang="pl-PL" sz="2000" dirty="0" smtClean="0">
                <a:cs typeface="Times New Roman" pitchFamily="18" charset="0"/>
              </a:rPr>
              <a:t>łędy Niemc</a:t>
            </a:r>
            <a:r>
              <a:rPr lang="pl-PL" sz="2000" dirty="0" smtClean="0"/>
              <a:t>ów: </a:t>
            </a:r>
            <a:r>
              <a:rPr lang="pl-PL" sz="2000" dirty="0" smtClean="0">
                <a:cs typeface="Times New Roman" pitchFamily="18" charset="0"/>
              </a:rPr>
              <a:t>Te same słowa na pocz</a:t>
            </a:r>
            <a:r>
              <a:rPr lang="pl-PL" sz="2000" dirty="0" smtClean="0"/>
              <a:t>ą</a:t>
            </a:r>
            <a:r>
              <a:rPr lang="pl-PL" sz="2000" dirty="0" smtClean="0">
                <a:cs typeface="Times New Roman" pitchFamily="18" charset="0"/>
              </a:rPr>
              <a:t>tku i ko</a:t>
            </a:r>
            <a:r>
              <a:rPr lang="pl-PL" sz="2000" dirty="0" smtClean="0"/>
              <a:t>ń</a:t>
            </a:r>
            <a:r>
              <a:rPr lang="pl-PL" sz="2000" dirty="0" smtClean="0">
                <a:cs typeface="Times New Roman" pitchFamily="18" charset="0"/>
              </a:rPr>
              <a:t>cu komunikatów, </a:t>
            </a:r>
            <a:r>
              <a:rPr lang="pl-PL" sz="2000" dirty="0" smtClean="0"/>
              <a:t>k</a:t>
            </a:r>
            <a:r>
              <a:rPr lang="pl-PL" sz="2000" dirty="0" smtClean="0">
                <a:cs typeface="Times New Roman" pitchFamily="18" charset="0"/>
              </a:rPr>
              <a:t>lucz</a:t>
            </a:r>
            <a:r>
              <a:rPr lang="pl-PL" sz="2000" dirty="0" smtClean="0"/>
              <a:t> przesyłany</a:t>
            </a:r>
            <a:r>
              <a:rPr lang="pl-PL" sz="2000" dirty="0" smtClean="0">
                <a:cs typeface="Times New Roman" pitchFamily="18" charset="0"/>
              </a:rPr>
              <a:t> tym samym kanałem, </a:t>
            </a:r>
            <a:r>
              <a:rPr lang="pl-PL" sz="2000" dirty="0" smtClean="0"/>
              <a:t>co</a:t>
            </a:r>
            <a:r>
              <a:rPr lang="pl-PL" sz="2000" dirty="0" smtClean="0">
                <a:cs typeface="Times New Roman" pitchFamily="18" charset="0"/>
              </a:rPr>
              <a:t> wiadomo</a:t>
            </a:r>
            <a:r>
              <a:rPr lang="pl-PL" sz="2000" dirty="0" smtClean="0"/>
              <a:t>ść</a:t>
            </a:r>
            <a:r>
              <a:rPr lang="pl-PL" sz="2000" dirty="0" smtClean="0">
                <a:cs typeface="Times New Roman" pitchFamily="18" charset="0"/>
              </a:rPr>
              <a:t>.</a:t>
            </a:r>
          </a:p>
          <a:p>
            <a:pPr>
              <a:lnSpc>
                <a:spcPct val="90000"/>
              </a:lnSpc>
              <a:buFontTx/>
              <a:buNone/>
              <a:defRPr/>
            </a:pPr>
            <a:endParaRPr lang="pl-PL" sz="2400" dirty="0" smtClean="0"/>
          </a:p>
        </p:txBody>
      </p:sp>
      <p:sp>
        <p:nvSpPr>
          <p:cNvPr id="39938" name="Symbol zastępczy stopki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GB" smtClean="0"/>
              <a:t>Maciej Miłostan, Kryptografia </a:t>
            </a:r>
          </a:p>
        </p:txBody>
      </p:sp>
      <p:sp>
        <p:nvSpPr>
          <p:cNvPr id="39939" name="Symbol zastępczy numeru slajdu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62D39285-874E-4CB5-A0CC-1C453E087FCC}" type="slidenum">
              <a:rPr lang="en-GB" smtClean="0"/>
              <a:pPr/>
              <a:t>33</a:t>
            </a:fld>
            <a:endParaRPr lang="en-GB" smtClean="0"/>
          </a:p>
        </p:txBody>
      </p:sp>
      <p:pic>
        <p:nvPicPr>
          <p:cNvPr id="3994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0638" y="-26988"/>
            <a:ext cx="1531938" cy="2289176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lg" len="lg"/>
          </a:ln>
        </p:spPr>
      </p:pic>
      <p:sp>
        <p:nvSpPr>
          <p:cNvPr id="39943" name="Text Box 5"/>
          <p:cNvSpPr txBox="1">
            <a:spLocks noChangeArrowheads="1"/>
          </p:cNvSpPr>
          <p:nvPr/>
        </p:nvSpPr>
        <p:spPr bwMode="auto">
          <a:xfrm>
            <a:off x="-107950" y="1901825"/>
            <a:ext cx="1692275" cy="33655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lg" len="lg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None/>
            </a:pPr>
            <a:r>
              <a:rPr lang="pl-PL" sz="1600"/>
              <a:t>Marian Rejewski</a:t>
            </a:r>
          </a:p>
        </p:txBody>
      </p:sp>
      <p:pic>
        <p:nvPicPr>
          <p:cNvPr id="39944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262188"/>
            <a:ext cx="1504950" cy="201612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lg" len="lg"/>
          </a:ln>
        </p:spPr>
      </p:pic>
      <p:sp>
        <p:nvSpPr>
          <p:cNvPr id="39945" name="Text Box 7"/>
          <p:cNvSpPr txBox="1">
            <a:spLocks noChangeArrowheads="1"/>
          </p:cNvSpPr>
          <p:nvPr/>
        </p:nvSpPr>
        <p:spPr bwMode="auto">
          <a:xfrm>
            <a:off x="0" y="3917950"/>
            <a:ext cx="1512888" cy="336550"/>
          </a:xfrm>
          <a:prstGeom prst="rect">
            <a:avLst/>
          </a:prstGeom>
          <a:solidFill>
            <a:schemeClr val="bg2"/>
          </a:solidFill>
          <a:ln w="12700">
            <a:noFill/>
            <a:miter lim="800000"/>
            <a:headEnd type="none" w="sm" len="sm"/>
            <a:tailEnd type="none" w="lg" len="lg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None/>
            </a:pPr>
            <a:r>
              <a:rPr lang="pl-PL" sz="1600"/>
              <a:t>Jerzy Różycki</a:t>
            </a:r>
          </a:p>
        </p:txBody>
      </p:sp>
      <p:pic>
        <p:nvPicPr>
          <p:cNvPr id="39946" name="Picture 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638" y="4278313"/>
            <a:ext cx="1455737" cy="18446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lg" len="lg"/>
          </a:ln>
        </p:spPr>
      </p:pic>
      <p:sp>
        <p:nvSpPr>
          <p:cNvPr id="39947" name="Text Box 9"/>
          <p:cNvSpPr txBox="1">
            <a:spLocks noChangeArrowheads="1"/>
          </p:cNvSpPr>
          <p:nvPr/>
        </p:nvSpPr>
        <p:spPr bwMode="auto">
          <a:xfrm>
            <a:off x="0" y="5786438"/>
            <a:ext cx="1476375" cy="336550"/>
          </a:xfrm>
          <a:prstGeom prst="rect">
            <a:avLst/>
          </a:prstGeom>
          <a:solidFill>
            <a:schemeClr val="bg2"/>
          </a:solidFill>
          <a:ln w="12700">
            <a:noFill/>
            <a:miter lim="800000"/>
            <a:headEnd type="none" w="sm" len="sm"/>
            <a:tailEnd type="none" w="lg" len="lg"/>
          </a:ln>
        </p:spPr>
        <p:txBody>
          <a:bodyPr lIns="0" rIns="0">
            <a:spAutoFit/>
          </a:bodyPr>
          <a:lstStyle/>
          <a:p>
            <a:pPr>
              <a:spcBef>
                <a:spcPct val="50000"/>
              </a:spcBef>
              <a:buFontTx/>
              <a:buNone/>
            </a:pPr>
            <a:r>
              <a:rPr lang="pl-PL" sz="1600"/>
              <a:t>Henryk Zygalski</a:t>
            </a:r>
          </a:p>
        </p:txBody>
      </p:sp>
      <p:pic>
        <p:nvPicPr>
          <p:cNvPr id="39948" name="Picture 1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651500" y="0"/>
            <a:ext cx="2232025" cy="16748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lg" len="lg"/>
          </a:ln>
        </p:spPr>
      </p:pic>
      <p:pic>
        <p:nvPicPr>
          <p:cNvPr id="39949" name="Picture 1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885113" y="0"/>
            <a:ext cx="1258887" cy="1919288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lg" len="lg"/>
          </a:ln>
        </p:spPr>
      </p:pic>
      <p:pic>
        <p:nvPicPr>
          <p:cNvPr id="475148" name="Picture 1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476375" y="0"/>
            <a:ext cx="1655763" cy="18288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lg" len="lg"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5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75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1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l-PL" smtClean="0"/>
              <a:t>Lucifer</a:t>
            </a:r>
          </a:p>
        </p:txBody>
      </p:sp>
      <p:sp>
        <p:nvSpPr>
          <p:cNvPr id="476163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1447800"/>
            <a:ext cx="8534400" cy="4114800"/>
          </a:xfrm>
        </p:spPr>
        <p:txBody>
          <a:bodyPr/>
          <a:lstStyle/>
          <a:p>
            <a:pPr>
              <a:defRPr/>
            </a:pPr>
            <a:r>
              <a:rPr lang="pl-PL" smtClean="0"/>
              <a:t>Algorytm opracowany przez IBM w latach 70-tych (klucz 128 bitowy powielony do 512)</a:t>
            </a:r>
            <a:br>
              <a:rPr lang="pl-PL" smtClean="0"/>
            </a:br>
            <a:endParaRPr lang="pl-PL" smtClean="0"/>
          </a:p>
        </p:txBody>
      </p:sp>
      <p:sp>
        <p:nvSpPr>
          <p:cNvPr id="3076" name="Symbol zastępczy stopki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GB" smtClean="0"/>
              <a:t>Maciej Miłostan, Kryptografia </a:t>
            </a:r>
          </a:p>
        </p:txBody>
      </p:sp>
      <p:sp>
        <p:nvSpPr>
          <p:cNvPr id="3077" name="Symbol zastępczy numeru slajdu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42B31A32-CC23-40DC-9E7C-D773D87E962F}" type="slidenum">
              <a:rPr lang="en-GB" smtClean="0"/>
              <a:pPr/>
              <a:t>34</a:t>
            </a:fld>
            <a:endParaRPr lang="en-GB" smtClean="0"/>
          </a:p>
        </p:txBody>
      </p:sp>
      <p:graphicFrame>
        <p:nvGraphicFramePr>
          <p:cNvPr id="3074" name="Object 4"/>
          <p:cNvGraphicFramePr>
            <a:graphicFrameLocks noChangeAspect="1"/>
          </p:cNvGraphicFramePr>
          <p:nvPr/>
        </p:nvGraphicFramePr>
        <p:xfrm>
          <a:off x="457200" y="3886200"/>
          <a:ext cx="8229600" cy="2724150"/>
        </p:xfrm>
        <a:graphic>
          <a:graphicData uri="http://schemas.openxmlformats.org/presentationml/2006/ole">
            <p:oleObj spid="_x0000_s3074" name="Obraz - mapa bitowa" r:id="rId3" imgW="5028571" imgH="2019048" progId="PBrush">
              <p:embed/>
            </p:oleObj>
          </a:graphicData>
        </a:graphic>
      </p:graphicFrame>
      <p:graphicFrame>
        <p:nvGraphicFramePr>
          <p:cNvPr id="3075" name="Object 5"/>
          <p:cNvGraphicFramePr>
            <a:graphicFrameLocks noChangeAspect="1"/>
          </p:cNvGraphicFramePr>
          <p:nvPr/>
        </p:nvGraphicFramePr>
        <p:xfrm>
          <a:off x="457200" y="2438400"/>
          <a:ext cx="8240713" cy="1447800"/>
        </p:xfrm>
        <a:graphic>
          <a:graphicData uri="http://schemas.openxmlformats.org/presentationml/2006/ole">
            <p:oleObj spid="_x0000_s3075" name="Dokument" r:id="rId4" imgW="4971960" imgH="1104840" progId="Word.Document.8">
              <p:embed/>
            </p:oleObj>
          </a:graphicData>
        </a:graphic>
      </p:graphicFrame>
      <p:sp>
        <p:nvSpPr>
          <p:cNvPr id="3080" name="Text Box 6"/>
          <p:cNvSpPr txBox="1">
            <a:spLocks noChangeArrowheads="1"/>
          </p:cNvSpPr>
          <p:nvPr/>
        </p:nvSpPr>
        <p:spPr bwMode="auto">
          <a:xfrm>
            <a:off x="7239000" y="6161088"/>
            <a:ext cx="1447800" cy="696912"/>
          </a:xfrm>
          <a:prstGeom prst="rect">
            <a:avLst/>
          </a:prstGeom>
          <a:solidFill>
            <a:schemeClr val="tx1"/>
          </a:solidFill>
          <a:ln w="12700">
            <a:noFill/>
            <a:miter lim="800000"/>
            <a:headEnd type="none" w="sm" len="sm"/>
            <a:tailEnd type="none" w="lg" len="lg"/>
          </a:ln>
        </p:spPr>
        <p:txBody>
          <a:bodyPr>
            <a:spAutoFit/>
          </a:bodyPr>
          <a:lstStyle/>
          <a:p>
            <a:pPr algn="l">
              <a:buFontTx/>
              <a:buNone/>
            </a:pPr>
            <a:r>
              <a:rPr lang="pl-PL" sz="1800">
                <a:solidFill>
                  <a:schemeClr val="bg2"/>
                </a:solidFill>
              </a:rPr>
              <a:t>S-skrzynka</a:t>
            </a:r>
          </a:p>
          <a:p>
            <a:pPr algn="l">
              <a:buFontTx/>
              <a:buNone/>
            </a:pPr>
            <a:r>
              <a:rPr lang="pl-PL" sz="1800">
                <a:solidFill>
                  <a:schemeClr val="bg2"/>
                </a:solidFill>
              </a:rPr>
              <a:t>P-permutacja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1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l-PL" smtClean="0"/>
              <a:t>Lucifer (1)</a:t>
            </a:r>
          </a:p>
        </p:txBody>
      </p:sp>
      <p:sp>
        <p:nvSpPr>
          <p:cNvPr id="47718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pl-PL" smtClean="0"/>
              <a:t>Budowa skrzynki s (schemat uproszczony)</a:t>
            </a:r>
          </a:p>
        </p:txBody>
      </p:sp>
      <p:sp>
        <p:nvSpPr>
          <p:cNvPr id="4099" name="Symbol zastępczy stopki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GB" smtClean="0"/>
              <a:t>Maciej Miłostan, Kryptografia </a:t>
            </a:r>
          </a:p>
        </p:txBody>
      </p:sp>
      <p:sp>
        <p:nvSpPr>
          <p:cNvPr id="4100" name="Symbol zastępczy numeru slajdu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D978E439-0F67-4A0E-98E4-A2D832E14492}" type="slidenum">
              <a:rPr lang="en-GB" smtClean="0"/>
              <a:pPr/>
              <a:t>35</a:t>
            </a:fld>
            <a:endParaRPr lang="en-GB" smtClean="0"/>
          </a:p>
        </p:txBody>
      </p:sp>
      <p:sp>
        <p:nvSpPr>
          <p:cNvPr id="4103" name="Rectangle 9"/>
          <p:cNvSpPr>
            <a:spLocks noChangeArrowheads="1"/>
          </p:cNvSpPr>
          <p:nvPr/>
        </p:nvSpPr>
        <p:spPr bwMode="auto">
          <a:xfrm>
            <a:off x="3170238" y="2771775"/>
            <a:ext cx="0" cy="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lg" len="lg"/>
          </a:ln>
        </p:spPr>
        <p:txBody>
          <a:bodyPr>
            <a:spAutoFit/>
          </a:bodyPr>
          <a:lstStyle/>
          <a:p>
            <a:endParaRPr lang="pl-PL"/>
          </a:p>
        </p:txBody>
      </p:sp>
      <p:graphicFrame>
        <p:nvGraphicFramePr>
          <p:cNvPr id="4098" name="Object 8"/>
          <p:cNvGraphicFramePr>
            <a:graphicFrameLocks noChangeAspect="1"/>
          </p:cNvGraphicFramePr>
          <p:nvPr/>
        </p:nvGraphicFramePr>
        <p:xfrm>
          <a:off x="914400" y="2819400"/>
          <a:ext cx="7086600" cy="3124200"/>
        </p:xfrm>
        <a:graphic>
          <a:graphicData uri="http://schemas.openxmlformats.org/presentationml/2006/ole">
            <p:oleObj spid="_x0000_s4098" r:id="rId3" imgW="0" imgH="0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2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l-PL" smtClean="0"/>
              <a:t>Lucifer (2)</a:t>
            </a:r>
          </a:p>
        </p:txBody>
      </p:sp>
      <p:sp>
        <p:nvSpPr>
          <p:cNvPr id="479236" name="Rectangle 4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just">
              <a:defRPr/>
            </a:pPr>
            <a:r>
              <a:rPr lang="pl-PL" sz="2800" smtClean="0">
                <a:cs typeface="Times New Roman" pitchFamily="18" charset="0"/>
              </a:rPr>
              <a:t>Żeby szyfr był dobry funkcje realizowane przez skrzynkę muszą być nieliniowe </a:t>
            </a:r>
            <a:r>
              <a:rPr lang="pl-PL" sz="2800" smtClean="0"/>
              <a:t>(muszą być n</a:t>
            </a:r>
            <a:r>
              <a:rPr lang="pl-PL" sz="2800" smtClean="0">
                <a:cs typeface="Times New Roman" pitchFamily="18" charset="0"/>
              </a:rPr>
              <a:t>ieafiniczną funkcj</a:t>
            </a:r>
            <a:r>
              <a:rPr lang="pl-PL" sz="2800" smtClean="0"/>
              <a:t>ą</a:t>
            </a:r>
            <a:r>
              <a:rPr lang="pl-PL" sz="2800" smtClean="0">
                <a:cs typeface="Times New Roman" pitchFamily="18" charset="0"/>
              </a:rPr>
              <a:t> boolowską</a:t>
            </a:r>
            <a:r>
              <a:rPr lang="pl-PL" sz="2800" smtClean="0"/>
              <a:t>)</a:t>
            </a:r>
            <a:r>
              <a:rPr lang="pl-PL" sz="2800" smtClean="0">
                <a:cs typeface="Times New Roman" pitchFamily="18" charset="0"/>
              </a:rPr>
              <a:t> </a:t>
            </a:r>
            <a:endParaRPr lang="pl-PL" sz="2800" smtClean="0"/>
          </a:p>
          <a:p>
            <a:pPr algn="just">
              <a:buFontTx/>
              <a:buNone/>
              <a:defRPr/>
            </a:pPr>
            <a:r>
              <a:rPr lang="pl-PL" sz="2800" smtClean="0">
                <a:cs typeface="Times New Roman" pitchFamily="18" charset="0"/>
              </a:rPr>
              <a:t>Dla skrzynek S :</a:t>
            </a:r>
          </a:p>
          <a:p>
            <a:pPr algn="just">
              <a:buFontTx/>
              <a:buNone/>
              <a:defRPr/>
            </a:pPr>
            <a:r>
              <a:rPr lang="pl-PL" sz="2800" smtClean="0">
                <a:cs typeface="Times New Roman" pitchFamily="18" charset="0"/>
              </a:rPr>
              <a:t>- 2 wejścia	</a:t>
            </a:r>
            <a:r>
              <a:rPr lang="pl-PL" sz="2800" smtClean="0"/>
              <a:t> </a:t>
            </a:r>
            <a:r>
              <a:rPr lang="pl-PL" sz="2800" smtClean="0">
                <a:cs typeface="Times New Roman" pitchFamily="18" charset="0"/>
              </a:rPr>
              <a:t>- wszystkie funkcje są liniowe</a:t>
            </a:r>
          </a:p>
          <a:p>
            <a:pPr algn="just">
              <a:buFontTx/>
              <a:buNone/>
              <a:defRPr/>
            </a:pPr>
            <a:r>
              <a:rPr lang="pl-PL" sz="2800" smtClean="0">
                <a:cs typeface="Times New Roman" pitchFamily="18" charset="0"/>
              </a:rPr>
              <a:t>- 3 wejścia	</a:t>
            </a:r>
            <a:r>
              <a:rPr lang="pl-PL" sz="2800" smtClean="0"/>
              <a:t> </a:t>
            </a:r>
            <a:r>
              <a:rPr lang="pl-PL" sz="2800" smtClean="0">
                <a:cs typeface="Times New Roman" pitchFamily="18" charset="0"/>
              </a:rPr>
              <a:t>- 3% funkcji liniowych</a:t>
            </a:r>
          </a:p>
          <a:p>
            <a:pPr algn="just">
              <a:buFontTx/>
              <a:buNone/>
              <a:defRPr/>
            </a:pPr>
            <a:r>
              <a:rPr lang="pl-PL" sz="2800" smtClean="0">
                <a:cs typeface="Times New Roman" pitchFamily="18" charset="0"/>
              </a:rPr>
              <a:t>-</a:t>
            </a:r>
            <a:r>
              <a:rPr lang="pl-PL" sz="2800" smtClean="0"/>
              <a:t> </a:t>
            </a:r>
            <a:r>
              <a:rPr lang="pl-PL" sz="2800" smtClean="0">
                <a:cs typeface="Times New Roman" pitchFamily="18" charset="0"/>
              </a:rPr>
              <a:t>4 wejścia</a:t>
            </a:r>
            <a:r>
              <a:rPr lang="pl-PL" sz="2800" smtClean="0"/>
              <a:t> </a:t>
            </a:r>
            <a:r>
              <a:rPr lang="pl-PL" sz="2800" smtClean="0">
                <a:cs typeface="Times New Roman" pitchFamily="18" charset="0"/>
              </a:rPr>
              <a:t>- wszystkie funkcje są nieliniowe (skrzynki w Luciferze </a:t>
            </a:r>
            <a:r>
              <a:rPr lang="pl-PL" sz="2800" smtClean="0"/>
              <a:t>są </a:t>
            </a:r>
            <a:r>
              <a:rPr lang="pl-PL" sz="2800" smtClean="0">
                <a:cs typeface="Times New Roman" pitchFamily="18" charset="0"/>
              </a:rPr>
              <a:t>4-wejściowe).</a:t>
            </a:r>
          </a:p>
          <a:p>
            <a:pPr>
              <a:buFontTx/>
              <a:buNone/>
              <a:defRPr/>
            </a:pPr>
            <a:endParaRPr lang="pl-PL" sz="2800" smtClean="0"/>
          </a:p>
        </p:txBody>
      </p:sp>
      <p:sp>
        <p:nvSpPr>
          <p:cNvPr id="40962" name="Symbol zastępczy stopki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GB" smtClean="0"/>
              <a:t>Maciej Miłostan, Kryptografia </a:t>
            </a:r>
          </a:p>
        </p:txBody>
      </p:sp>
      <p:sp>
        <p:nvSpPr>
          <p:cNvPr id="40963" name="Symbol zastępczy numeru slajdu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D9459455-2700-48BD-8BB0-F93CF63FA424}" type="slidenum">
              <a:rPr lang="en-GB" smtClean="0"/>
              <a:pPr/>
              <a:t>36</a:t>
            </a:fld>
            <a:endParaRPr lang="en-GB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2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l-PL" smtClean="0"/>
              <a:t>DES (Data Encryption Standard)</a:t>
            </a:r>
          </a:p>
        </p:txBody>
      </p:sp>
      <p:sp>
        <p:nvSpPr>
          <p:cNvPr id="47821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just">
              <a:defRPr/>
            </a:pPr>
            <a:r>
              <a:rPr lang="pl-PL" b="1" smtClean="0"/>
              <a:t>R</a:t>
            </a:r>
            <a:r>
              <a:rPr lang="pl-PL" b="1" smtClean="0">
                <a:cs typeface="Times New Roman" pitchFamily="18" charset="0"/>
              </a:rPr>
              <a:t>ozwinięcie Lucifera</a:t>
            </a:r>
            <a:endParaRPr lang="pl-PL" b="1" smtClean="0"/>
          </a:p>
          <a:p>
            <a:pPr lvl="1" algn="just">
              <a:defRPr/>
            </a:pPr>
            <a:r>
              <a:rPr lang="pl-PL" smtClean="0">
                <a:cs typeface="Times New Roman" pitchFamily="18" charset="0"/>
              </a:rPr>
              <a:t>NBS (dzi</a:t>
            </a:r>
            <a:r>
              <a:rPr lang="pl-PL" smtClean="0"/>
              <a:t>ś</a:t>
            </a:r>
            <a:r>
              <a:rPr lang="pl-PL" smtClean="0">
                <a:cs typeface="Times New Roman" pitchFamily="18" charset="0"/>
              </a:rPr>
              <a:t> NIST - National Institution of Standard and Technology) ogłosiła konkurs na szyfr blokowy</a:t>
            </a:r>
          </a:p>
          <a:p>
            <a:pPr lvl="1" algn="just">
              <a:defRPr/>
            </a:pPr>
            <a:r>
              <a:rPr lang="pl-PL" smtClean="0">
                <a:cs typeface="Times New Roman" pitchFamily="18" charset="0"/>
              </a:rPr>
              <a:t>Wygrał IBM</a:t>
            </a:r>
            <a:r>
              <a:rPr lang="pl-PL" smtClean="0"/>
              <a:t> -</a:t>
            </a:r>
            <a:r>
              <a:rPr lang="pl-PL" smtClean="0">
                <a:cs typeface="Times New Roman" pitchFamily="18" charset="0"/>
              </a:rPr>
              <a:t> DES uznany za standard w USA</a:t>
            </a:r>
            <a:r>
              <a:rPr lang="pl-PL" smtClean="0"/>
              <a:t> (1977)</a:t>
            </a:r>
            <a:r>
              <a:rPr lang="pl-PL" smtClean="0">
                <a:cs typeface="Times New Roman" pitchFamily="18" charset="0"/>
              </a:rPr>
              <a:t>.</a:t>
            </a:r>
            <a:r>
              <a:rPr lang="pl-PL" smtClean="0"/>
              <a:t> </a:t>
            </a:r>
          </a:p>
          <a:p>
            <a:pPr>
              <a:defRPr/>
            </a:pPr>
            <a:endParaRPr lang="pl-PL" smtClean="0"/>
          </a:p>
        </p:txBody>
      </p:sp>
      <p:sp>
        <p:nvSpPr>
          <p:cNvPr id="41986" name="Symbol zastępczy stopki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GB" smtClean="0"/>
              <a:t>Maciej Miłostan, Kryptografia </a:t>
            </a:r>
          </a:p>
        </p:txBody>
      </p:sp>
      <p:sp>
        <p:nvSpPr>
          <p:cNvPr id="41987" name="Symbol zastępczy numeru slajdu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DF5C6F2B-CDAB-4EB7-8064-6BFAEACB5C17}" type="slidenum">
              <a:rPr lang="en-GB" smtClean="0"/>
              <a:pPr/>
              <a:t>37</a:t>
            </a:fld>
            <a:endParaRPr lang="en-GB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2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l-PL" smtClean="0"/>
              <a:t>DES (1)</a:t>
            </a:r>
          </a:p>
        </p:txBody>
      </p:sp>
      <p:sp>
        <p:nvSpPr>
          <p:cNvPr id="480259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524000"/>
            <a:ext cx="8839200" cy="4953000"/>
          </a:xfrm>
        </p:spPr>
        <p:txBody>
          <a:bodyPr/>
          <a:lstStyle/>
          <a:p>
            <a:pPr algn="just">
              <a:lnSpc>
                <a:spcPct val="90000"/>
              </a:lnSpc>
              <a:buFontTx/>
              <a:buNone/>
              <a:defRPr/>
            </a:pPr>
            <a:r>
              <a:rPr lang="pl-PL" sz="1800" dirty="0" smtClean="0">
                <a:latin typeface="Times New Roman" pitchFamily="18" charset="0"/>
              </a:rPr>
              <a:t>P</a:t>
            </a:r>
            <a:r>
              <a:rPr lang="pl-PL" sz="1800" dirty="0" smtClean="0">
                <a:latin typeface="Times New Roman" pitchFamily="18" charset="0"/>
                <a:cs typeface="Times New Roman" pitchFamily="18" charset="0"/>
              </a:rPr>
              <a:t>racuje na 64-bitowych blokach tekstu jawnego. Po początkowej permutacji blok wejściowy jest dzielony na lewą i prawą połowę, każda o długości 32 bitów. Następnie jest wykonywanych 16 cykli jednakowych operacji, nazywanych funkcjami </a:t>
            </a:r>
            <a:r>
              <a:rPr lang="pl-PL" sz="1800" i="1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pl-PL" sz="1800" dirty="0" smtClean="0">
                <a:latin typeface="Times New Roman" pitchFamily="18" charset="0"/>
                <a:cs typeface="Times New Roman" pitchFamily="18" charset="0"/>
              </a:rPr>
              <a:t>, w czasie których dane są łączone z kluczem. Po szesnastym cyklu lewa i prawa połowa są łączone z kluczem. Następnie są one łączone i końcowa permutacja (będąca odwrotnością permutacji początkowej) kończy przebieg algorytmu.</a:t>
            </a:r>
            <a:endParaRPr lang="pl-PL" sz="1800" dirty="0" smtClean="0">
              <a:latin typeface="Times New Roman" pitchFamily="18" charset="0"/>
            </a:endParaRPr>
          </a:p>
          <a:p>
            <a:pPr algn="just">
              <a:lnSpc>
                <a:spcPct val="90000"/>
              </a:lnSpc>
              <a:buFontTx/>
              <a:buNone/>
              <a:defRPr/>
            </a:pPr>
            <a:r>
              <a:rPr lang="pl-PL" sz="1800" dirty="0" smtClean="0">
                <a:latin typeface="Times New Roman" pitchFamily="18" charset="0"/>
                <a:cs typeface="Times New Roman" pitchFamily="18" charset="0"/>
              </a:rPr>
              <a:t>Klucz ma długość 56 bitów. (Zwykle klucz jest zapisany za pomocą 64 bitów, przy czym każdy co ósmy jest bitem parzystości, który jest pomijany). Kluczem może być dowolna liczba o długości 56 bitów, która może być zmieniona w dowolnej chwili. Kilka z tych liczb jest uważane za klucze słabe, lecz mogą one być pominięte. Całe bezpieczeństwo spoczywa na kluczu. </a:t>
            </a:r>
          </a:p>
          <a:p>
            <a:pPr algn="just">
              <a:lnSpc>
                <a:spcPct val="90000"/>
              </a:lnSpc>
              <a:buFontTx/>
              <a:buNone/>
              <a:defRPr/>
            </a:pPr>
            <a:r>
              <a:rPr lang="pl-PL" sz="1800" dirty="0" smtClean="0">
                <a:latin typeface="Times New Roman" pitchFamily="18" charset="0"/>
                <a:cs typeface="Times New Roman" pitchFamily="18" charset="0"/>
              </a:rPr>
              <a:t>W każdym cyklu bity klucza są przesuwane, a następnie jest wybierane 48 bitów z 56 bitów klucza. Prawa połowa bloku danych jest rozszerzona do 48 bitów za pomocą permutacji z rozszerzeniem, łączona za pomocą </a:t>
            </a:r>
            <a:r>
              <a:rPr lang="pl-PL" sz="1800" dirty="0" err="1" smtClean="0">
                <a:latin typeface="Times New Roman" pitchFamily="18" charset="0"/>
                <a:cs typeface="Times New Roman" pitchFamily="18" charset="0"/>
              </a:rPr>
              <a:t>po</a:t>
            </a:r>
            <a:r>
              <a:rPr lang="pl-PL" sz="1800" dirty="0" err="1" smtClean="0">
                <a:latin typeface="Times New Roman" pitchFamily="18" charset="0"/>
              </a:rPr>
              <a:t>e</a:t>
            </a:r>
            <a:r>
              <a:rPr lang="pl-PL" sz="1800" dirty="0" err="1" smtClean="0">
                <a:latin typeface="Times New Roman" pitchFamily="18" charset="0"/>
                <a:cs typeface="Times New Roman" pitchFamily="18" charset="0"/>
              </a:rPr>
              <a:t>lementowej</a:t>
            </a:r>
            <a:r>
              <a:rPr lang="pl-PL" sz="1800" dirty="0" smtClean="0">
                <a:latin typeface="Times New Roman" pitchFamily="18" charset="0"/>
                <a:cs typeface="Times New Roman" pitchFamily="18" charset="0"/>
              </a:rPr>
              <a:t> sumy modulo 2 z 48 bitami przesuniętego i permutowanego klucza, jest dokonywane podstawienie bloku 32 nowych bitów za pomocą algorytmu podstawiania, a potem jeszcze raz jest dokonywana permutacja. Te cztery operacje tworzą funkcje </a:t>
            </a:r>
            <a:r>
              <a:rPr lang="pl-PL" sz="1800" i="1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pl-PL" sz="1800" dirty="0" smtClean="0">
                <a:latin typeface="Times New Roman" pitchFamily="18" charset="0"/>
                <a:cs typeface="Times New Roman" pitchFamily="18" charset="0"/>
              </a:rPr>
              <a:t>. Ciąg wyjściowy funkcji </a:t>
            </a:r>
            <a:r>
              <a:rPr lang="pl-PL" sz="1800" i="1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pl-PL" sz="1800" dirty="0" smtClean="0">
                <a:latin typeface="Times New Roman" pitchFamily="18" charset="0"/>
                <a:cs typeface="Times New Roman" pitchFamily="18" charset="0"/>
              </a:rPr>
              <a:t> jest dalej łączony z lewą połową za pomocą </a:t>
            </a:r>
            <a:r>
              <a:rPr lang="pl-PL" sz="1800" dirty="0" err="1" smtClean="0">
                <a:latin typeface="Times New Roman" pitchFamily="18" charset="0"/>
                <a:cs typeface="Times New Roman" pitchFamily="18" charset="0"/>
              </a:rPr>
              <a:t>poelementowej</a:t>
            </a:r>
            <a:r>
              <a:rPr lang="pl-PL" sz="1800" dirty="0" smtClean="0">
                <a:latin typeface="Times New Roman" pitchFamily="18" charset="0"/>
                <a:cs typeface="Times New Roman" pitchFamily="18" charset="0"/>
              </a:rPr>
              <a:t> sumy modulo 2. Wynikiem tych operacji jest nowa prawa połowa bloku; stara prawa połowa staje się nową lewą.</a:t>
            </a:r>
          </a:p>
          <a:p>
            <a:pPr>
              <a:lnSpc>
                <a:spcPct val="90000"/>
              </a:lnSpc>
              <a:buFontTx/>
              <a:buNone/>
              <a:defRPr/>
            </a:pPr>
            <a:endParaRPr lang="pl-PL" sz="1800" dirty="0" smtClean="0">
              <a:latin typeface="Times New Roman" pitchFamily="18" charset="0"/>
            </a:endParaRPr>
          </a:p>
        </p:txBody>
      </p:sp>
      <p:sp>
        <p:nvSpPr>
          <p:cNvPr id="43010" name="Symbol zastępczy stopki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GB" smtClean="0"/>
              <a:t>Maciej Miłostan, Kryptografia </a:t>
            </a:r>
          </a:p>
        </p:txBody>
      </p:sp>
      <p:sp>
        <p:nvSpPr>
          <p:cNvPr id="43011" name="Symbol zastępczy numeru slajdu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F44403D5-4178-48A2-8936-9E90B7DDAE5E}" type="slidenum">
              <a:rPr lang="en-GB" smtClean="0"/>
              <a:pPr/>
              <a:t>38</a:t>
            </a:fld>
            <a:endParaRPr lang="en-GB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l-PL" smtClean="0"/>
              <a:t>DES(2)</a:t>
            </a:r>
          </a:p>
        </p:txBody>
      </p:sp>
      <p:sp>
        <p:nvSpPr>
          <p:cNvPr id="44034" name="Symbol zastępczy stopki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GB" smtClean="0"/>
              <a:t>Maciej Miłostan, Kryptografia </a:t>
            </a:r>
          </a:p>
        </p:txBody>
      </p:sp>
      <p:sp>
        <p:nvSpPr>
          <p:cNvPr id="44035" name="Symbol zastępczy numeru slajdu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07EB5657-BFD2-41CD-948B-17D79B86A36F}" type="slidenum">
              <a:rPr lang="en-GB" smtClean="0"/>
              <a:pPr/>
              <a:t>39</a:t>
            </a:fld>
            <a:endParaRPr lang="en-GB" smtClean="0"/>
          </a:p>
        </p:txBody>
      </p:sp>
      <p:sp>
        <p:nvSpPr>
          <p:cNvPr id="44037" name="Rectangle 5"/>
          <p:cNvSpPr>
            <a:spLocks noChangeArrowheads="1"/>
          </p:cNvSpPr>
          <p:nvPr/>
        </p:nvSpPr>
        <p:spPr bwMode="auto">
          <a:xfrm>
            <a:off x="1752600" y="1166813"/>
            <a:ext cx="9144000" cy="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lg" len="lg"/>
          </a:ln>
        </p:spPr>
        <p:txBody>
          <a:bodyPr>
            <a:spAutoFit/>
          </a:bodyPr>
          <a:lstStyle/>
          <a:p>
            <a:endParaRPr lang="pl-PL"/>
          </a:p>
        </p:txBody>
      </p:sp>
      <p:pic>
        <p:nvPicPr>
          <p:cNvPr id="4403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28800" y="1676400"/>
            <a:ext cx="5638800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039" name="Text Box 6"/>
          <p:cNvSpPr txBox="1">
            <a:spLocks noChangeArrowheads="1"/>
          </p:cNvSpPr>
          <p:nvPr/>
        </p:nvSpPr>
        <p:spPr bwMode="auto">
          <a:xfrm>
            <a:off x="1371600" y="5638800"/>
            <a:ext cx="6818313" cy="10064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lg" len="lg"/>
          </a:ln>
        </p:spPr>
        <p:txBody>
          <a:bodyPr>
            <a:spAutoFit/>
          </a:bodyPr>
          <a:lstStyle/>
          <a:p>
            <a:pPr algn="l">
              <a:buFontTx/>
              <a:buNone/>
            </a:pPr>
            <a:r>
              <a:rPr lang="pl-PL"/>
              <a:t>W przypadku deszyfracji klucze podane w odwrotnej kolejności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3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l-PL" smtClean="0"/>
              <a:t>DES(3)</a:t>
            </a:r>
          </a:p>
        </p:txBody>
      </p:sp>
      <p:sp>
        <p:nvSpPr>
          <p:cNvPr id="482307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981200"/>
            <a:ext cx="7772400" cy="4572000"/>
          </a:xfrm>
        </p:spPr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pl-PL" smtClean="0"/>
              <a:t>Pojedyncza iteracja (w uproszczeniu)</a:t>
            </a:r>
          </a:p>
          <a:p>
            <a:pPr>
              <a:lnSpc>
                <a:spcPct val="90000"/>
              </a:lnSpc>
              <a:defRPr/>
            </a:pPr>
            <a:endParaRPr lang="pl-PL" smtClean="0"/>
          </a:p>
          <a:p>
            <a:pPr>
              <a:lnSpc>
                <a:spcPct val="90000"/>
              </a:lnSpc>
              <a:defRPr/>
            </a:pPr>
            <a:endParaRPr lang="pl-PL" smtClean="0"/>
          </a:p>
          <a:p>
            <a:pPr>
              <a:lnSpc>
                <a:spcPct val="90000"/>
              </a:lnSpc>
              <a:defRPr/>
            </a:pPr>
            <a:endParaRPr lang="pl-PL" smtClean="0"/>
          </a:p>
          <a:p>
            <a:pPr>
              <a:lnSpc>
                <a:spcPct val="90000"/>
              </a:lnSpc>
              <a:defRPr/>
            </a:pPr>
            <a:endParaRPr lang="pl-PL" smtClean="0"/>
          </a:p>
          <a:p>
            <a:pPr>
              <a:lnSpc>
                <a:spcPct val="90000"/>
              </a:lnSpc>
              <a:defRPr/>
            </a:pPr>
            <a:endParaRPr lang="pl-PL" smtClean="0"/>
          </a:p>
          <a:p>
            <a:pPr>
              <a:lnSpc>
                <a:spcPct val="90000"/>
              </a:lnSpc>
              <a:defRPr/>
            </a:pPr>
            <a:endParaRPr lang="pl-PL" smtClean="0"/>
          </a:p>
          <a:p>
            <a:pPr>
              <a:lnSpc>
                <a:spcPct val="90000"/>
              </a:lnSpc>
              <a:defRPr/>
            </a:pPr>
            <a:r>
              <a:rPr lang="pl-PL" smtClean="0"/>
              <a:t>Funkcja f składa się z tzw. s-bloków</a:t>
            </a:r>
          </a:p>
        </p:txBody>
      </p:sp>
      <p:sp>
        <p:nvSpPr>
          <p:cNvPr id="5123" name="Symbol zastępczy stopki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GB" smtClean="0"/>
              <a:t>Maciej Miłostan, Kryptografia </a:t>
            </a:r>
          </a:p>
        </p:txBody>
      </p:sp>
      <p:sp>
        <p:nvSpPr>
          <p:cNvPr id="5124" name="Symbol zastępczy numeru slajdu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D2EC18A4-8954-4C11-8C9C-5BAFC305BC85}" type="slidenum">
              <a:rPr lang="en-GB" smtClean="0"/>
              <a:pPr/>
              <a:t>40</a:t>
            </a:fld>
            <a:endParaRPr lang="en-GB" smtClean="0"/>
          </a:p>
        </p:txBody>
      </p:sp>
      <p:sp>
        <p:nvSpPr>
          <p:cNvPr id="5127" name="Rectangle 5"/>
          <p:cNvSpPr>
            <a:spLocks noChangeArrowheads="1"/>
          </p:cNvSpPr>
          <p:nvPr/>
        </p:nvSpPr>
        <p:spPr bwMode="auto">
          <a:xfrm>
            <a:off x="3265488" y="2728913"/>
            <a:ext cx="0" cy="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lg" len="lg"/>
          </a:ln>
        </p:spPr>
        <p:txBody>
          <a:bodyPr>
            <a:spAutoFit/>
          </a:bodyPr>
          <a:lstStyle/>
          <a:p>
            <a:endParaRPr lang="pl-PL"/>
          </a:p>
        </p:txBody>
      </p:sp>
      <p:graphicFrame>
        <p:nvGraphicFramePr>
          <p:cNvPr id="5122" name="Object 4"/>
          <p:cNvGraphicFramePr>
            <a:graphicFrameLocks noChangeAspect="1"/>
          </p:cNvGraphicFramePr>
          <p:nvPr/>
        </p:nvGraphicFramePr>
        <p:xfrm>
          <a:off x="1143000" y="2667000"/>
          <a:ext cx="6705600" cy="2895600"/>
        </p:xfrm>
        <a:graphic>
          <a:graphicData uri="http://schemas.openxmlformats.org/presentationml/2006/ole">
            <p:oleObj spid="_x0000_s5122" r:id="rId3" imgW="2791000" imgH="1400000" progId="PBrush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3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l-PL" smtClean="0"/>
              <a:t>DES (4)</a:t>
            </a:r>
          </a:p>
        </p:txBody>
      </p:sp>
      <p:sp>
        <p:nvSpPr>
          <p:cNvPr id="483331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1447800"/>
            <a:ext cx="8686800" cy="5029200"/>
          </a:xfrm>
        </p:spPr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pl-PL" sz="2800" dirty="0" smtClean="0"/>
              <a:t>Łamanie:</a:t>
            </a:r>
          </a:p>
          <a:p>
            <a:pPr lvl="1" algn="just">
              <a:lnSpc>
                <a:spcPct val="90000"/>
              </a:lnSpc>
              <a:defRPr/>
            </a:pPr>
            <a:r>
              <a:rPr lang="pl-PL" sz="2400" dirty="0" smtClean="0">
                <a:cs typeface="Times New Roman" pitchFamily="18" charset="0"/>
              </a:rPr>
              <a:t>Liczba możliwych kluczy to 2</a:t>
            </a:r>
            <a:r>
              <a:rPr lang="pl-PL" sz="2400" baseline="30000" dirty="0" smtClean="0">
                <a:cs typeface="Times New Roman" pitchFamily="18" charset="0"/>
              </a:rPr>
              <a:t>56</a:t>
            </a:r>
            <a:r>
              <a:rPr lang="pl-PL" sz="2400" dirty="0" smtClean="0">
                <a:cs typeface="Times New Roman" pitchFamily="18" charset="0"/>
              </a:rPr>
              <a:t>.</a:t>
            </a:r>
            <a:endParaRPr lang="pl-PL" sz="2400" dirty="0" smtClean="0"/>
          </a:p>
          <a:p>
            <a:pPr lvl="1" algn="just">
              <a:lnSpc>
                <a:spcPct val="90000"/>
              </a:lnSpc>
              <a:defRPr/>
            </a:pPr>
            <a:r>
              <a:rPr lang="pl-PL" sz="2400" dirty="0" smtClean="0">
                <a:cs typeface="Times New Roman" pitchFamily="18" charset="0"/>
              </a:rPr>
              <a:t>Średnia liczba bezpiecznych kluczy przy ataku brutalnym (całościowe przeszukiwanie to 2</a:t>
            </a:r>
            <a:r>
              <a:rPr lang="pl-PL" sz="2400" baseline="30000" dirty="0" smtClean="0">
                <a:cs typeface="Times New Roman" pitchFamily="18" charset="0"/>
              </a:rPr>
              <a:t>54</a:t>
            </a:r>
            <a:r>
              <a:rPr lang="pl-PL" sz="2400" dirty="0" smtClean="0">
                <a:cs typeface="Times New Roman" pitchFamily="18" charset="0"/>
              </a:rPr>
              <a:t>)</a:t>
            </a:r>
            <a:endParaRPr lang="pl-PL" sz="2400" dirty="0" smtClean="0"/>
          </a:p>
          <a:p>
            <a:pPr lvl="1" algn="just">
              <a:lnSpc>
                <a:spcPct val="90000"/>
              </a:lnSpc>
              <a:defRPr/>
            </a:pPr>
            <a:r>
              <a:rPr lang="pl-PL" sz="2400" b="1" dirty="0" err="1" smtClean="0">
                <a:cs typeface="Times New Roman" pitchFamily="18" charset="0"/>
              </a:rPr>
              <a:t>Kryptoanaliza</a:t>
            </a:r>
            <a:r>
              <a:rPr lang="pl-PL" sz="2400" b="1" dirty="0" smtClean="0">
                <a:cs typeface="Times New Roman" pitchFamily="18" charset="0"/>
              </a:rPr>
              <a:t> różnicowa </a:t>
            </a:r>
            <a:r>
              <a:rPr lang="pl-PL" sz="2400" dirty="0" smtClean="0">
                <a:cs typeface="Times New Roman" pitchFamily="18" charset="0"/>
              </a:rPr>
              <a:t>(możliwość wykonania eksp</a:t>
            </a:r>
            <a:r>
              <a:rPr lang="pl-PL" sz="2400" dirty="0" smtClean="0"/>
              <a:t>erymentu</a:t>
            </a:r>
            <a:r>
              <a:rPr lang="pl-PL" sz="2400" dirty="0" smtClean="0">
                <a:cs typeface="Times New Roman" pitchFamily="18" charset="0"/>
              </a:rPr>
              <a:t> - przesłani</a:t>
            </a:r>
            <a:r>
              <a:rPr lang="pl-PL" sz="2400" dirty="0" smtClean="0"/>
              <a:t>e</a:t>
            </a:r>
            <a:r>
              <a:rPr lang="pl-PL" sz="2400" dirty="0" smtClean="0">
                <a:cs typeface="Times New Roman" pitchFamily="18" charset="0"/>
              </a:rPr>
              <a:t> wiadomości jawnej i odczytania zaszyfrowanej) zmniejsz</a:t>
            </a:r>
            <a:r>
              <a:rPr lang="pl-PL" sz="2400" dirty="0" smtClean="0"/>
              <a:t>a</a:t>
            </a:r>
            <a:r>
              <a:rPr lang="pl-PL" sz="2400" dirty="0" smtClean="0">
                <a:cs typeface="Times New Roman" pitchFamily="18" charset="0"/>
              </a:rPr>
              <a:t> przestrzeń bezpiecznych kluczy do 2</a:t>
            </a:r>
            <a:r>
              <a:rPr lang="pl-PL" sz="2400" baseline="30000" dirty="0" smtClean="0">
                <a:cs typeface="Times New Roman" pitchFamily="18" charset="0"/>
              </a:rPr>
              <a:t>47</a:t>
            </a:r>
            <a:r>
              <a:rPr lang="pl-PL" sz="2400" dirty="0" smtClean="0">
                <a:cs typeface="Times New Roman" pitchFamily="18" charset="0"/>
              </a:rPr>
              <a:t>. Dokonuje się jej przez wprowadzenie dwóch wejść różniących się o ustaloną liczbę bitów i obserwuje wyjście. </a:t>
            </a:r>
            <a:r>
              <a:rPr lang="pl-PL" sz="2400" dirty="0" smtClean="0"/>
              <a:t> </a:t>
            </a:r>
          </a:p>
          <a:p>
            <a:pPr lvl="1" algn="just">
              <a:lnSpc>
                <a:spcPct val="90000"/>
              </a:lnSpc>
              <a:defRPr/>
            </a:pPr>
            <a:r>
              <a:rPr lang="pl-PL" sz="2400" dirty="0" smtClean="0">
                <a:cs typeface="Times New Roman" pitchFamily="18" charset="0"/>
              </a:rPr>
              <a:t>Analiza liniowa (również atak przez tekst jawny)  pozwala zmniejszyć przestrzeń bezpiecznych kluczy do 2</a:t>
            </a:r>
            <a:r>
              <a:rPr lang="pl-PL" sz="2400" baseline="30000" dirty="0" smtClean="0">
                <a:cs typeface="Times New Roman" pitchFamily="18" charset="0"/>
              </a:rPr>
              <a:t>43</a:t>
            </a:r>
            <a:r>
              <a:rPr lang="pl-PL" sz="2400" dirty="0" smtClean="0">
                <a:cs typeface="Times New Roman" pitchFamily="18" charset="0"/>
              </a:rPr>
              <a:t>(można złamać w kilka dni)</a:t>
            </a:r>
          </a:p>
          <a:p>
            <a:pPr lvl="1" algn="just">
              <a:lnSpc>
                <a:spcPct val="90000"/>
              </a:lnSpc>
              <a:defRPr/>
            </a:pPr>
            <a:r>
              <a:rPr lang="pl-PL" sz="2400" dirty="0" smtClean="0">
                <a:cs typeface="Times New Roman" pitchFamily="18" charset="0"/>
              </a:rPr>
              <a:t>Rozwiązaniem jest częste zmienianie kluczy.</a:t>
            </a:r>
          </a:p>
          <a:p>
            <a:pPr lvl="1" algn="just">
              <a:lnSpc>
                <a:spcPct val="90000"/>
              </a:lnSpc>
              <a:defRPr/>
            </a:pPr>
            <a:r>
              <a:rPr lang="pl-PL" sz="2400" dirty="0" smtClean="0">
                <a:cs typeface="Times New Roman" pitchFamily="18" charset="0"/>
              </a:rPr>
              <a:t>Gdyby klucz był 128 - bitowy </a:t>
            </a:r>
            <a:r>
              <a:rPr lang="pl-PL" sz="2400" dirty="0" smtClean="0"/>
              <a:t>(</a:t>
            </a:r>
            <a:r>
              <a:rPr lang="pl-PL" sz="2400" dirty="0" smtClean="0">
                <a:cs typeface="Times New Roman" pitchFamily="18" charset="0"/>
              </a:rPr>
              <a:t>2</a:t>
            </a:r>
            <a:r>
              <a:rPr lang="pl-PL" sz="2400" baseline="30000" dirty="0" smtClean="0">
                <a:cs typeface="Times New Roman" pitchFamily="18" charset="0"/>
              </a:rPr>
              <a:t>128</a:t>
            </a:r>
            <a:r>
              <a:rPr lang="pl-PL" sz="2400" dirty="0" smtClean="0">
                <a:cs typeface="Times New Roman" pitchFamily="18" charset="0"/>
              </a:rPr>
              <a:t> kluczy</a:t>
            </a:r>
            <a:r>
              <a:rPr lang="pl-PL" sz="2400" dirty="0" smtClean="0"/>
              <a:t>)</a:t>
            </a:r>
            <a:r>
              <a:rPr lang="pl-PL" sz="2400" dirty="0" smtClean="0">
                <a:cs typeface="Times New Roman" pitchFamily="18" charset="0"/>
              </a:rPr>
              <a:t> - nie do złamania </a:t>
            </a:r>
            <a:r>
              <a:rPr lang="pl-PL" sz="2400" dirty="0" smtClean="0"/>
              <a:t> </a:t>
            </a:r>
          </a:p>
        </p:txBody>
      </p:sp>
      <p:sp>
        <p:nvSpPr>
          <p:cNvPr id="45058" name="Symbol zastępczy stopki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GB" smtClean="0"/>
              <a:t>Maciej Miłostan, Kryptografia </a:t>
            </a:r>
          </a:p>
        </p:txBody>
      </p:sp>
      <p:sp>
        <p:nvSpPr>
          <p:cNvPr id="45059" name="Symbol zastępczy numeru slajdu 5"/>
          <p:cNvSpPr>
            <a:spLocks noGrp="1"/>
          </p:cNvSpPr>
          <p:nvPr>
            <p:ph type="sldNum" sz="quarter" idx="12"/>
          </p:nvPr>
        </p:nvSpPr>
        <p:spPr>
          <a:xfrm>
            <a:off x="7308304" y="6453336"/>
            <a:ext cx="1905000" cy="457200"/>
          </a:xfrm>
          <a:noFill/>
        </p:spPr>
        <p:txBody>
          <a:bodyPr/>
          <a:lstStyle/>
          <a:p>
            <a:fld id="{BC8BFA0E-33CE-4628-BC6E-04870DA05A33}" type="slidenum">
              <a:rPr lang="en-GB" smtClean="0"/>
              <a:pPr/>
              <a:t>41</a:t>
            </a:fld>
            <a:endParaRPr lang="en-GB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3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l-PL" smtClean="0"/>
              <a:t>Potrójny DES</a:t>
            </a:r>
          </a:p>
        </p:txBody>
      </p:sp>
      <p:sp>
        <p:nvSpPr>
          <p:cNvPr id="6147" name="Symbol zastępczy stopki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GB" smtClean="0"/>
              <a:t>Maciej Miłostan, Kryptografia </a:t>
            </a:r>
          </a:p>
        </p:txBody>
      </p:sp>
      <p:sp>
        <p:nvSpPr>
          <p:cNvPr id="6148" name="Symbol zastępczy numeru slajdu 5"/>
          <p:cNvSpPr>
            <a:spLocks noGrp="1"/>
          </p:cNvSpPr>
          <p:nvPr>
            <p:ph type="sldNum" sz="quarter" idx="12"/>
          </p:nvPr>
        </p:nvSpPr>
        <p:spPr>
          <a:xfrm>
            <a:off x="7236296" y="6428184"/>
            <a:ext cx="1905000" cy="457200"/>
          </a:xfrm>
          <a:noFill/>
        </p:spPr>
        <p:txBody>
          <a:bodyPr/>
          <a:lstStyle/>
          <a:p>
            <a:fld id="{F8E68D79-0B8B-42F3-B5A7-D906BC5AFD00}" type="slidenum">
              <a:rPr lang="en-GB" smtClean="0"/>
              <a:pPr/>
              <a:t>42</a:t>
            </a:fld>
            <a:endParaRPr lang="en-GB" smtClean="0"/>
          </a:p>
        </p:txBody>
      </p:sp>
      <p:sp>
        <p:nvSpPr>
          <p:cNvPr id="6150" name="Rectangle 5"/>
          <p:cNvSpPr>
            <a:spLocks noChangeArrowheads="1"/>
          </p:cNvSpPr>
          <p:nvPr/>
        </p:nvSpPr>
        <p:spPr bwMode="auto">
          <a:xfrm>
            <a:off x="2571750" y="2919413"/>
            <a:ext cx="9144000" cy="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lg" len="lg"/>
          </a:ln>
        </p:spPr>
        <p:txBody>
          <a:bodyPr>
            <a:spAutoFit/>
          </a:bodyPr>
          <a:lstStyle/>
          <a:p>
            <a:endParaRPr lang="pl-PL"/>
          </a:p>
        </p:txBody>
      </p:sp>
      <p:graphicFrame>
        <p:nvGraphicFramePr>
          <p:cNvPr id="6146" name="Object 4"/>
          <p:cNvGraphicFramePr>
            <a:graphicFrameLocks noChangeAspect="1"/>
          </p:cNvGraphicFramePr>
          <p:nvPr/>
        </p:nvGraphicFramePr>
        <p:xfrm>
          <a:off x="304800" y="1752600"/>
          <a:ext cx="8477250" cy="2257425"/>
        </p:xfrm>
        <a:graphic>
          <a:graphicData uri="http://schemas.openxmlformats.org/presentationml/2006/ole">
            <p:oleObj spid="_x0000_s6146" r:id="rId3" imgW="4001076" imgH="1019253" progId="PBrush">
              <p:embed/>
            </p:oleObj>
          </a:graphicData>
        </a:graphic>
      </p:graphicFrame>
      <p:sp>
        <p:nvSpPr>
          <p:cNvPr id="6151" name="Text Box 6"/>
          <p:cNvSpPr txBox="1">
            <a:spLocks noChangeArrowheads="1"/>
          </p:cNvSpPr>
          <p:nvPr/>
        </p:nvSpPr>
        <p:spPr bwMode="auto">
          <a:xfrm>
            <a:off x="503238" y="4191000"/>
            <a:ext cx="8183562" cy="247015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lg" len="lg"/>
          </a:ln>
        </p:spPr>
        <p:txBody>
          <a:bodyPr>
            <a:spAutoFit/>
          </a:bodyPr>
          <a:lstStyle/>
          <a:p>
            <a:pPr algn="l"/>
            <a:r>
              <a:rPr lang="pl-PL"/>
              <a:t>Zaadaptowny w  ramach standardu ANS X9.17 i </a:t>
            </a:r>
            <a:br>
              <a:rPr lang="pl-PL"/>
            </a:br>
            <a:r>
              <a:rPr lang="pl-PL"/>
              <a:t>ISO 8732, oraz w ramach PEM (privacy enhanced mail)</a:t>
            </a:r>
          </a:p>
          <a:p>
            <a:pPr algn="l"/>
            <a:r>
              <a:rPr lang="pl-PL"/>
              <a:t>Metoda brutalna 2</a:t>
            </a:r>
            <a:r>
              <a:rPr lang="pl-PL" baseline="30000"/>
              <a:t>112</a:t>
            </a:r>
            <a:r>
              <a:rPr lang="pl-PL"/>
              <a:t> (5x10</a:t>
            </a:r>
            <a:r>
              <a:rPr lang="pl-PL" baseline="30000"/>
              <a:t>35</a:t>
            </a:r>
            <a:r>
              <a:rPr lang="pl-PL"/>
              <a:t>) kluczy, kryptoanaliza różnicowa 10</a:t>
            </a:r>
            <a:r>
              <a:rPr lang="pl-PL" baseline="30000"/>
              <a:t>52</a:t>
            </a:r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3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l-PL" smtClean="0"/>
              <a:t>Szyfry produktowe (cd.)</a:t>
            </a:r>
          </a:p>
        </p:txBody>
      </p:sp>
      <p:sp>
        <p:nvSpPr>
          <p:cNvPr id="48537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just">
              <a:defRPr/>
            </a:pPr>
            <a:r>
              <a:rPr lang="pl-PL" b="1" dirty="0" err="1" smtClean="0">
                <a:latin typeface="Times New Roman" pitchFamily="18" charset="0"/>
              </a:rPr>
              <a:t>Feal-N</a:t>
            </a:r>
            <a:r>
              <a:rPr lang="pl-PL" b="1" dirty="0" smtClean="0">
                <a:latin typeface="Times New Roman" pitchFamily="18" charset="0"/>
              </a:rPr>
              <a:t> - </a:t>
            </a:r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wykorzystuje 64-bitowe bloki i 64 lub 128 - bitowy klucz. Zamiarem jego twórców było opracowanie algorytmu podobnego do DES, lecz takiego, żeby każdy cykl był mocniejszy niż w DES. Algorytm taki, składający się z mniejszej liczby cykli, byłby szybszy.</a:t>
            </a:r>
            <a:endParaRPr lang="pl-PL" dirty="0" smtClean="0">
              <a:latin typeface="Times New Roman" pitchFamily="18" charset="0"/>
            </a:endParaRPr>
          </a:p>
          <a:p>
            <a:pPr algn="just">
              <a:defRPr/>
            </a:pPr>
            <a:endParaRPr lang="pl-PL" dirty="0" smtClean="0">
              <a:latin typeface="Times New Roman" pitchFamily="18" charset="0"/>
            </a:endParaRPr>
          </a:p>
          <a:p>
            <a:pPr>
              <a:defRPr/>
            </a:pPr>
            <a:endParaRPr lang="pl-PL" dirty="0" smtClean="0">
              <a:latin typeface="Times New Roman" pitchFamily="18" charset="0"/>
            </a:endParaRPr>
          </a:p>
        </p:txBody>
      </p:sp>
      <p:sp>
        <p:nvSpPr>
          <p:cNvPr id="46082" name="Symbol zastępczy stopki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GB" smtClean="0"/>
              <a:t>Maciej Miłostan, Kryptografia </a:t>
            </a:r>
          </a:p>
        </p:txBody>
      </p:sp>
      <p:sp>
        <p:nvSpPr>
          <p:cNvPr id="46083" name="Symbol zastępczy numeru slajdu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7246517C-3681-4BE2-A98E-B59517B5AF99}" type="slidenum">
              <a:rPr lang="en-GB" smtClean="0"/>
              <a:pPr/>
              <a:t>43</a:t>
            </a:fld>
            <a:endParaRPr lang="en-GB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4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l-PL" smtClean="0"/>
              <a:t>IDEA</a:t>
            </a:r>
          </a:p>
        </p:txBody>
      </p:sp>
      <p:sp>
        <p:nvSpPr>
          <p:cNvPr id="486403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1828800"/>
            <a:ext cx="8458200" cy="4267200"/>
          </a:xfrm>
        </p:spPr>
        <p:txBody>
          <a:bodyPr/>
          <a:lstStyle/>
          <a:p>
            <a:pPr marL="533400" indent="-533400" algn="just">
              <a:lnSpc>
                <a:spcPct val="90000"/>
              </a:lnSpc>
              <a:defRPr/>
            </a:pPr>
            <a:r>
              <a:rPr lang="en-US" sz="1800" b="1" smtClean="0">
                <a:latin typeface="Times New Roman" pitchFamily="18" charset="0"/>
                <a:cs typeface="Times New Roman" pitchFamily="18" charset="0"/>
              </a:rPr>
              <a:t>IDEA - International Data (Encryption) Encipherment Algorithm</a:t>
            </a:r>
            <a:endParaRPr lang="pl-PL" sz="1800" smtClean="0">
              <a:latin typeface="Times New Roman" pitchFamily="18" charset="0"/>
              <a:cs typeface="Times New Roman" pitchFamily="18" charset="0"/>
            </a:endParaRPr>
          </a:p>
          <a:p>
            <a:pPr marL="533400" indent="-533400" algn="just">
              <a:lnSpc>
                <a:spcPct val="90000"/>
              </a:lnSpc>
              <a:defRPr/>
            </a:pPr>
            <a:r>
              <a:rPr lang="pl-PL" sz="1800" smtClean="0">
                <a:latin typeface="Times New Roman" pitchFamily="18" charset="0"/>
              </a:rPr>
              <a:t>S</a:t>
            </a:r>
            <a:r>
              <a:rPr lang="pl-PL" sz="1800" smtClean="0">
                <a:latin typeface="Times New Roman" pitchFamily="18" charset="0"/>
                <a:cs typeface="Times New Roman" pitchFamily="18" charset="0"/>
              </a:rPr>
              <a:t>zyfrem blokowy. Pracuje na 64-bitowych blokach tekstu jawnego. Klucz ma długość 128 bitów. Ten sam algorytm jest stosowany do szyfrowania</a:t>
            </a:r>
            <a:r>
              <a:rPr lang="pl-PL" sz="1800" smtClean="0">
                <a:latin typeface="Times New Roman" pitchFamily="18" charset="0"/>
              </a:rPr>
              <a:t> </a:t>
            </a:r>
            <a:r>
              <a:rPr lang="pl-PL" sz="1800" smtClean="0">
                <a:latin typeface="Times New Roman" pitchFamily="18" charset="0"/>
                <a:cs typeface="Times New Roman" pitchFamily="18" charset="0"/>
              </a:rPr>
              <a:t>i deszyfrowania.</a:t>
            </a:r>
            <a:endParaRPr lang="pl-PL" sz="1800" smtClean="0">
              <a:latin typeface="Times New Roman" pitchFamily="18" charset="0"/>
            </a:endParaRPr>
          </a:p>
          <a:p>
            <a:pPr marL="533400" indent="-533400" algn="just">
              <a:lnSpc>
                <a:spcPct val="90000"/>
              </a:lnSpc>
              <a:defRPr/>
            </a:pPr>
            <a:r>
              <a:rPr lang="pl-PL" sz="1800" smtClean="0">
                <a:latin typeface="Times New Roman" pitchFamily="18" charset="0"/>
                <a:cs typeface="Times New Roman" pitchFamily="18" charset="0"/>
              </a:rPr>
              <a:t>IDEA wykorzystuje  następujące operacje:</a:t>
            </a:r>
            <a:endParaRPr lang="pl-PL" sz="1800" smtClean="0">
              <a:latin typeface="Times New Roman" pitchFamily="18" charset="0"/>
            </a:endParaRPr>
          </a:p>
          <a:p>
            <a:pPr marL="914400" lvl="1" indent="-457200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pl-PL" sz="1600" smtClean="0"/>
              <a:t>	- </a:t>
            </a:r>
            <a:r>
              <a:rPr lang="pl-PL" sz="1600" smtClean="0">
                <a:cs typeface="Times New Roman" pitchFamily="18" charset="0"/>
              </a:rPr>
              <a:t>dodawanie modulo 2</a:t>
            </a:r>
            <a:r>
              <a:rPr lang="pl-PL" sz="1600" baseline="30000" smtClean="0">
                <a:cs typeface="Times New Roman" pitchFamily="18" charset="0"/>
              </a:rPr>
              <a:t>16</a:t>
            </a:r>
            <a:r>
              <a:rPr lang="pl-PL" sz="1600" smtClean="0">
                <a:cs typeface="Times New Roman" pitchFamily="18" charset="0"/>
              </a:rPr>
              <a:t> (dodawanie z pominięciem przepełnienia)</a:t>
            </a:r>
            <a:endParaRPr lang="pl-PL" sz="1600" smtClean="0"/>
          </a:p>
          <a:p>
            <a:pPr marL="914400" lvl="1" indent="-457200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pl-PL" sz="1600" smtClean="0"/>
              <a:t>	- </a:t>
            </a:r>
            <a:r>
              <a:rPr lang="pl-PL" sz="1600" smtClean="0">
                <a:cs typeface="Times New Roman" pitchFamily="18" charset="0"/>
              </a:rPr>
              <a:t>poelementowe dodawanie modulo 2</a:t>
            </a:r>
            <a:endParaRPr lang="pl-PL" sz="1600" smtClean="0"/>
          </a:p>
          <a:p>
            <a:pPr marL="914400" lvl="1" indent="-457200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pl-PL" sz="1600" smtClean="0"/>
              <a:t>	- </a:t>
            </a:r>
            <a:r>
              <a:rPr lang="pl-PL" sz="1600" smtClean="0">
                <a:cs typeface="Times New Roman" pitchFamily="18" charset="0"/>
              </a:rPr>
              <a:t>mnożenie modulo 2</a:t>
            </a:r>
            <a:r>
              <a:rPr lang="pl-PL" sz="1600" baseline="30000" smtClean="0">
                <a:cs typeface="Times New Roman" pitchFamily="18" charset="0"/>
              </a:rPr>
              <a:t>16</a:t>
            </a:r>
            <a:r>
              <a:rPr lang="pl-PL" sz="1600" smtClean="0">
                <a:cs typeface="Times New Roman" pitchFamily="18" charset="0"/>
              </a:rPr>
              <a:t>+1 (mnożenie z pominięciem przepełnienia)</a:t>
            </a:r>
          </a:p>
          <a:p>
            <a:pPr marL="533400" indent="-533400" algn="just">
              <a:lnSpc>
                <a:spcPct val="90000"/>
              </a:lnSpc>
              <a:defRPr/>
            </a:pPr>
            <a:r>
              <a:rPr lang="pl-PL" sz="1800" smtClean="0">
                <a:latin typeface="Times New Roman" pitchFamily="18" charset="0"/>
                <a:cs typeface="Times New Roman" pitchFamily="18" charset="0"/>
              </a:rPr>
              <a:t>Wszystkie te operacje (są to jedyne operacje w tym algorytmie) działaj</a:t>
            </a:r>
            <a:r>
              <a:rPr lang="pl-PL" sz="1800" smtClean="0">
                <a:latin typeface="Times New Roman" pitchFamily="18" charset="0"/>
              </a:rPr>
              <a:t>ą</a:t>
            </a:r>
            <a:r>
              <a:rPr lang="pl-PL" sz="1800" smtClean="0">
                <a:latin typeface="Times New Roman" pitchFamily="18" charset="0"/>
                <a:cs typeface="Times New Roman" pitchFamily="18" charset="0"/>
              </a:rPr>
              <a:t> na 16-bitowych podblokach.</a:t>
            </a:r>
          </a:p>
          <a:p>
            <a:pPr marL="533400" indent="-533400" algn="just">
              <a:lnSpc>
                <a:spcPct val="90000"/>
              </a:lnSpc>
              <a:defRPr/>
            </a:pPr>
            <a:r>
              <a:rPr lang="pl-PL" sz="1800" smtClean="0">
                <a:latin typeface="Times New Roman" pitchFamily="18" charset="0"/>
                <a:cs typeface="Times New Roman" pitchFamily="18" charset="0"/>
              </a:rPr>
              <a:t>Blok danych o długości 64 bitów dzielony na cztery 16-bitowe podbloki. Te cztery podbloki stanowi</a:t>
            </a:r>
            <a:r>
              <a:rPr lang="pl-PL" sz="1800" smtClean="0">
                <a:latin typeface="Times New Roman" pitchFamily="18" charset="0"/>
              </a:rPr>
              <a:t>ą</a:t>
            </a:r>
            <a:r>
              <a:rPr lang="pl-PL" sz="1800" smtClean="0">
                <a:latin typeface="Times New Roman" pitchFamily="18" charset="0"/>
                <a:cs typeface="Times New Roman" pitchFamily="18" charset="0"/>
              </a:rPr>
              <a:t> wej</a:t>
            </a:r>
            <a:r>
              <a:rPr lang="pl-PL" sz="1800" smtClean="0">
                <a:latin typeface="Times New Roman" pitchFamily="18" charset="0"/>
              </a:rPr>
              <a:t>ś</a:t>
            </a:r>
            <a:r>
              <a:rPr lang="pl-PL" sz="1800" smtClean="0">
                <a:latin typeface="Times New Roman" pitchFamily="18" charset="0"/>
                <a:cs typeface="Times New Roman" pitchFamily="18" charset="0"/>
              </a:rPr>
              <a:t>cie do pierwszego cyklu algorytmu. W sumie jest 8 cykli. W ka</a:t>
            </a:r>
            <a:r>
              <a:rPr lang="pl-PL" sz="1800" smtClean="0">
                <a:latin typeface="Times New Roman" pitchFamily="18" charset="0"/>
              </a:rPr>
              <a:t>ż</a:t>
            </a:r>
            <a:r>
              <a:rPr lang="pl-PL" sz="1800" smtClean="0">
                <a:latin typeface="Times New Roman" pitchFamily="18" charset="0"/>
                <a:cs typeface="Times New Roman" pitchFamily="18" charset="0"/>
              </a:rPr>
              <a:t>dym cyklu te cztery podbloki są sumowane modulo 2, dodawane i mno</a:t>
            </a:r>
            <a:r>
              <a:rPr lang="pl-PL" sz="1800" smtClean="0">
                <a:latin typeface="Times New Roman" pitchFamily="18" charset="0"/>
              </a:rPr>
              <a:t>ż</a:t>
            </a:r>
            <a:r>
              <a:rPr lang="pl-PL" sz="1800" smtClean="0">
                <a:latin typeface="Times New Roman" pitchFamily="18" charset="0"/>
                <a:cs typeface="Times New Roman" pitchFamily="18" charset="0"/>
              </a:rPr>
              <a:t>one ze sob</a:t>
            </a:r>
            <a:r>
              <a:rPr lang="pl-PL" sz="1800" smtClean="0">
                <a:latin typeface="Times New Roman" pitchFamily="18" charset="0"/>
              </a:rPr>
              <a:t>ą</a:t>
            </a:r>
            <a:r>
              <a:rPr lang="pl-PL" sz="1800" smtClean="0">
                <a:latin typeface="Times New Roman" pitchFamily="18" charset="0"/>
                <a:cs typeface="Times New Roman" pitchFamily="18" charset="0"/>
              </a:rPr>
              <a:t> oraz sze</a:t>
            </a:r>
            <a:r>
              <a:rPr lang="pl-PL" sz="1800" smtClean="0">
                <a:latin typeface="Times New Roman" pitchFamily="18" charset="0"/>
              </a:rPr>
              <a:t>ś</a:t>
            </a:r>
            <a:r>
              <a:rPr lang="pl-PL" sz="1800" smtClean="0">
                <a:latin typeface="Times New Roman" pitchFamily="18" charset="0"/>
                <a:cs typeface="Times New Roman" pitchFamily="18" charset="0"/>
              </a:rPr>
              <a:t>cioma 16-bitowymi podblokami klucza. Mi</a:t>
            </a:r>
            <a:r>
              <a:rPr lang="pl-PL" sz="1800" smtClean="0">
                <a:latin typeface="Times New Roman" pitchFamily="18" charset="0"/>
              </a:rPr>
              <a:t>ę</a:t>
            </a:r>
            <a:r>
              <a:rPr lang="pl-PL" sz="1800" smtClean="0">
                <a:latin typeface="Times New Roman" pitchFamily="18" charset="0"/>
                <a:cs typeface="Times New Roman" pitchFamily="18" charset="0"/>
              </a:rPr>
              <a:t>dzy cyklami podblok drugi i trzeci s</a:t>
            </a:r>
            <a:r>
              <a:rPr lang="pl-PL" sz="1800" smtClean="0">
                <a:latin typeface="Times New Roman" pitchFamily="18" charset="0"/>
              </a:rPr>
              <a:t>ą</a:t>
            </a:r>
            <a:r>
              <a:rPr lang="pl-PL" sz="1800" smtClean="0">
                <a:latin typeface="Times New Roman" pitchFamily="18" charset="0"/>
                <a:cs typeface="Times New Roman" pitchFamily="18" charset="0"/>
              </a:rPr>
              <a:t> zamieniane miejscami. Ostatecznie, otrzymane podbloki s</a:t>
            </a:r>
            <a:r>
              <a:rPr lang="pl-PL" sz="1800" smtClean="0">
                <a:latin typeface="Times New Roman" pitchFamily="18" charset="0"/>
              </a:rPr>
              <a:t>ą</a:t>
            </a:r>
            <a:r>
              <a:rPr lang="pl-PL" sz="1800" smtClean="0">
                <a:latin typeface="Times New Roman" pitchFamily="18" charset="0"/>
                <a:cs typeface="Times New Roman" pitchFamily="18" charset="0"/>
              </a:rPr>
              <a:t> ł</a:t>
            </a:r>
            <a:r>
              <a:rPr lang="pl-PL" sz="1800" smtClean="0">
                <a:latin typeface="Times New Roman" pitchFamily="18" charset="0"/>
              </a:rPr>
              <a:t>ą</a:t>
            </a:r>
            <a:r>
              <a:rPr lang="pl-PL" sz="1800" smtClean="0">
                <a:latin typeface="Times New Roman" pitchFamily="18" charset="0"/>
                <a:cs typeface="Times New Roman" pitchFamily="18" charset="0"/>
              </a:rPr>
              <a:t>czone w jeden blok szyfrogramu.</a:t>
            </a:r>
          </a:p>
          <a:p>
            <a:pPr marL="533400" indent="-533400" algn="just">
              <a:lnSpc>
                <a:spcPct val="90000"/>
              </a:lnSpc>
              <a:buFontTx/>
              <a:buNone/>
              <a:defRPr/>
            </a:pPr>
            <a:r>
              <a:rPr lang="pl-PL" sz="180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marL="533400" indent="-533400">
              <a:lnSpc>
                <a:spcPct val="90000"/>
              </a:lnSpc>
              <a:defRPr/>
            </a:pPr>
            <a:endParaRPr lang="pl-PL" sz="1800" smtClean="0">
              <a:latin typeface="Times New Roman" pitchFamily="18" charset="0"/>
            </a:endParaRPr>
          </a:p>
        </p:txBody>
      </p:sp>
      <p:sp>
        <p:nvSpPr>
          <p:cNvPr id="47106" name="Symbol zastępczy stopki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GB" smtClean="0"/>
              <a:t>Maciej Miłostan, Kryptografia </a:t>
            </a:r>
          </a:p>
        </p:txBody>
      </p:sp>
      <p:sp>
        <p:nvSpPr>
          <p:cNvPr id="47107" name="Symbol zastępczy numeru slajdu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B00BA4B7-2749-4962-93E1-8FBCD2DE5E7A}" type="slidenum">
              <a:rPr lang="en-GB" smtClean="0"/>
              <a:pPr/>
              <a:t>44</a:t>
            </a:fld>
            <a:endParaRPr lang="en-GB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4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l-PL" smtClean="0"/>
              <a:t>IDEA (1)</a:t>
            </a:r>
          </a:p>
        </p:txBody>
      </p:sp>
      <p:sp>
        <p:nvSpPr>
          <p:cNvPr id="48742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90000"/>
              </a:lnSpc>
              <a:defRPr/>
            </a:pPr>
            <a:r>
              <a:rPr lang="pl-PL" sz="2000" smtClean="0">
                <a:latin typeface="Times New Roman" pitchFamily="18" charset="0"/>
                <a:cs typeface="Times New Roman" pitchFamily="18" charset="0"/>
              </a:rPr>
              <a:t>Algorytm wykorzystuje w sumie 52 podbloki klucza - sześć dla każdego z ośmiu cykli i cztery w ko</a:t>
            </a:r>
            <a:r>
              <a:rPr lang="pl-PL" sz="2000" smtClean="0">
                <a:latin typeface="Times New Roman" pitchFamily="18" charset="0"/>
              </a:rPr>
              <a:t>ń</a:t>
            </a:r>
            <a:r>
              <a:rPr lang="pl-PL" sz="2000" smtClean="0">
                <a:latin typeface="Times New Roman" pitchFamily="18" charset="0"/>
                <a:cs typeface="Times New Roman" pitchFamily="18" charset="0"/>
              </a:rPr>
              <a:t>cowym przekształceniu.</a:t>
            </a:r>
          </a:p>
          <a:p>
            <a:pPr algn="just">
              <a:lnSpc>
                <a:spcPct val="90000"/>
              </a:lnSpc>
              <a:defRPr/>
            </a:pPr>
            <a:r>
              <a:rPr lang="pl-PL" sz="2000" smtClean="0">
                <a:latin typeface="Times New Roman" pitchFamily="18" charset="0"/>
                <a:cs typeface="Times New Roman" pitchFamily="18" charset="0"/>
              </a:rPr>
              <a:t>Deszyfrowanie przebiega dokładnie tak samo, z wyj</a:t>
            </a:r>
            <a:r>
              <a:rPr lang="pl-PL" sz="2000" smtClean="0">
                <a:latin typeface="Times New Roman" pitchFamily="18" charset="0"/>
              </a:rPr>
              <a:t>ą</a:t>
            </a:r>
            <a:r>
              <a:rPr lang="pl-PL" sz="2000" smtClean="0">
                <a:latin typeface="Times New Roman" pitchFamily="18" charset="0"/>
                <a:cs typeface="Times New Roman" pitchFamily="18" charset="0"/>
              </a:rPr>
              <a:t>tkiem tego, że podbloki klucza są odwracane i trochę zmienione (korzysta się przy tym z tabeli przekształcania). Podbloki klucza są zarówno addytywnymi, jak i multiplikatywnymi odwrotnościami podbloków klucza użytego do szyfrowania. Obliczenia z tym związane wymagają pewnego wysiłku, lecz wykonuje się je tylko raz dla każdego klucza deszyfrującego.</a:t>
            </a:r>
          </a:p>
          <a:p>
            <a:pPr algn="just">
              <a:lnSpc>
                <a:spcPct val="90000"/>
              </a:lnSpc>
              <a:defRPr/>
            </a:pPr>
            <a:r>
              <a:rPr lang="pl-PL" sz="2000" smtClean="0">
                <a:latin typeface="Times New Roman" pitchFamily="18" charset="0"/>
                <a:cs typeface="Times New Roman" pitchFamily="18" charset="0"/>
              </a:rPr>
              <a:t>Odporność na analityki kryptograficzne - nie jest znana metoda nawet ograniczenia przestrzeni kluczy w sposób istotny. Znana jest klasa kluczy słabych (w sensie, że jeżeli zostaną użyte, to łatwo je zidentyfikować przy ataku wybranymi tekstami jawnymi).</a:t>
            </a:r>
          </a:p>
          <a:p>
            <a:pPr>
              <a:lnSpc>
                <a:spcPct val="90000"/>
              </a:lnSpc>
              <a:buFontTx/>
              <a:buNone/>
              <a:defRPr/>
            </a:pPr>
            <a:endParaRPr lang="pl-PL" smtClean="0">
              <a:latin typeface="Times New Roman" pitchFamily="18" charset="0"/>
            </a:endParaRPr>
          </a:p>
        </p:txBody>
      </p:sp>
      <p:sp>
        <p:nvSpPr>
          <p:cNvPr id="48130" name="Symbol zastępczy stopki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GB" smtClean="0"/>
              <a:t>Maciej Miłostan, Kryptografia </a:t>
            </a:r>
          </a:p>
        </p:txBody>
      </p:sp>
      <p:sp>
        <p:nvSpPr>
          <p:cNvPr id="48131" name="Symbol zastępczy numeru slajdu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A9CD18B2-0875-4D58-BFD8-D4300517A395}" type="slidenum">
              <a:rPr lang="en-GB" smtClean="0"/>
              <a:pPr/>
              <a:t>45</a:t>
            </a:fld>
            <a:endParaRPr lang="en-GB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AES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pl-PL" sz="2000" dirty="0" err="1" smtClean="0"/>
              <a:t>AES=Rijndael</a:t>
            </a:r>
            <a:r>
              <a:rPr lang="pl-PL" sz="2000" dirty="0" smtClean="0"/>
              <a:t> – opracowany przez </a:t>
            </a:r>
            <a:r>
              <a:rPr lang="pl-PL" sz="2000" dirty="0" err="1" smtClean="0"/>
              <a:t>Dr</a:t>
            </a:r>
            <a:r>
              <a:rPr lang="pl-PL" sz="2000" dirty="0" smtClean="0"/>
              <a:t>. </a:t>
            </a:r>
            <a:r>
              <a:rPr lang="pl-PL" sz="2000" dirty="0" err="1" smtClean="0"/>
              <a:t>Joana</a:t>
            </a:r>
            <a:r>
              <a:rPr lang="pl-PL" sz="2000" dirty="0" smtClean="0"/>
              <a:t> </a:t>
            </a:r>
            <a:r>
              <a:rPr lang="pl-PL" sz="2000" dirty="0" err="1" smtClean="0"/>
              <a:t>Daemona</a:t>
            </a:r>
            <a:r>
              <a:rPr lang="pl-PL" sz="2000" dirty="0" smtClean="0"/>
              <a:t> i </a:t>
            </a:r>
            <a:r>
              <a:rPr lang="pl-PL" sz="2000" dirty="0" err="1" smtClean="0"/>
              <a:t>Dr</a:t>
            </a:r>
            <a:r>
              <a:rPr lang="pl-PL" sz="2000" dirty="0" smtClean="0"/>
              <a:t>. Vincent-a </a:t>
            </a:r>
            <a:r>
              <a:rPr lang="pl-PL" sz="2000" dirty="0" err="1" smtClean="0"/>
              <a:t>Rijmena</a:t>
            </a:r>
            <a:endParaRPr lang="pl-PL" sz="2000" dirty="0" smtClean="0"/>
          </a:p>
          <a:p>
            <a:r>
              <a:rPr lang="pl-PL" sz="2000" dirty="0" smtClean="0"/>
              <a:t>W 1997 wybrany przez NIST na następcę DES</a:t>
            </a:r>
          </a:p>
          <a:p>
            <a:r>
              <a:rPr lang="pl-PL" sz="2000" dirty="0" smtClean="0"/>
              <a:t>Część standardu 802.11i – ściślej protokołu CCMP (ang. </a:t>
            </a:r>
            <a:r>
              <a:rPr lang="pl-PL" sz="2000" dirty="0" err="1" smtClean="0"/>
              <a:t>cipher</a:t>
            </a:r>
            <a:r>
              <a:rPr lang="pl-PL" sz="2000" dirty="0" smtClean="0"/>
              <a:t> </a:t>
            </a:r>
            <a:r>
              <a:rPr lang="pl-PL" sz="2000" dirty="0" err="1" smtClean="0"/>
              <a:t>mode</a:t>
            </a:r>
            <a:r>
              <a:rPr lang="pl-PL" sz="2000" dirty="0" smtClean="0"/>
              <a:t> </a:t>
            </a:r>
            <a:r>
              <a:rPr lang="pl-PL" sz="2000" dirty="0" err="1" smtClean="0"/>
              <a:t>with</a:t>
            </a:r>
            <a:r>
              <a:rPr lang="pl-PL" sz="2000" dirty="0" smtClean="0"/>
              <a:t> </a:t>
            </a:r>
            <a:r>
              <a:rPr lang="pl-PL" sz="2000" dirty="0" err="1" smtClean="0"/>
              <a:t>cipher</a:t>
            </a:r>
            <a:r>
              <a:rPr lang="pl-PL" sz="2000" dirty="0" smtClean="0"/>
              <a:t> </a:t>
            </a:r>
            <a:r>
              <a:rPr lang="pl-PL" sz="2000" dirty="0" err="1" smtClean="0"/>
              <a:t>block</a:t>
            </a:r>
            <a:r>
              <a:rPr lang="pl-PL" sz="2000" dirty="0" smtClean="0"/>
              <a:t> </a:t>
            </a:r>
            <a:r>
              <a:rPr lang="pl-PL" sz="2000" dirty="0" err="1" smtClean="0"/>
              <a:t>chaining</a:t>
            </a:r>
            <a:r>
              <a:rPr lang="pl-PL" sz="2000" dirty="0" smtClean="0"/>
              <a:t> </a:t>
            </a:r>
            <a:r>
              <a:rPr lang="pl-PL" sz="2000" dirty="0" err="1" smtClean="0"/>
              <a:t>messge</a:t>
            </a:r>
            <a:r>
              <a:rPr lang="pl-PL" sz="2000" dirty="0" smtClean="0"/>
              <a:t> </a:t>
            </a:r>
            <a:r>
              <a:rPr lang="pl-PL" sz="2000" dirty="0" err="1" smtClean="0"/>
              <a:t>authentication</a:t>
            </a:r>
            <a:r>
              <a:rPr lang="pl-PL" sz="2000" dirty="0" smtClean="0"/>
              <a:t> </a:t>
            </a:r>
            <a:r>
              <a:rPr lang="pl-PL" sz="2000" dirty="0" err="1" smtClean="0"/>
              <a:t>code</a:t>
            </a:r>
            <a:r>
              <a:rPr lang="pl-PL" sz="2000" dirty="0" smtClean="0"/>
              <a:t>), w którym jest </a:t>
            </a:r>
            <a:r>
              <a:rPr lang="pl-PL" sz="2000" dirty="0" err="1" smtClean="0"/>
              <a:t>wykorzytywany</a:t>
            </a:r>
            <a:r>
              <a:rPr lang="pl-PL" sz="2000" dirty="0" smtClean="0"/>
              <a:t> w trybie CTR z </a:t>
            </a:r>
            <a:r>
              <a:rPr lang="pl-PL" sz="2000" dirty="0" err="1" smtClean="0"/>
              <a:t>CBC-MAC</a:t>
            </a:r>
            <a:r>
              <a:rPr lang="pl-PL" sz="2000" dirty="0" smtClean="0"/>
              <a:t>. Zobacz też: RFC 3610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316288" cy="4114800"/>
          </a:xfrm>
        </p:spPr>
        <p:txBody>
          <a:bodyPr/>
          <a:lstStyle/>
          <a:p>
            <a:r>
              <a:rPr lang="pl-PL" sz="2400" dirty="0" smtClean="0"/>
              <a:t>Rozmiar bloku danych:</a:t>
            </a:r>
          </a:p>
          <a:p>
            <a:pPr lvl="1"/>
            <a:r>
              <a:rPr lang="pl-PL" sz="2000" b="1" dirty="0" smtClean="0"/>
              <a:t>AES tylko 128</a:t>
            </a:r>
            <a:r>
              <a:rPr lang="pl-PL" sz="2000" dirty="0" smtClean="0"/>
              <a:t> (</a:t>
            </a:r>
            <a:r>
              <a:rPr lang="pl-PL" sz="2000" dirty="0" err="1" smtClean="0"/>
              <a:t>Rijndael</a:t>
            </a:r>
            <a:r>
              <a:rPr lang="pl-PL" sz="2000" dirty="0" smtClean="0"/>
              <a:t> dodatkowo:192, 256)</a:t>
            </a:r>
          </a:p>
          <a:p>
            <a:r>
              <a:rPr lang="pl-PL" sz="2400" dirty="0" smtClean="0"/>
              <a:t>Rozmiar klucza:</a:t>
            </a:r>
          </a:p>
          <a:p>
            <a:pPr lvl="1"/>
            <a:r>
              <a:rPr lang="pl-PL" sz="2000" dirty="0" smtClean="0"/>
              <a:t>128, 192, 256</a:t>
            </a:r>
          </a:p>
          <a:p>
            <a:r>
              <a:rPr lang="pl-PL" sz="2400" dirty="0" smtClean="0"/>
              <a:t>Liczb rund zmienna zależna od długości klucza: </a:t>
            </a:r>
          </a:p>
          <a:p>
            <a:pPr lvl="1"/>
            <a:r>
              <a:rPr lang="pl-PL" sz="2000" dirty="0" smtClean="0"/>
              <a:t>od 10 do </a:t>
            </a:r>
            <a:r>
              <a:rPr lang="pl-PL" sz="2000" dirty="0" smtClean="0"/>
              <a:t>14</a:t>
            </a:r>
          </a:p>
          <a:p>
            <a:r>
              <a:rPr lang="pl-PL" sz="2400" dirty="0" smtClean="0"/>
              <a:t>Część operacji wspieranych sprzętowo w nowych procesorach</a:t>
            </a:r>
            <a:endParaRPr lang="pl-PL" sz="2400" dirty="0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Maciej Miłostan, Kryptografia </a:t>
            </a:r>
            <a:endParaRPr lang="en-GB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3218226-8157-4412-9B41-407C36BDA50A}" type="slidenum">
              <a:rPr lang="en-GB" smtClean="0"/>
              <a:pPr>
                <a:defRPr/>
              </a:pPr>
              <a:t>46</a:t>
            </a:fld>
            <a:endParaRPr lang="en-GB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AES - operacje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323528" y="1628800"/>
            <a:ext cx="4608512" cy="4114800"/>
          </a:xfrm>
        </p:spPr>
        <p:txBody>
          <a:bodyPr/>
          <a:lstStyle/>
          <a:p>
            <a:r>
              <a:rPr lang="pl-PL" sz="2000" dirty="0" smtClean="0"/>
              <a:t>Substytucje bajtów (ang. </a:t>
            </a:r>
            <a:r>
              <a:rPr lang="pl-PL" sz="2000" dirty="0" err="1" smtClean="0"/>
              <a:t>substitute</a:t>
            </a:r>
            <a:r>
              <a:rPr lang="pl-PL" sz="2000" dirty="0" smtClean="0"/>
              <a:t> </a:t>
            </a:r>
            <a:r>
              <a:rPr lang="pl-PL" sz="2000" dirty="0" err="1" smtClean="0"/>
              <a:t>bytes</a:t>
            </a:r>
            <a:r>
              <a:rPr lang="pl-PL" sz="2000" dirty="0" smtClean="0"/>
              <a:t>) (</a:t>
            </a:r>
            <a:r>
              <a:rPr lang="pl-PL" sz="2000" dirty="0" err="1" smtClean="0"/>
              <a:t>S-box</a:t>
            </a:r>
            <a:r>
              <a:rPr lang="pl-PL" sz="2000" dirty="0" smtClean="0"/>
              <a:t>) </a:t>
            </a:r>
          </a:p>
          <a:p>
            <a:pPr lvl="1"/>
            <a:r>
              <a:rPr lang="pl-PL" sz="1800" dirty="0" smtClean="0"/>
              <a:t> zastępowanie bajt po bajcie</a:t>
            </a:r>
          </a:p>
          <a:p>
            <a:r>
              <a:rPr lang="pl-PL" sz="2000" dirty="0" smtClean="0"/>
              <a:t>Permutacje i transpozycje wierszy (ang. Shift </a:t>
            </a:r>
            <a:r>
              <a:rPr lang="pl-PL" sz="2000" dirty="0" err="1" smtClean="0"/>
              <a:t>rows</a:t>
            </a:r>
            <a:r>
              <a:rPr lang="pl-PL" sz="2000" dirty="0" smtClean="0"/>
              <a:t>) za pomocą offsetów</a:t>
            </a:r>
          </a:p>
          <a:p>
            <a:r>
              <a:rPr lang="pl-PL" sz="2000" dirty="0" smtClean="0"/>
              <a:t>Mieszanie kolumn (ang. Mix </a:t>
            </a:r>
            <a:r>
              <a:rPr lang="pl-PL" sz="2000" dirty="0" err="1" smtClean="0"/>
              <a:t>Columns</a:t>
            </a:r>
            <a:r>
              <a:rPr lang="pl-PL" sz="2000" dirty="0" smtClean="0"/>
              <a:t>)</a:t>
            </a:r>
          </a:p>
          <a:p>
            <a:pPr lvl="1"/>
            <a:r>
              <a:rPr lang="pl-PL" sz="1600" dirty="0" smtClean="0"/>
              <a:t>Substytucja  każdej wartości w kolumnie za pomocą wartość funkcji, która jako argument przyjmuje całą kolumnę</a:t>
            </a:r>
          </a:p>
          <a:p>
            <a:r>
              <a:rPr lang="pl-PL" sz="2000" dirty="0" smtClean="0"/>
              <a:t>Dodanie klucza rundy (ang. </a:t>
            </a:r>
            <a:r>
              <a:rPr lang="pl-PL" sz="2000" dirty="0" err="1" smtClean="0"/>
              <a:t>Add</a:t>
            </a:r>
            <a:r>
              <a:rPr lang="pl-PL" sz="2000" dirty="0" smtClean="0"/>
              <a:t> </a:t>
            </a:r>
            <a:r>
              <a:rPr lang="pl-PL" sz="2000" dirty="0" err="1" smtClean="0"/>
              <a:t>round</a:t>
            </a:r>
            <a:r>
              <a:rPr lang="pl-PL" sz="2000" dirty="0" smtClean="0"/>
              <a:t> </a:t>
            </a:r>
            <a:r>
              <a:rPr lang="pl-PL" sz="2000" dirty="0" err="1" smtClean="0"/>
              <a:t>key</a:t>
            </a:r>
            <a:r>
              <a:rPr lang="pl-PL" sz="2000" dirty="0" smtClean="0"/>
              <a:t>) </a:t>
            </a:r>
          </a:p>
          <a:p>
            <a:pPr lvl="1"/>
            <a:r>
              <a:rPr lang="pl-PL" sz="1800" dirty="0" smtClean="0"/>
              <a:t>XOR każdego </a:t>
            </a:r>
            <a:r>
              <a:rPr lang="pl-PL" sz="1800" dirty="0" err="1" smtClean="0"/>
              <a:t>bajtu</a:t>
            </a:r>
            <a:r>
              <a:rPr lang="pl-PL" sz="1800" dirty="0" smtClean="0"/>
              <a:t> z kluczem dla bieżącej rundy (modyfikowany po każdej rundzie)</a:t>
            </a:r>
          </a:p>
          <a:p>
            <a:endParaRPr lang="pl-PL" dirty="0" smtClean="0"/>
          </a:p>
          <a:p>
            <a:r>
              <a:rPr lang="pl-PL" dirty="0" smtClean="0"/>
              <a:t> </a:t>
            </a:r>
            <a:endParaRPr lang="pl-PL" dirty="0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pl-PL" sz="2400" dirty="0" smtClean="0"/>
              <a:t>Animacja:</a:t>
            </a:r>
          </a:p>
          <a:p>
            <a:pPr lvl="1"/>
            <a:r>
              <a:rPr lang="pl-PL" sz="2000" dirty="0" smtClean="0">
                <a:hlinkClick r:id="rId2"/>
              </a:rPr>
              <a:t>http://www.cs.bc.edu/~straubin/cs381-05/blockciphers/rijndael_ingles2004.swf</a:t>
            </a:r>
            <a:endParaRPr lang="pl-PL" sz="2000" dirty="0" smtClean="0"/>
          </a:p>
          <a:p>
            <a:pPr lvl="1"/>
            <a:r>
              <a:rPr lang="pl-PL" sz="2000" dirty="0" smtClean="0"/>
              <a:t>Operacje multiplikacji </a:t>
            </a:r>
          </a:p>
          <a:p>
            <a:pPr lvl="1">
              <a:buNone/>
            </a:pPr>
            <a:r>
              <a:rPr lang="pl-PL" sz="2000" dirty="0" smtClean="0"/>
              <a:t>i sumowania opisuje standard: </a:t>
            </a:r>
            <a:r>
              <a:rPr lang="pl-PL" sz="2000" dirty="0" smtClean="0">
                <a:hlinkClick r:id="rId3"/>
              </a:rPr>
              <a:t>http://www.csrc.nist.gov/publications/fips/fips197/fips-197.pdf</a:t>
            </a:r>
            <a:r>
              <a:rPr lang="pl-PL" sz="2000" dirty="0" smtClean="0"/>
              <a:t> </a:t>
            </a:r>
          </a:p>
          <a:p>
            <a:pPr>
              <a:buNone/>
            </a:pPr>
            <a:endParaRPr lang="pl-PL" dirty="0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Maciej Miłostan, Kryptografia </a:t>
            </a:r>
            <a:endParaRPr lang="en-GB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EB2368B-6EE0-48C3-A5CB-A00BB9663068}" type="slidenum">
              <a:rPr lang="en-GB" smtClean="0"/>
              <a:pPr>
                <a:defRPr/>
              </a:pPr>
              <a:t>47</a:t>
            </a:fld>
            <a:endParaRPr lang="en-GB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4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l-PL" smtClean="0"/>
              <a:t>Agenda</a:t>
            </a:r>
            <a:endParaRPr lang="en-GB" smtClean="0"/>
          </a:p>
        </p:txBody>
      </p:sp>
      <p:sp>
        <p:nvSpPr>
          <p:cNvPr id="488451" name="Rectangle 3"/>
          <p:cNvSpPr>
            <a:spLocks noGrp="1" noChangeArrowheads="1"/>
          </p:cNvSpPr>
          <p:nvPr>
            <p:ph idx="1"/>
          </p:nvPr>
        </p:nvSpPr>
        <p:spPr>
          <a:xfrm>
            <a:off x="2743200" y="1981200"/>
            <a:ext cx="6019800" cy="3733800"/>
          </a:xfrm>
        </p:spPr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pl-PL" smtClean="0">
                <a:effectLst/>
              </a:rPr>
              <a:t>Terminologia</a:t>
            </a:r>
            <a:endParaRPr lang="en-GB" smtClean="0">
              <a:effectLst/>
            </a:endParaRPr>
          </a:p>
          <a:p>
            <a:pPr>
              <a:lnSpc>
                <a:spcPct val="90000"/>
              </a:lnSpc>
              <a:defRPr/>
            </a:pPr>
            <a:r>
              <a:rPr lang="pl-PL" smtClean="0">
                <a:effectLst/>
              </a:rPr>
              <a:t>Systemy kryptograficzne</a:t>
            </a:r>
          </a:p>
          <a:p>
            <a:pPr>
              <a:lnSpc>
                <a:spcPct val="90000"/>
              </a:lnSpc>
              <a:defRPr/>
            </a:pPr>
            <a:r>
              <a:rPr lang="pl-PL" smtClean="0">
                <a:effectLst/>
              </a:rPr>
              <a:t>Szyfry z kluczem jawnym</a:t>
            </a:r>
            <a:endParaRPr lang="en-GB" smtClean="0">
              <a:effectLst/>
            </a:endParaRPr>
          </a:p>
          <a:p>
            <a:pPr>
              <a:lnSpc>
                <a:spcPct val="90000"/>
              </a:lnSpc>
              <a:defRPr/>
            </a:pPr>
            <a:r>
              <a:rPr lang="pl-PL" sz="3600" b="1" smtClean="0">
                <a:solidFill>
                  <a:srgbClr val="FFFF00"/>
                </a:solidFill>
              </a:rPr>
              <a:t>Asymetryczne systemy szyfrowania</a:t>
            </a:r>
          </a:p>
          <a:p>
            <a:pPr>
              <a:lnSpc>
                <a:spcPct val="90000"/>
              </a:lnSpc>
              <a:defRPr/>
            </a:pPr>
            <a:r>
              <a:rPr lang="pl-PL" sz="2800" smtClean="0"/>
              <a:t>Znajdywanie liczb pierwszych</a:t>
            </a:r>
          </a:p>
          <a:p>
            <a:pPr>
              <a:lnSpc>
                <a:spcPct val="90000"/>
              </a:lnSpc>
              <a:defRPr/>
            </a:pPr>
            <a:r>
              <a:rPr lang="pl-PL" sz="2800" smtClean="0"/>
              <a:t>Funkcje skrótu</a:t>
            </a:r>
            <a:endParaRPr lang="en-GB" sz="2800" smtClean="0"/>
          </a:p>
          <a:p>
            <a:pPr>
              <a:lnSpc>
                <a:spcPct val="90000"/>
              </a:lnSpc>
              <a:buFontTx/>
              <a:buNone/>
              <a:defRPr/>
            </a:pPr>
            <a:endParaRPr lang="en-GB" sz="2800" smtClean="0"/>
          </a:p>
        </p:txBody>
      </p:sp>
      <p:sp>
        <p:nvSpPr>
          <p:cNvPr id="49154" name="Symbol zastępczy stopki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GB" smtClean="0"/>
              <a:t>Maciej Miłostan, Kryptografia </a:t>
            </a:r>
          </a:p>
        </p:txBody>
      </p:sp>
      <p:sp>
        <p:nvSpPr>
          <p:cNvPr id="49155" name="Symbol zastępczy numeru slajdu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16F30E5E-F6DE-453E-A5E5-8039889DE65A}" type="slidenum">
              <a:rPr lang="en-GB" smtClean="0"/>
              <a:pPr/>
              <a:t>48</a:t>
            </a:fld>
            <a:endParaRPr lang="en-GB" smtClean="0"/>
          </a:p>
        </p:txBody>
      </p:sp>
      <p:grpSp>
        <p:nvGrpSpPr>
          <p:cNvPr id="49158" name="Group 4"/>
          <p:cNvGrpSpPr>
            <a:grpSpLocks/>
          </p:cNvGrpSpPr>
          <p:nvPr/>
        </p:nvGrpSpPr>
        <p:grpSpPr bwMode="auto">
          <a:xfrm>
            <a:off x="609600" y="2362200"/>
            <a:ext cx="1676400" cy="2286000"/>
            <a:chOff x="384" y="1488"/>
            <a:chExt cx="1056" cy="1440"/>
          </a:xfrm>
        </p:grpSpPr>
        <p:sp>
          <p:nvSpPr>
            <p:cNvPr id="49159" name="AutoShape 5"/>
            <p:cNvSpPr>
              <a:spLocks noChangeArrowheads="1"/>
            </p:cNvSpPr>
            <p:nvPr/>
          </p:nvSpPr>
          <p:spPr bwMode="auto">
            <a:xfrm>
              <a:off x="384" y="1488"/>
              <a:ext cx="1056" cy="1440"/>
            </a:xfrm>
            <a:prstGeom prst="verticalScroll">
              <a:avLst>
                <a:gd name="adj" fmla="val 12500"/>
              </a:avLst>
            </a:prstGeom>
            <a:solidFill>
              <a:srgbClr val="FFFF00"/>
            </a:solidFill>
            <a:ln w="12700" cap="sq">
              <a:solidFill>
                <a:schemeClr val="bg2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pl-PL"/>
            </a:p>
          </p:txBody>
        </p:sp>
        <p:sp>
          <p:nvSpPr>
            <p:cNvPr id="49160" name="Line 6"/>
            <p:cNvSpPr>
              <a:spLocks noChangeShapeType="1"/>
            </p:cNvSpPr>
            <p:nvPr/>
          </p:nvSpPr>
          <p:spPr bwMode="auto">
            <a:xfrm>
              <a:off x="576" y="1824"/>
              <a:ext cx="672" cy="0"/>
            </a:xfrm>
            <a:prstGeom prst="line">
              <a:avLst/>
            </a:prstGeom>
            <a:noFill/>
            <a:ln w="25400">
              <a:solidFill>
                <a:schemeClr val="bg2"/>
              </a:solidFill>
              <a:prstDash val="dashDot"/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pl-PL"/>
            </a:p>
          </p:txBody>
        </p:sp>
        <p:sp>
          <p:nvSpPr>
            <p:cNvPr id="49161" name="Line 7"/>
            <p:cNvSpPr>
              <a:spLocks noChangeShapeType="1"/>
            </p:cNvSpPr>
            <p:nvPr/>
          </p:nvSpPr>
          <p:spPr bwMode="auto">
            <a:xfrm>
              <a:off x="576" y="1920"/>
              <a:ext cx="672" cy="0"/>
            </a:xfrm>
            <a:prstGeom prst="line">
              <a:avLst/>
            </a:prstGeom>
            <a:noFill/>
            <a:ln w="25400">
              <a:solidFill>
                <a:schemeClr val="bg2"/>
              </a:solidFill>
              <a:prstDash val="dashDot"/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pl-PL"/>
            </a:p>
          </p:txBody>
        </p:sp>
        <p:sp>
          <p:nvSpPr>
            <p:cNvPr id="49162" name="Line 8"/>
            <p:cNvSpPr>
              <a:spLocks noChangeShapeType="1"/>
            </p:cNvSpPr>
            <p:nvPr/>
          </p:nvSpPr>
          <p:spPr bwMode="auto">
            <a:xfrm>
              <a:off x="576" y="2064"/>
              <a:ext cx="672" cy="0"/>
            </a:xfrm>
            <a:prstGeom prst="line">
              <a:avLst/>
            </a:prstGeom>
            <a:noFill/>
            <a:ln w="25400">
              <a:solidFill>
                <a:schemeClr val="bg2"/>
              </a:solidFill>
              <a:prstDash val="dashDot"/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pl-PL"/>
            </a:p>
          </p:txBody>
        </p:sp>
        <p:sp>
          <p:nvSpPr>
            <p:cNvPr id="49163" name="Line 9"/>
            <p:cNvSpPr>
              <a:spLocks noChangeShapeType="1"/>
            </p:cNvSpPr>
            <p:nvPr/>
          </p:nvSpPr>
          <p:spPr bwMode="auto">
            <a:xfrm>
              <a:off x="576" y="2256"/>
              <a:ext cx="672" cy="0"/>
            </a:xfrm>
            <a:prstGeom prst="line">
              <a:avLst/>
            </a:prstGeom>
            <a:noFill/>
            <a:ln w="25400">
              <a:solidFill>
                <a:schemeClr val="bg2"/>
              </a:solidFill>
              <a:prstDash val="dashDot"/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pl-PL"/>
            </a:p>
          </p:txBody>
        </p:sp>
        <p:sp>
          <p:nvSpPr>
            <p:cNvPr id="49164" name="Line 10"/>
            <p:cNvSpPr>
              <a:spLocks noChangeShapeType="1"/>
            </p:cNvSpPr>
            <p:nvPr/>
          </p:nvSpPr>
          <p:spPr bwMode="auto">
            <a:xfrm>
              <a:off x="576" y="2448"/>
              <a:ext cx="672" cy="0"/>
            </a:xfrm>
            <a:prstGeom prst="line">
              <a:avLst/>
            </a:prstGeom>
            <a:noFill/>
            <a:ln w="25400">
              <a:solidFill>
                <a:schemeClr val="bg2"/>
              </a:solidFill>
              <a:prstDash val="dashDot"/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pl-PL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4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l-PL" b="0" smtClean="0">
                <a:cs typeface="Times New Roman" pitchFamily="18" charset="0"/>
              </a:rPr>
              <a:t>Szyfry wykładnicze</a:t>
            </a:r>
            <a:endParaRPr lang="pl-PL" b="0" smtClean="0"/>
          </a:p>
        </p:txBody>
      </p:sp>
      <p:sp>
        <p:nvSpPr>
          <p:cNvPr id="48947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524000"/>
            <a:ext cx="8686800" cy="5029200"/>
          </a:xfrm>
        </p:spPr>
        <p:txBody>
          <a:bodyPr/>
          <a:lstStyle/>
          <a:p>
            <a:pPr algn="just">
              <a:lnSpc>
                <a:spcPct val="90000"/>
              </a:lnSpc>
              <a:defRPr/>
            </a:pPr>
            <a:r>
              <a:rPr lang="pl-PL" sz="2800" b="1" smtClean="0"/>
              <a:t>K</a:t>
            </a:r>
            <a:r>
              <a:rPr lang="pl-PL" sz="2800" b="1" smtClean="0">
                <a:cs typeface="Times New Roman" pitchFamily="18" charset="0"/>
              </a:rPr>
              <a:t>lucz szyfrujący to para e, n</a:t>
            </a:r>
            <a:r>
              <a:rPr lang="pl-PL" sz="2800" b="1" smtClean="0"/>
              <a:t>:</a:t>
            </a:r>
          </a:p>
          <a:p>
            <a:pPr lvl="1" algn="just">
              <a:lnSpc>
                <a:spcPct val="90000"/>
              </a:lnSpc>
              <a:buFontTx/>
              <a:buNone/>
              <a:defRPr/>
            </a:pPr>
            <a:r>
              <a:rPr lang="de-DE" sz="2400" smtClean="0">
                <a:cs typeface="Times New Roman" pitchFamily="18" charset="0"/>
              </a:rPr>
              <a:t>m, c </a:t>
            </a:r>
            <a:r>
              <a:rPr lang="pl-PL" sz="2400" smtClean="0">
                <a:cs typeface="Times New Roman" pitchFamily="18" charset="0"/>
                <a:sym typeface="Symbol" pitchFamily="18" charset="2"/>
              </a:rPr>
              <a:t></a:t>
            </a:r>
            <a:r>
              <a:rPr lang="de-DE" sz="2400" smtClean="0">
                <a:cs typeface="Times New Roman" pitchFamily="18" charset="0"/>
              </a:rPr>
              <a:t>{0,1,...,n-1}</a:t>
            </a:r>
            <a:r>
              <a:rPr lang="pl-PL" sz="2400" smtClean="0"/>
              <a:t> 	</a:t>
            </a:r>
            <a:r>
              <a:rPr lang="pl-PL" sz="2400" smtClean="0">
                <a:cs typeface="Times New Roman" pitchFamily="18" charset="0"/>
              </a:rPr>
              <a:t>e, d </a:t>
            </a:r>
            <a:r>
              <a:rPr lang="pl-PL" sz="2400" smtClean="0">
                <a:cs typeface="Times New Roman" pitchFamily="18" charset="0"/>
                <a:sym typeface="Symbol" pitchFamily="18" charset="2"/>
              </a:rPr>
              <a:t></a:t>
            </a:r>
            <a:r>
              <a:rPr lang="pl-PL" sz="2400" smtClean="0">
                <a:cs typeface="Times New Roman" pitchFamily="18" charset="0"/>
              </a:rPr>
              <a:t> N</a:t>
            </a:r>
            <a:endParaRPr lang="pl-PL" sz="2400" smtClean="0"/>
          </a:p>
          <a:p>
            <a:pPr lvl="1" algn="just">
              <a:lnSpc>
                <a:spcPct val="90000"/>
              </a:lnSpc>
              <a:buFontTx/>
              <a:buNone/>
              <a:defRPr/>
            </a:pPr>
            <a:r>
              <a:rPr lang="pl-PL" sz="2400" smtClean="0">
                <a:cs typeface="Times New Roman" pitchFamily="18" charset="0"/>
              </a:rPr>
              <a:t>c = m</a:t>
            </a:r>
            <a:r>
              <a:rPr lang="pl-PL" sz="2400" baseline="30000" smtClean="0">
                <a:cs typeface="Times New Roman" pitchFamily="18" charset="0"/>
              </a:rPr>
              <a:t>e </a:t>
            </a:r>
            <a:r>
              <a:rPr lang="pl-PL" sz="2400" smtClean="0">
                <a:cs typeface="Times New Roman" pitchFamily="18" charset="0"/>
              </a:rPr>
              <a:t>mod n		k</a:t>
            </a:r>
            <a:r>
              <a:rPr lang="pl-PL" sz="2400" baseline="-30000" smtClean="0">
                <a:cs typeface="Times New Roman" pitchFamily="18" charset="0"/>
              </a:rPr>
              <a:t>e</a:t>
            </a:r>
            <a:r>
              <a:rPr lang="pl-PL" sz="2400" smtClean="0">
                <a:cs typeface="Times New Roman" pitchFamily="18" charset="0"/>
              </a:rPr>
              <a:t> = (e, n) - klucz szyfrujący</a:t>
            </a:r>
          </a:p>
          <a:p>
            <a:pPr lvl="1" algn="just">
              <a:lnSpc>
                <a:spcPct val="90000"/>
              </a:lnSpc>
              <a:buFontTx/>
              <a:buNone/>
              <a:defRPr/>
            </a:pPr>
            <a:r>
              <a:rPr lang="pl-PL" sz="2400" smtClean="0">
                <a:cs typeface="Times New Roman" pitchFamily="18" charset="0"/>
              </a:rPr>
              <a:t>m = c</a:t>
            </a:r>
            <a:r>
              <a:rPr lang="pl-PL" sz="2400" baseline="30000" smtClean="0">
                <a:cs typeface="Times New Roman" pitchFamily="18" charset="0"/>
              </a:rPr>
              <a:t>d</a:t>
            </a:r>
            <a:r>
              <a:rPr lang="pl-PL" sz="2400" smtClean="0">
                <a:cs typeface="Times New Roman" pitchFamily="18" charset="0"/>
              </a:rPr>
              <a:t> mod n		k</a:t>
            </a:r>
            <a:r>
              <a:rPr lang="pl-PL" sz="2400" baseline="-30000" smtClean="0">
                <a:cs typeface="Times New Roman" pitchFamily="18" charset="0"/>
              </a:rPr>
              <a:t>d</a:t>
            </a:r>
            <a:r>
              <a:rPr lang="pl-PL" sz="2400" smtClean="0">
                <a:cs typeface="Times New Roman" pitchFamily="18" charset="0"/>
              </a:rPr>
              <a:t> = (d, n) - klucz deszyfrujący</a:t>
            </a:r>
            <a:r>
              <a:rPr lang="pl-PL" sz="2400" smtClean="0"/>
              <a:t> </a:t>
            </a:r>
          </a:p>
          <a:p>
            <a:pPr algn="just">
              <a:lnSpc>
                <a:spcPct val="90000"/>
              </a:lnSpc>
              <a:defRPr/>
            </a:pPr>
            <a:r>
              <a:rPr lang="pl-PL" sz="2800" b="1" smtClean="0">
                <a:cs typeface="Times New Roman" pitchFamily="18" charset="0"/>
              </a:rPr>
              <a:t>Szyfrowanie</a:t>
            </a:r>
            <a:r>
              <a:rPr lang="pl-PL" sz="2800" b="1" smtClean="0"/>
              <a:t> </a:t>
            </a:r>
            <a:r>
              <a:rPr lang="pl-PL" sz="2800" b="1" smtClean="0">
                <a:cs typeface="Times New Roman" pitchFamily="18" charset="0"/>
              </a:rPr>
              <a:t>jednym kluczem, deszyfrowanie drugim</a:t>
            </a:r>
          </a:p>
          <a:p>
            <a:pPr algn="just">
              <a:lnSpc>
                <a:spcPct val="90000"/>
              </a:lnSpc>
              <a:defRPr/>
            </a:pPr>
            <a:r>
              <a:rPr lang="pl-PL" sz="2800" b="1" smtClean="0"/>
              <a:t>W</a:t>
            </a:r>
            <a:r>
              <a:rPr lang="pl-PL" sz="2800" b="1" smtClean="0">
                <a:cs typeface="Times New Roman" pitchFamily="18" charset="0"/>
              </a:rPr>
              <a:t>arunki</a:t>
            </a:r>
            <a:r>
              <a:rPr lang="pl-PL" sz="2800" b="1" smtClean="0"/>
              <a:t>, które para kluczy musi spełniać</a:t>
            </a:r>
            <a:r>
              <a:rPr lang="pl-PL" sz="2800" b="1" smtClean="0">
                <a:cs typeface="Times New Roman" pitchFamily="18" charset="0"/>
              </a:rPr>
              <a:t>:</a:t>
            </a:r>
            <a:endParaRPr lang="pl-PL" sz="2800" smtClean="0">
              <a:cs typeface="Times New Roman" pitchFamily="18" charset="0"/>
            </a:endParaRPr>
          </a:p>
          <a:p>
            <a:pPr lvl="1" algn="just">
              <a:lnSpc>
                <a:spcPct val="90000"/>
              </a:lnSpc>
              <a:defRPr/>
            </a:pPr>
            <a:r>
              <a:rPr lang="pl-PL" sz="2400" smtClean="0">
                <a:cs typeface="Times New Roman" pitchFamily="18" charset="0"/>
              </a:rPr>
              <a:t>(m</a:t>
            </a:r>
            <a:r>
              <a:rPr lang="pl-PL" sz="2400" baseline="30000" smtClean="0">
                <a:cs typeface="Times New Roman" pitchFamily="18" charset="0"/>
              </a:rPr>
              <a:t>e </a:t>
            </a:r>
            <a:r>
              <a:rPr lang="pl-PL" sz="2400" smtClean="0">
                <a:cs typeface="Times New Roman" pitchFamily="18" charset="0"/>
              </a:rPr>
              <a:t>mod n)</a:t>
            </a:r>
            <a:r>
              <a:rPr lang="pl-PL" sz="2400" baseline="30000" smtClean="0">
                <a:cs typeface="Times New Roman" pitchFamily="18" charset="0"/>
              </a:rPr>
              <a:t>d </a:t>
            </a:r>
            <a:r>
              <a:rPr lang="pl-PL" sz="2400" smtClean="0">
                <a:cs typeface="Times New Roman" pitchFamily="18" charset="0"/>
              </a:rPr>
              <a:t>mod n = m 	— warunek oczywisty potrzebny do deszyfracji</a:t>
            </a:r>
          </a:p>
          <a:p>
            <a:pPr lvl="1" algn="just">
              <a:lnSpc>
                <a:spcPct val="90000"/>
              </a:lnSpc>
              <a:defRPr/>
            </a:pPr>
            <a:r>
              <a:rPr lang="de-DE" sz="2400" smtClean="0">
                <a:cs typeface="Times New Roman" pitchFamily="18" charset="0"/>
              </a:rPr>
              <a:t>(c</a:t>
            </a:r>
            <a:r>
              <a:rPr lang="de-DE" sz="2400" baseline="30000" smtClean="0">
                <a:cs typeface="Times New Roman" pitchFamily="18" charset="0"/>
              </a:rPr>
              <a:t>d </a:t>
            </a:r>
            <a:r>
              <a:rPr lang="de-DE" sz="2400" smtClean="0">
                <a:cs typeface="Times New Roman" pitchFamily="18" charset="0"/>
              </a:rPr>
              <a:t>mod n)</a:t>
            </a:r>
            <a:r>
              <a:rPr lang="de-DE" sz="2400" baseline="30000" smtClean="0">
                <a:cs typeface="Times New Roman" pitchFamily="18" charset="0"/>
              </a:rPr>
              <a:t>e </a:t>
            </a:r>
            <a:r>
              <a:rPr lang="de-DE" sz="2400" smtClean="0">
                <a:cs typeface="Times New Roman" pitchFamily="18" charset="0"/>
              </a:rPr>
              <a:t>mod n = c</a:t>
            </a:r>
            <a:endParaRPr lang="pl-PL" sz="2400" smtClean="0">
              <a:cs typeface="Times New Roman" pitchFamily="18" charset="0"/>
            </a:endParaRPr>
          </a:p>
          <a:p>
            <a:pPr algn="just">
              <a:lnSpc>
                <a:spcPct val="90000"/>
              </a:lnSpc>
              <a:defRPr/>
            </a:pPr>
            <a:r>
              <a:rPr lang="pl-PL" sz="2800" smtClean="0">
                <a:cs typeface="Times New Roman" pitchFamily="18" charset="0"/>
              </a:rPr>
              <a:t>Jakie warunki muszą spełniać e, d, n, aby przemienność m i c była możliwa?</a:t>
            </a:r>
          </a:p>
          <a:p>
            <a:pPr>
              <a:lnSpc>
                <a:spcPct val="90000"/>
              </a:lnSpc>
              <a:defRPr/>
            </a:pPr>
            <a:endParaRPr lang="pl-PL" sz="2800" smtClean="0"/>
          </a:p>
        </p:txBody>
      </p:sp>
      <p:sp>
        <p:nvSpPr>
          <p:cNvPr id="50178" name="Symbol zastępczy stopki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GB" smtClean="0"/>
              <a:t>Maciej Miłostan, Kryptografia </a:t>
            </a:r>
          </a:p>
        </p:txBody>
      </p:sp>
      <p:sp>
        <p:nvSpPr>
          <p:cNvPr id="50179" name="Symbol zastępczy numeru slajdu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1D6A3B3D-0E53-4CA9-8BD5-1B7FC34F89F1}" type="slidenum">
              <a:rPr lang="en-GB" smtClean="0"/>
              <a:pPr/>
              <a:t>49</a:t>
            </a:fld>
            <a:endParaRPr lang="en-GB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l-PL" smtClean="0"/>
              <a:t>Szyfry wykładnicze (1)</a:t>
            </a:r>
          </a:p>
        </p:txBody>
      </p:sp>
      <p:sp>
        <p:nvSpPr>
          <p:cNvPr id="490499" name="Rectangle 3"/>
          <p:cNvSpPr>
            <a:spLocks noGrp="1" noChangeArrowheads="1"/>
          </p:cNvSpPr>
          <p:nvPr>
            <p:ph idx="1"/>
          </p:nvPr>
        </p:nvSpPr>
        <p:spPr>
          <a:xfrm>
            <a:off x="762000" y="1676400"/>
            <a:ext cx="7620000" cy="4495800"/>
          </a:xfrm>
        </p:spPr>
        <p:txBody>
          <a:bodyPr/>
          <a:lstStyle/>
          <a:p>
            <a:pPr algn="just">
              <a:lnSpc>
                <a:spcPct val="90000"/>
              </a:lnSpc>
              <a:defRPr/>
            </a:pPr>
            <a:r>
              <a:rPr lang="pl-PL" sz="2800" b="1" smtClean="0">
                <a:cs typeface="Times New Roman" pitchFamily="18" charset="0"/>
              </a:rPr>
              <a:t>Tw. Fermata</a:t>
            </a:r>
            <a:endParaRPr lang="pl-PL" sz="2800" smtClean="0"/>
          </a:p>
          <a:p>
            <a:pPr algn="ctr">
              <a:lnSpc>
                <a:spcPct val="90000"/>
              </a:lnSpc>
              <a:buFontTx/>
              <a:buNone/>
              <a:defRPr/>
            </a:pPr>
            <a:r>
              <a:rPr lang="pl-PL" sz="2800" smtClean="0"/>
              <a:t>	</a:t>
            </a:r>
            <a:r>
              <a:rPr lang="pl-PL" sz="2800" smtClean="0">
                <a:cs typeface="Times New Roman" pitchFamily="18" charset="0"/>
              </a:rPr>
              <a:t>Jeżeli </a:t>
            </a:r>
            <a:r>
              <a:rPr lang="pl-PL" sz="2800" i="1" smtClean="0">
                <a:cs typeface="Times New Roman" pitchFamily="18" charset="0"/>
              </a:rPr>
              <a:t>m</a:t>
            </a:r>
            <a:r>
              <a:rPr lang="pl-PL" sz="2800" smtClean="0">
                <a:cs typeface="Times New Roman" pitchFamily="18" charset="0"/>
              </a:rPr>
              <a:t> i </a:t>
            </a:r>
            <a:r>
              <a:rPr lang="pl-PL" sz="2800" i="1" smtClean="0">
                <a:cs typeface="Times New Roman" pitchFamily="18" charset="0"/>
              </a:rPr>
              <a:t>n </a:t>
            </a:r>
            <a:r>
              <a:rPr lang="pl-PL" sz="2800" smtClean="0"/>
              <a:t>są względnie pierwsze, </a:t>
            </a:r>
            <a:r>
              <a:rPr lang="pl-PL" sz="2800" smtClean="0">
                <a:cs typeface="Times New Roman" pitchFamily="18" charset="0"/>
              </a:rPr>
              <a:t>to m</a:t>
            </a:r>
            <a:r>
              <a:rPr lang="pl-PL" sz="2800" baseline="3000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</a:t>
            </a:r>
            <a:r>
              <a:rPr lang="pl-PL" sz="2800" baseline="30000" smtClean="0">
                <a:cs typeface="Times New Roman" pitchFamily="18" charset="0"/>
              </a:rPr>
              <a:t>(n) </a:t>
            </a:r>
            <a:r>
              <a:rPr lang="pl-PL" sz="2800" smtClean="0">
                <a:cs typeface="Times New Roman" pitchFamily="18" charset="0"/>
              </a:rPr>
              <a:t>mod n =1</a:t>
            </a:r>
            <a:r>
              <a:rPr lang="pl-PL" sz="2800" smtClean="0"/>
              <a:t> </a:t>
            </a:r>
          </a:p>
          <a:p>
            <a:pPr algn="just">
              <a:lnSpc>
                <a:spcPct val="90000"/>
              </a:lnSpc>
              <a:defRPr/>
            </a:pPr>
            <a:r>
              <a:rPr lang="pl-PL" sz="2800" smtClean="0">
                <a:cs typeface="Times New Roman" pitchFamily="18" charset="0"/>
              </a:rPr>
              <a:t>Jeżeli </a:t>
            </a:r>
          </a:p>
          <a:p>
            <a:pPr algn="just">
              <a:lnSpc>
                <a:spcPct val="90000"/>
              </a:lnSpc>
              <a:buFontTx/>
              <a:buNone/>
              <a:defRPr/>
            </a:pPr>
            <a:r>
              <a:rPr lang="pl-PL" sz="2800" smtClean="0"/>
              <a:t>	</a:t>
            </a:r>
            <a:r>
              <a:rPr lang="pl-PL" sz="2800" smtClean="0">
                <a:cs typeface="Times New Roman" pitchFamily="18" charset="0"/>
              </a:rPr>
              <a:t>1</a:t>
            </a:r>
            <a:r>
              <a:rPr lang="pl-PL" sz="280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</a:t>
            </a:r>
            <a:r>
              <a:rPr lang="pl-PL" sz="2800" smtClean="0">
                <a:cs typeface="Times New Roman" pitchFamily="18" charset="0"/>
              </a:rPr>
              <a:t> e d mod </a:t>
            </a:r>
            <a:r>
              <a:rPr lang="pl-PL" sz="280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</a:t>
            </a:r>
            <a:r>
              <a:rPr lang="pl-PL" sz="2800" smtClean="0">
                <a:cs typeface="Times New Roman" pitchFamily="18" charset="0"/>
              </a:rPr>
              <a:t>(n) = 1, gdzie </a:t>
            </a:r>
            <a:r>
              <a:rPr lang="pl-PL" sz="280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</a:t>
            </a:r>
            <a:r>
              <a:rPr lang="pl-PL" sz="2800" smtClean="0">
                <a:cs typeface="Times New Roman" pitchFamily="18" charset="0"/>
              </a:rPr>
              <a:t> jest funkcją Eulera</a:t>
            </a:r>
            <a:endParaRPr lang="pl-PL" sz="2800" smtClean="0"/>
          </a:p>
          <a:p>
            <a:pPr algn="just">
              <a:lnSpc>
                <a:spcPct val="90000"/>
              </a:lnSpc>
              <a:buFontTx/>
              <a:buNone/>
              <a:defRPr/>
            </a:pPr>
            <a:r>
              <a:rPr lang="pl-PL" sz="2800" smtClean="0"/>
              <a:t>	</a:t>
            </a:r>
            <a:r>
              <a:rPr lang="pl-PL" sz="2800" smtClean="0">
                <a:cs typeface="Times New Roman" pitchFamily="18" charset="0"/>
              </a:rPr>
              <a:t>2</a:t>
            </a:r>
            <a:r>
              <a:rPr lang="pl-PL" sz="280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</a:t>
            </a:r>
            <a:r>
              <a:rPr lang="pl-PL" sz="2800" smtClean="0">
                <a:cs typeface="Times New Roman" pitchFamily="18" charset="0"/>
              </a:rPr>
              <a:t> m </a:t>
            </a:r>
            <a:r>
              <a:rPr lang="pl-PL" sz="280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</a:t>
            </a:r>
            <a:r>
              <a:rPr lang="pl-PL" sz="2800" smtClean="0">
                <a:cs typeface="Times New Roman" pitchFamily="18" charset="0"/>
              </a:rPr>
              <a:t> [0, n-1], przy czym NWD(m, n)=1</a:t>
            </a:r>
            <a:r>
              <a:rPr lang="pl-PL" sz="2800" smtClean="0"/>
              <a:t> </a:t>
            </a:r>
          </a:p>
          <a:p>
            <a:pPr algn="just">
              <a:lnSpc>
                <a:spcPct val="90000"/>
              </a:lnSpc>
              <a:buFontTx/>
              <a:buNone/>
              <a:defRPr/>
            </a:pPr>
            <a:r>
              <a:rPr lang="en-US" sz="2800" smtClean="0">
                <a:cs typeface="Times New Roman" pitchFamily="18" charset="0"/>
              </a:rPr>
              <a:t>to:</a:t>
            </a:r>
            <a:endParaRPr lang="pl-PL" sz="2800" smtClean="0"/>
          </a:p>
          <a:p>
            <a:pPr algn="just">
              <a:lnSpc>
                <a:spcPct val="90000"/>
              </a:lnSpc>
              <a:buFontTx/>
              <a:buNone/>
              <a:defRPr/>
            </a:pPr>
            <a:r>
              <a:rPr lang="pl-PL" sz="2800" smtClean="0"/>
              <a:t>	</a:t>
            </a:r>
            <a:r>
              <a:rPr lang="en-US" sz="2800" smtClean="0">
                <a:cs typeface="Times New Roman" pitchFamily="18" charset="0"/>
              </a:rPr>
              <a:t>1. </a:t>
            </a:r>
            <a:r>
              <a:rPr lang="en-US" sz="2800" smtClean="0">
                <a:latin typeface="Times New Roman" pitchFamily="18" charset="0"/>
                <a:cs typeface="Times New Roman" pitchFamily="18" charset="0"/>
              </a:rPr>
              <a:t>          </a:t>
            </a:r>
            <a:r>
              <a:rPr lang="en-US" sz="2800" smtClean="0">
                <a:cs typeface="Times New Roman" pitchFamily="18" charset="0"/>
              </a:rPr>
              <a:t>(m</a:t>
            </a:r>
            <a:r>
              <a:rPr lang="en-US" sz="2800" baseline="30000" smtClean="0">
                <a:cs typeface="Times New Roman" pitchFamily="18" charset="0"/>
              </a:rPr>
              <a:t>e </a:t>
            </a:r>
            <a:r>
              <a:rPr lang="en-US" sz="2800" smtClean="0">
                <a:cs typeface="Times New Roman" pitchFamily="18" charset="0"/>
              </a:rPr>
              <a:t>mod n)</a:t>
            </a:r>
            <a:r>
              <a:rPr lang="en-US" sz="2800" baseline="30000" smtClean="0">
                <a:cs typeface="Times New Roman" pitchFamily="18" charset="0"/>
              </a:rPr>
              <a:t>d </a:t>
            </a:r>
            <a:r>
              <a:rPr lang="en-US" sz="2800" smtClean="0">
                <a:cs typeface="Times New Roman" pitchFamily="18" charset="0"/>
              </a:rPr>
              <a:t>mod n = m </a:t>
            </a:r>
            <a:endParaRPr lang="pl-PL" sz="2800" smtClean="0"/>
          </a:p>
          <a:p>
            <a:pPr algn="just">
              <a:lnSpc>
                <a:spcPct val="90000"/>
              </a:lnSpc>
              <a:buFontTx/>
              <a:buNone/>
              <a:defRPr/>
            </a:pPr>
            <a:r>
              <a:rPr lang="pl-PL" sz="2800" smtClean="0"/>
              <a:t>	</a:t>
            </a:r>
            <a:r>
              <a:rPr lang="de-DE" sz="2800" smtClean="0">
                <a:cs typeface="Times New Roman" pitchFamily="18" charset="0"/>
              </a:rPr>
              <a:t>2. </a:t>
            </a:r>
            <a:r>
              <a:rPr lang="de-DE" sz="2800" smtClean="0">
                <a:latin typeface="Times New Roman" pitchFamily="18" charset="0"/>
                <a:cs typeface="Times New Roman" pitchFamily="18" charset="0"/>
              </a:rPr>
              <a:t>          </a:t>
            </a:r>
            <a:r>
              <a:rPr lang="de-DE" sz="2800" smtClean="0">
                <a:cs typeface="Times New Roman" pitchFamily="18" charset="0"/>
              </a:rPr>
              <a:t>(m</a:t>
            </a:r>
            <a:r>
              <a:rPr lang="de-DE" sz="2800" baseline="30000" smtClean="0">
                <a:cs typeface="Times New Roman" pitchFamily="18" charset="0"/>
              </a:rPr>
              <a:t>d </a:t>
            </a:r>
            <a:r>
              <a:rPr lang="de-DE" sz="2800" smtClean="0">
                <a:cs typeface="Times New Roman" pitchFamily="18" charset="0"/>
              </a:rPr>
              <a:t>mod n)</a:t>
            </a:r>
            <a:r>
              <a:rPr lang="de-DE" sz="2800" baseline="30000" smtClean="0">
                <a:cs typeface="Times New Roman" pitchFamily="18" charset="0"/>
              </a:rPr>
              <a:t>e </a:t>
            </a:r>
            <a:r>
              <a:rPr lang="de-DE" sz="2800" smtClean="0">
                <a:cs typeface="Times New Roman" pitchFamily="18" charset="0"/>
              </a:rPr>
              <a:t>mod n = m</a:t>
            </a:r>
            <a:endParaRPr lang="pl-PL" sz="2800" smtClean="0">
              <a:cs typeface="Times New Roman" pitchFamily="18" charset="0"/>
            </a:endParaRPr>
          </a:p>
          <a:p>
            <a:pPr>
              <a:lnSpc>
                <a:spcPct val="90000"/>
              </a:lnSpc>
              <a:defRPr/>
            </a:pPr>
            <a:endParaRPr lang="pl-PL" sz="2800" smtClean="0"/>
          </a:p>
        </p:txBody>
      </p:sp>
      <p:sp>
        <p:nvSpPr>
          <p:cNvPr id="51202" name="Symbol zastępczy stopki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GB" smtClean="0"/>
              <a:t>Maciej Miłostan, Kryptografia </a:t>
            </a:r>
          </a:p>
        </p:txBody>
      </p:sp>
      <p:sp>
        <p:nvSpPr>
          <p:cNvPr id="51203" name="Symbol zastępczy numeru slajdu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670175E4-369A-4C47-84B2-ABAF7FEA4F69}" type="slidenum">
              <a:rPr lang="en-GB" smtClean="0"/>
              <a:pPr/>
              <a:t>50</a:t>
            </a:fld>
            <a:endParaRPr lang="en-GB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l-PL" smtClean="0"/>
              <a:t>Szyfry wykładnicze (2)</a:t>
            </a:r>
          </a:p>
        </p:txBody>
      </p:sp>
      <p:sp>
        <p:nvSpPr>
          <p:cNvPr id="491523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981200"/>
            <a:ext cx="8153400" cy="4495800"/>
          </a:xfrm>
        </p:spPr>
        <p:txBody>
          <a:bodyPr/>
          <a:lstStyle/>
          <a:p>
            <a:pPr algn="just">
              <a:defRPr/>
            </a:pPr>
            <a:r>
              <a:rPr lang="pl-PL" sz="2000" smtClean="0">
                <a:latin typeface="Times New Roman" pitchFamily="18" charset="0"/>
                <a:cs typeface="Times New Roman" pitchFamily="18" charset="0"/>
              </a:rPr>
              <a:t>Z 1</a:t>
            </a:r>
            <a:r>
              <a:rPr lang="pl-PL" sz="200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</a:t>
            </a:r>
            <a:r>
              <a:rPr lang="pl-PL" sz="2000" smtClean="0">
                <a:latin typeface="Times New Roman" pitchFamily="18" charset="0"/>
                <a:cs typeface="Times New Roman" pitchFamily="18" charset="0"/>
              </a:rPr>
              <a:t> wynika, że dla pewnej liczby całkowitej </a:t>
            </a:r>
            <a:r>
              <a:rPr lang="pl-PL" sz="2000" i="1" smtClean="0">
                <a:latin typeface="Times New Roman" pitchFamily="18" charset="0"/>
                <a:cs typeface="Times New Roman" pitchFamily="18" charset="0"/>
              </a:rPr>
              <a:t>r:</a:t>
            </a:r>
            <a:endParaRPr lang="pl-PL" sz="200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Tx/>
              <a:buNone/>
              <a:defRPr/>
            </a:pPr>
            <a:r>
              <a:rPr lang="pl-PL" sz="2000" smtClean="0">
                <a:latin typeface="Times New Roman" pitchFamily="18" charset="0"/>
              </a:rPr>
              <a:t>		</a:t>
            </a:r>
            <a:r>
              <a:rPr lang="de-DE" sz="2000" i="1" smtClean="0">
                <a:latin typeface="Times New Roman" pitchFamily="18" charset="0"/>
                <a:cs typeface="Times New Roman" pitchFamily="18" charset="0"/>
              </a:rPr>
              <a:t>e d</a:t>
            </a:r>
            <a:r>
              <a:rPr lang="de-DE" sz="2000" smtClean="0"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de-DE" sz="2000" i="1" smtClean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de-DE" sz="200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l-PL" sz="200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</a:t>
            </a:r>
            <a:r>
              <a:rPr lang="de-DE" sz="2000" smtClean="0">
                <a:latin typeface="Times New Roman" pitchFamily="18" charset="0"/>
                <a:cs typeface="Times New Roman" pitchFamily="18" charset="0"/>
              </a:rPr>
              <a:t>(n) + 1 </a:t>
            </a:r>
            <a:endParaRPr lang="pl-PL" sz="2000" smtClean="0">
              <a:latin typeface="Times New Roman" pitchFamily="18" charset="0"/>
            </a:endParaRPr>
          </a:p>
          <a:p>
            <a:pPr algn="just">
              <a:defRPr/>
            </a:pPr>
            <a:r>
              <a:rPr lang="pl-PL" sz="2000" smtClean="0">
                <a:latin typeface="Times New Roman" pitchFamily="18" charset="0"/>
              </a:rPr>
              <a:t>Wobec powyższego w</a:t>
            </a:r>
            <a:r>
              <a:rPr lang="pl-PL" sz="2000" smtClean="0">
                <a:latin typeface="Times New Roman" pitchFamily="18" charset="0"/>
                <a:cs typeface="Times New Roman" pitchFamily="18" charset="0"/>
              </a:rPr>
              <a:t>ybór </a:t>
            </a:r>
            <a:r>
              <a:rPr lang="pl-PL" sz="2000" i="1" smtClean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pl-PL" sz="2000" smtClean="0">
                <a:latin typeface="Times New Roman" pitchFamily="18" charset="0"/>
                <a:cs typeface="Times New Roman" pitchFamily="18" charset="0"/>
              </a:rPr>
              <a:t> i </a:t>
            </a:r>
            <a:r>
              <a:rPr lang="pl-PL" sz="2000" i="1" smtClean="0">
                <a:latin typeface="Times New Roman" pitchFamily="18" charset="0"/>
                <a:cs typeface="Times New Roman" pitchFamily="18" charset="0"/>
              </a:rPr>
              <a:t>e</a:t>
            </a:r>
            <a:r>
              <a:rPr lang="pl-PL" sz="2000" i="1" smtClean="0">
                <a:latin typeface="Times New Roman" pitchFamily="18" charset="0"/>
              </a:rPr>
              <a:t> </a:t>
            </a:r>
            <a:r>
              <a:rPr lang="pl-PL" sz="2000" smtClean="0">
                <a:latin typeface="Times New Roman" pitchFamily="18" charset="0"/>
              </a:rPr>
              <a:t>przedstawia się następująco</a:t>
            </a:r>
            <a:r>
              <a:rPr lang="pl-PL" sz="200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just">
              <a:buFontTx/>
              <a:buNone/>
              <a:defRPr/>
            </a:pPr>
            <a:r>
              <a:rPr lang="pl-PL" sz="2000" smtClean="0">
                <a:latin typeface="Times New Roman" pitchFamily="18" charset="0"/>
              </a:rPr>
              <a:t>	</a:t>
            </a:r>
            <a:r>
              <a:rPr lang="pl-PL" sz="2000" smtClean="0">
                <a:latin typeface="Times New Roman" pitchFamily="18" charset="0"/>
                <a:cs typeface="Times New Roman" pitchFamily="18" charset="0"/>
              </a:rPr>
              <a:t>Wybieramy </a:t>
            </a:r>
            <a:r>
              <a:rPr lang="pl-PL" sz="2000" i="1" smtClean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pl-PL" sz="2000" smtClean="0">
                <a:latin typeface="Times New Roman" pitchFamily="18" charset="0"/>
                <a:cs typeface="Times New Roman" pitchFamily="18" charset="0"/>
              </a:rPr>
              <a:t> z zadanego wcześniej przedziału (</a:t>
            </a:r>
            <a:r>
              <a:rPr lang="pl-PL" sz="2000" i="1" smtClean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pl-PL" sz="2000" smtClean="0">
                <a:latin typeface="Times New Roman" pitchFamily="18" charset="0"/>
                <a:cs typeface="Times New Roman" pitchFamily="18" charset="0"/>
              </a:rPr>
              <a:t> musi być liczbą względnie pierwszą z </a:t>
            </a:r>
            <a:r>
              <a:rPr lang="pl-PL" sz="2000" i="1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</a:t>
            </a:r>
            <a:r>
              <a:rPr lang="pl-PL" sz="2000" i="1" smtClean="0">
                <a:latin typeface="Times New Roman" pitchFamily="18" charset="0"/>
                <a:cs typeface="Times New Roman" pitchFamily="18" charset="0"/>
              </a:rPr>
              <a:t>(n)</a:t>
            </a:r>
            <a:r>
              <a:rPr lang="pl-PL" sz="2000" smtClean="0">
                <a:latin typeface="Times New Roman" pitchFamily="18" charset="0"/>
                <a:cs typeface="Times New Roman" pitchFamily="18" charset="0"/>
              </a:rPr>
              <a:t>). Wyznaczamy </a:t>
            </a:r>
            <a:r>
              <a:rPr lang="pl-PL" sz="2000" i="1" smtClean="0">
                <a:latin typeface="Times New Roman" pitchFamily="18" charset="0"/>
                <a:cs typeface="Times New Roman" pitchFamily="18" charset="0"/>
              </a:rPr>
              <a:t>e</a:t>
            </a:r>
            <a:r>
              <a:rPr lang="pl-PL" sz="2000" smtClean="0">
                <a:latin typeface="Times New Roman" pitchFamily="18" charset="0"/>
                <a:cs typeface="Times New Roman" pitchFamily="18" charset="0"/>
              </a:rPr>
              <a:t> jako odwrotność </a:t>
            </a:r>
            <a:r>
              <a:rPr lang="pl-PL" sz="2000" i="1" smtClean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pl-PL" sz="2000" smtClean="0">
                <a:latin typeface="Times New Roman" pitchFamily="18" charset="0"/>
                <a:cs typeface="Times New Roman" pitchFamily="18" charset="0"/>
              </a:rPr>
              <a:t>, co oznaczamy </a:t>
            </a:r>
            <a:r>
              <a:rPr lang="pl-PL" sz="2000" i="1" smtClean="0">
                <a:latin typeface="Times New Roman" pitchFamily="18" charset="0"/>
                <a:cs typeface="Times New Roman" pitchFamily="18" charset="0"/>
              </a:rPr>
              <a:t>e</a:t>
            </a:r>
            <a:r>
              <a:rPr lang="pl-PL" sz="2000" smtClean="0">
                <a:latin typeface="Times New Roman" pitchFamily="18" charset="0"/>
                <a:cs typeface="Times New Roman" pitchFamily="18" charset="0"/>
              </a:rPr>
              <a:t>=</a:t>
            </a:r>
            <a:r>
              <a:rPr lang="pl-PL" sz="2000" i="1" smtClean="0">
                <a:latin typeface="Times New Roman" pitchFamily="18" charset="0"/>
                <a:cs typeface="Times New Roman" pitchFamily="18" charset="0"/>
              </a:rPr>
              <a:t>inv(d, </a:t>
            </a:r>
            <a:r>
              <a:rPr lang="pl-PL" sz="2000" i="1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</a:t>
            </a:r>
            <a:r>
              <a:rPr lang="pl-PL" sz="2000" i="1" smtClean="0">
                <a:latin typeface="Times New Roman" pitchFamily="18" charset="0"/>
                <a:cs typeface="Times New Roman" pitchFamily="18" charset="0"/>
              </a:rPr>
              <a:t>(n))</a:t>
            </a:r>
            <a:r>
              <a:rPr lang="pl-PL" sz="2000" smtClean="0">
                <a:latin typeface="Times New Roman" pitchFamily="18" charset="0"/>
                <a:cs typeface="Times New Roman" pitchFamily="18" charset="0"/>
              </a:rPr>
              <a:t> na podstawie równania:</a:t>
            </a:r>
          </a:p>
          <a:p>
            <a:pPr algn="ctr">
              <a:buFontTx/>
              <a:buNone/>
              <a:defRPr/>
            </a:pPr>
            <a:r>
              <a:rPr lang="en-US" sz="2400" i="1" smtClean="0">
                <a:latin typeface="Times New Roman" pitchFamily="18" charset="0"/>
                <a:cs typeface="Times New Roman" pitchFamily="18" charset="0"/>
              </a:rPr>
              <a:t>ed </a:t>
            </a:r>
            <a:r>
              <a:rPr lang="en-US" sz="2400" smtClean="0">
                <a:latin typeface="Times New Roman" pitchFamily="18" charset="0"/>
                <a:cs typeface="Times New Roman" pitchFamily="18" charset="0"/>
              </a:rPr>
              <a:t>mod </a:t>
            </a:r>
            <a:r>
              <a:rPr lang="pl-PL" sz="2400" i="1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</a:t>
            </a:r>
            <a:r>
              <a:rPr lang="en-US" sz="2400" i="1" smtClean="0">
                <a:latin typeface="Times New Roman" pitchFamily="18" charset="0"/>
                <a:cs typeface="Times New Roman" pitchFamily="18" charset="0"/>
              </a:rPr>
              <a:t>(n)</a:t>
            </a:r>
            <a:r>
              <a:rPr lang="en-US" sz="2400" smtClean="0">
                <a:latin typeface="Times New Roman" pitchFamily="18" charset="0"/>
                <a:cs typeface="Times New Roman" pitchFamily="18" charset="0"/>
              </a:rPr>
              <a:t>=1</a:t>
            </a:r>
            <a:endParaRPr lang="pl-PL" sz="240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Tx/>
              <a:buNone/>
              <a:defRPr/>
            </a:pPr>
            <a:r>
              <a:rPr lang="pl-PL" sz="2000" smtClean="0">
                <a:latin typeface="Times New Roman" pitchFamily="18" charset="0"/>
              </a:rPr>
              <a:t> 	</a:t>
            </a:r>
            <a:r>
              <a:rPr lang="pl-PL" sz="2000" smtClean="0">
                <a:latin typeface="Times New Roman" pitchFamily="18" charset="0"/>
                <a:cs typeface="Times New Roman" pitchFamily="18" charset="0"/>
              </a:rPr>
              <a:t>w sposób następujący:</a:t>
            </a:r>
          </a:p>
          <a:p>
            <a:pPr algn="ctr">
              <a:buFontTx/>
              <a:buNone/>
              <a:defRPr/>
            </a:pPr>
            <a:r>
              <a:rPr lang="de-DE" sz="2400" i="1" smtClean="0">
                <a:latin typeface="Times New Roman" pitchFamily="18" charset="0"/>
                <a:cs typeface="Times New Roman" pitchFamily="18" charset="0"/>
              </a:rPr>
              <a:t>e</a:t>
            </a:r>
            <a:r>
              <a:rPr lang="de-DE" sz="2400" smtClean="0">
                <a:latin typeface="Times New Roman" pitchFamily="18" charset="0"/>
                <a:cs typeface="Times New Roman" pitchFamily="18" charset="0"/>
              </a:rPr>
              <a:t>=</a:t>
            </a:r>
            <a:r>
              <a:rPr lang="de-DE" sz="2400" i="1" smtClean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pl-PL" sz="2400" i="1" baseline="3000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</a:t>
            </a:r>
            <a:r>
              <a:rPr lang="de-DE" sz="2400" i="1" baseline="3000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pl-PL" sz="2400" i="1" baseline="3000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</a:t>
            </a:r>
            <a:r>
              <a:rPr lang="de-DE" sz="2400" i="1" baseline="30000" smtClean="0">
                <a:latin typeface="Times New Roman" pitchFamily="18" charset="0"/>
                <a:cs typeface="Times New Roman" pitchFamily="18" charset="0"/>
              </a:rPr>
              <a:t>(n))-1</a:t>
            </a:r>
            <a:r>
              <a:rPr lang="de-DE" sz="2400" smtClean="0">
                <a:latin typeface="Times New Roman" pitchFamily="18" charset="0"/>
                <a:cs typeface="Times New Roman" pitchFamily="18" charset="0"/>
              </a:rPr>
              <a:t>mod </a:t>
            </a:r>
            <a:r>
              <a:rPr lang="pl-PL" sz="2400" i="1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</a:t>
            </a:r>
            <a:r>
              <a:rPr lang="de-DE" sz="2400" i="1" smtClean="0">
                <a:latin typeface="Times New Roman" pitchFamily="18" charset="0"/>
                <a:cs typeface="Times New Roman" pitchFamily="18" charset="0"/>
              </a:rPr>
              <a:t>(n)</a:t>
            </a:r>
            <a:r>
              <a:rPr lang="de-DE" sz="240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pl-PL" sz="240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Tx/>
              <a:buNone/>
              <a:defRPr/>
            </a:pPr>
            <a:r>
              <a:rPr lang="pl-PL" sz="2000" smtClean="0">
                <a:latin typeface="Times New Roman" pitchFamily="18" charset="0"/>
              </a:rPr>
              <a:t>	</a:t>
            </a:r>
            <a:r>
              <a:rPr lang="pl-PL" sz="2000" smtClean="0">
                <a:latin typeface="Times New Roman" pitchFamily="18" charset="0"/>
                <a:cs typeface="Times New Roman" pitchFamily="18" charset="0"/>
              </a:rPr>
              <a:t>Można oczywiście wybrać na początku </a:t>
            </a:r>
            <a:r>
              <a:rPr lang="pl-PL" sz="2000" i="1" smtClean="0">
                <a:latin typeface="Times New Roman" pitchFamily="18" charset="0"/>
                <a:cs typeface="Times New Roman" pitchFamily="18" charset="0"/>
              </a:rPr>
              <a:t>e</a:t>
            </a:r>
            <a:r>
              <a:rPr lang="pl-PL" sz="2000" smtClean="0">
                <a:latin typeface="Times New Roman" pitchFamily="18" charset="0"/>
                <a:cs typeface="Times New Roman" pitchFamily="18" charset="0"/>
              </a:rPr>
              <a:t> i analogicznie wyliczyć </a:t>
            </a:r>
            <a:r>
              <a:rPr lang="pl-PL" sz="2000" i="1" smtClean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pl-PL" sz="200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>
              <a:defRPr/>
            </a:pPr>
            <a:r>
              <a:rPr lang="pl-PL" sz="2000" smtClean="0">
                <a:latin typeface="Times New Roman" pitchFamily="18" charset="0"/>
                <a:cs typeface="Times New Roman" pitchFamily="18" charset="0"/>
              </a:rPr>
              <a:t>Konstruując system kryptograficzny musimy mieć na uwadze warunki 1</a:t>
            </a:r>
            <a:r>
              <a:rPr lang="pl-PL" sz="200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</a:t>
            </a:r>
            <a:r>
              <a:rPr lang="pl-PL" sz="2000" smtClean="0">
                <a:latin typeface="Times New Roman" pitchFamily="18" charset="0"/>
                <a:cs typeface="Times New Roman" pitchFamily="18" charset="0"/>
              </a:rPr>
              <a:t> i 2</a:t>
            </a:r>
            <a:r>
              <a:rPr lang="pl-PL" sz="200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</a:t>
            </a:r>
            <a:r>
              <a:rPr lang="pl-PL" sz="200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defRPr/>
            </a:pPr>
            <a:endParaRPr lang="pl-PL" sz="2000" smtClean="0">
              <a:latin typeface="Times New Roman" pitchFamily="18" charset="0"/>
            </a:endParaRPr>
          </a:p>
        </p:txBody>
      </p:sp>
      <p:sp>
        <p:nvSpPr>
          <p:cNvPr id="52226" name="Symbol zastępczy stopki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GB" smtClean="0"/>
              <a:t>Maciej Miłostan, Kryptografia </a:t>
            </a:r>
          </a:p>
        </p:txBody>
      </p:sp>
      <p:sp>
        <p:nvSpPr>
          <p:cNvPr id="52227" name="Symbol zastępczy numeru slajdu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F5E3F4A7-800A-48E6-B746-F4089B884013}" type="slidenum">
              <a:rPr lang="en-GB" smtClean="0"/>
              <a:pPr/>
              <a:t>51</a:t>
            </a:fld>
            <a:endParaRPr lang="en-GB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5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l-PL" smtClean="0"/>
              <a:t>S</a:t>
            </a:r>
            <a:r>
              <a:rPr lang="pl-PL" smtClean="0">
                <a:cs typeface="Times New Roman" pitchFamily="18" charset="0"/>
              </a:rPr>
              <a:t>zyfr Pohlinga — Hellmana </a:t>
            </a:r>
          </a:p>
        </p:txBody>
      </p:sp>
      <p:sp>
        <p:nvSpPr>
          <p:cNvPr id="492548" name="Rectangle 4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pl-PL" sz="2800" smtClean="0"/>
              <a:t>Moc </a:t>
            </a:r>
            <a:r>
              <a:rPr lang="pl-PL" sz="2800" smtClean="0">
                <a:cs typeface="Times New Roman" pitchFamily="18" charset="0"/>
              </a:rPr>
              <a:t>algorytmu leży w złożoności — trudności w logarytmowaniu dyskretnym dla dużych </a:t>
            </a:r>
            <a:r>
              <a:rPr lang="pl-PL" sz="2800" i="1" smtClean="0">
                <a:cs typeface="Times New Roman" pitchFamily="18" charset="0"/>
              </a:rPr>
              <a:t>p</a:t>
            </a:r>
            <a:endParaRPr lang="pl-PL" sz="2800" i="1" smtClean="0"/>
          </a:p>
          <a:p>
            <a:pPr>
              <a:lnSpc>
                <a:spcPct val="90000"/>
              </a:lnSpc>
              <a:buFontTx/>
              <a:buNone/>
              <a:defRPr/>
            </a:pPr>
            <a:r>
              <a:rPr lang="pl-PL" sz="2800" smtClean="0"/>
              <a:t>	</a:t>
            </a:r>
            <a:r>
              <a:rPr lang="pl-PL" sz="2800" smtClean="0">
                <a:cs typeface="Times New Roman" pitchFamily="18" charset="0"/>
              </a:rPr>
              <a:t>p - duża liczba pierwsza</a:t>
            </a:r>
            <a:endParaRPr lang="pl-PL" sz="2800" smtClean="0"/>
          </a:p>
          <a:p>
            <a:pPr lvl="1" algn="just">
              <a:lnSpc>
                <a:spcPct val="90000"/>
              </a:lnSpc>
              <a:buFontTx/>
              <a:buNone/>
              <a:defRPr/>
            </a:pPr>
            <a:r>
              <a:rPr lang="pl-PL" sz="2400" smtClean="0">
                <a:cs typeface="Times New Roman" pitchFamily="18" charset="0"/>
              </a:rPr>
              <a:t>c = m</a:t>
            </a:r>
            <a:r>
              <a:rPr lang="pl-PL" sz="2400" baseline="30000" smtClean="0">
                <a:cs typeface="Times New Roman" pitchFamily="18" charset="0"/>
              </a:rPr>
              <a:t>e </a:t>
            </a:r>
            <a:r>
              <a:rPr lang="pl-PL" sz="2400" smtClean="0">
                <a:cs typeface="Times New Roman" pitchFamily="18" charset="0"/>
              </a:rPr>
              <a:t>mod </a:t>
            </a:r>
            <a:r>
              <a:rPr lang="pl-PL" sz="2400" smtClean="0"/>
              <a:t>p</a:t>
            </a:r>
            <a:r>
              <a:rPr lang="pl-PL" sz="2400" smtClean="0">
                <a:cs typeface="Times New Roman" pitchFamily="18" charset="0"/>
              </a:rPr>
              <a:t>		k</a:t>
            </a:r>
            <a:r>
              <a:rPr lang="pl-PL" sz="2400" baseline="-30000" smtClean="0">
                <a:cs typeface="Times New Roman" pitchFamily="18" charset="0"/>
              </a:rPr>
              <a:t>e</a:t>
            </a:r>
            <a:r>
              <a:rPr lang="pl-PL" sz="2400" smtClean="0">
                <a:cs typeface="Times New Roman" pitchFamily="18" charset="0"/>
              </a:rPr>
              <a:t> = (e, </a:t>
            </a:r>
            <a:r>
              <a:rPr lang="pl-PL" sz="2400" smtClean="0"/>
              <a:t>p</a:t>
            </a:r>
            <a:r>
              <a:rPr lang="pl-PL" sz="2400" smtClean="0">
                <a:cs typeface="Times New Roman" pitchFamily="18" charset="0"/>
              </a:rPr>
              <a:t>) - klucz szyfrujący</a:t>
            </a:r>
          </a:p>
          <a:p>
            <a:pPr lvl="1" algn="just">
              <a:lnSpc>
                <a:spcPct val="90000"/>
              </a:lnSpc>
              <a:buFontTx/>
              <a:buNone/>
              <a:defRPr/>
            </a:pPr>
            <a:r>
              <a:rPr lang="pl-PL" sz="2400" smtClean="0">
                <a:cs typeface="Times New Roman" pitchFamily="18" charset="0"/>
              </a:rPr>
              <a:t>m = c</a:t>
            </a:r>
            <a:r>
              <a:rPr lang="pl-PL" sz="2400" baseline="30000" smtClean="0">
                <a:cs typeface="Times New Roman" pitchFamily="18" charset="0"/>
              </a:rPr>
              <a:t>d</a:t>
            </a:r>
            <a:r>
              <a:rPr lang="pl-PL" sz="2400" smtClean="0">
                <a:cs typeface="Times New Roman" pitchFamily="18" charset="0"/>
              </a:rPr>
              <a:t> mod </a:t>
            </a:r>
            <a:r>
              <a:rPr lang="pl-PL" sz="2400" smtClean="0"/>
              <a:t>p		</a:t>
            </a:r>
            <a:r>
              <a:rPr lang="pl-PL" sz="2400" smtClean="0">
                <a:cs typeface="Times New Roman" pitchFamily="18" charset="0"/>
              </a:rPr>
              <a:t>k</a:t>
            </a:r>
            <a:r>
              <a:rPr lang="pl-PL" sz="2400" baseline="-30000" smtClean="0">
                <a:cs typeface="Times New Roman" pitchFamily="18" charset="0"/>
              </a:rPr>
              <a:t>d</a:t>
            </a:r>
            <a:r>
              <a:rPr lang="pl-PL" sz="2400" smtClean="0">
                <a:cs typeface="Times New Roman" pitchFamily="18" charset="0"/>
              </a:rPr>
              <a:t> = (d, </a:t>
            </a:r>
            <a:r>
              <a:rPr lang="pl-PL" sz="2400" smtClean="0"/>
              <a:t>p</a:t>
            </a:r>
            <a:r>
              <a:rPr lang="pl-PL" sz="2400" smtClean="0">
                <a:cs typeface="Times New Roman" pitchFamily="18" charset="0"/>
              </a:rPr>
              <a:t>) - klucz deszyfrujący</a:t>
            </a:r>
            <a:r>
              <a:rPr lang="pl-PL" sz="2400" smtClean="0"/>
              <a:t> </a:t>
            </a:r>
          </a:p>
          <a:p>
            <a:pPr algn="just">
              <a:lnSpc>
                <a:spcPct val="90000"/>
              </a:lnSpc>
              <a:buFontTx/>
              <a:buNone/>
              <a:defRPr/>
            </a:pPr>
            <a:r>
              <a:rPr lang="pl-PL" sz="2800" smtClean="0">
                <a:latin typeface="Times New Roman" pitchFamily="18" charset="0"/>
                <a:sym typeface="Symbol" pitchFamily="18" charset="2"/>
              </a:rPr>
              <a:t>	</a:t>
            </a:r>
            <a:r>
              <a:rPr lang="pl-PL" sz="280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</a:t>
            </a:r>
            <a:r>
              <a:rPr lang="de-DE" sz="2800" smtClean="0">
                <a:cs typeface="Times New Roman" pitchFamily="18" charset="0"/>
              </a:rPr>
              <a:t>(p) = p -1</a:t>
            </a:r>
            <a:endParaRPr lang="pl-PL" sz="2800" smtClean="0">
              <a:cs typeface="Times New Roman" pitchFamily="18" charset="0"/>
            </a:endParaRPr>
          </a:p>
          <a:p>
            <a:pPr algn="just">
              <a:lnSpc>
                <a:spcPct val="90000"/>
              </a:lnSpc>
              <a:buFontTx/>
              <a:buNone/>
              <a:defRPr/>
            </a:pPr>
            <a:r>
              <a:rPr lang="pl-PL" sz="2800" smtClean="0"/>
              <a:t>	</a:t>
            </a:r>
            <a:r>
              <a:rPr lang="de-DE" sz="2800" smtClean="0">
                <a:cs typeface="Times New Roman" pitchFamily="18" charset="0"/>
              </a:rPr>
              <a:t>e d mod (p - 1) = 1 </a:t>
            </a:r>
            <a:r>
              <a:rPr lang="pl-PL" sz="280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</a:t>
            </a:r>
            <a:r>
              <a:rPr lang="de-DE" sz="2800" smtClean="0">
                <a:cs typeface="Times New Roman" pitchFamily="18" charset="0"/>
              </a:rPr>
              <a:t> d = e</a:t>
            </a:r>
            <a:r>
              <a:rPr lang="de-DE" sz="2800" baseline="30000" smtClean="0">
                <a:cs typeface="Times New Roman" pitchFamily="18" charset="0"/>
              </a:rPr>
              <a:t>-1</a:t>
            </a:r>
            <a:r>
              <a:rPr lang="de-DE" sz="2800" smtClean="0">
                <a:cs typeface="Times New Roman" pitchFamily="18" charset="0"/>
              </a:rPr>
              <a:t> mod (p-1)= e</a:t>
            </a:r>
            <a:r>
              <a:rPr lang="pl-PL" sz="2800" baseline="3000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</a:t>
            </a:r>
            <a:r>
              <a:rPr lang="de-DE" sz="2800" baseline="30000" smtClean="0">
                <a:cs typeface="Times New Roman" pitchFamily="18" charset="0"/>
              </a:rPr>
              <a:t>(p-1) -1 </a:t>
            </a:r>
            <a:r>
              <a:rPr lang="de-DE" sz="2800" smtClean="0">
                <a:cs typeface="Times New Roman" pitchFamily="18" charset="0"/>
              </a:rPr>
              <a:t>mod (p-1)</a:t>
            </a:r>
            <a:endParaRPr lang="pl-PL" sz="2800" smtClean="0">
              <a:cs typeface="Times New Roman" pitchFamily="18" charset="0"/>
            </a:endParaRPr>
          </a:p>
          <a:p>
            <a:pPr algn="just">
              <a:lnSpc>
                <a:spcPct val="90000"/>
              </a:lnSpc>
              <a:defRPr/>
            </a:pPr>
            <a:r>
              <a:rPr lang="pl-PL" sz="2800" smtClean="0">
                <a:cs typeface="Times New Roman" pitchFamily="18" charset="0"/>
              </a:rPr>
              <a:t>Klucze do szyfrowania k</a:t>
            </a:r>
            <a:r>
              <a:rPr lang="pl-PL" sz="2800" baseline="-30000" smtClean="0">
                <a:cs typeface="Times New Roman" pitchFamily="18" charset="0"/>
              </a:rPr>
              <a:t>e</a:t>
            </a:r>
            <a:r>
              <a:rPr lang="pl-PL" sz="2800" smtClean="0">
                <a:cs typeface="Times New Roman" pitchFamily="18" charset="0"/>
              </a:rPr>
              <a:t>=(e, p) i deszyfrowania k</a:t>
            </a:r>
            <a:r>
              <a:rPr lang="pl-PL" sz="2800" baseline="-30000" smtClean="0">
                <a:cs typeface="Times New Roman" pitchFamily="18" charset="0"/>
              </a:rPr>
              <a:t>d</a:t>
            </a:r>
            <a:r>
              <a:rPr lang="pl-PL" sz="2800" smtClean="0">
                <a:cs typeface="Times New Roman" pitchFamily="18" charset="0"/>
              </a:rPr>
              <a:t>=(d, p)</a:t>
            </a:r>
          </a:p>
          <a:p>
            <a:pPr algn="just">
              <a:lnSpc>
                <a:spcPct val="90000"/>
              </a:lnSpc>
              <a:buFontTx/>
              <a:buNone/>
              <a:defRPr/>
            </a:pPr>
            <a:endParaRPr lang="pl-PL" sz="2800" smtClean="0"/>
          </a:p>
        </p:txBody>
      </p:sp>
      <p:sp>
        <p:nvSpPr>
          <p:cNvPr id="53250" name="Symbol zastępczy stopki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GB" smtClean="0"/>
              <a:t>Maciej Miłostan, Kryptografia </a:t>
            </a:r>
          </a:p>
        </p:txBody>
      </p:sp>
      <p:sp>
        <p:nvSpPr>
          <p:cNvPr id="53251" name="Symbol zastępczy numeru slajdu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C90F301C-1BF2-4197-8E68-BD4F250347C4}" type="slidenum">
              <a:rPr lang="en-GB" smtClean="0"/>
              <a:pPr/>
              <a:t>52</a:t>
            </a:fld>
            <a:endParaRPr lang="en-GB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5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l-PL" smtClean="0"/>
              <a:t>Szyfr RSA</a:t>
            </a:r>
          </a:p>
        </p:txBody>
      </p:sp>
      <p:sp>
        <p:nvSpPr>
          <p:cNvPr id="493571" name="Rectangle 3"/>
          <p:cNvSpPr>
            <a:spLocks noGrp="1" noChangeArrowheads="1"/>
          </p:cNvSpPr>
          <p:nvPr>
            <p:ph idx="1"/>
          </p:nvPr>
        </p:nvSpPr>
        <p:spPr>
          <a:xfrm>
            <a:off x="214313" y="1524000"/>
            <a:ext cx="8548687" cy="5105400"/>
          </a:xfrm>
        </p:spPr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pl-PL" sz="2800" dirty="0" smtClean="0"/>
              <a:t>W szyfrze RSA (</a:t>
            </a:r>
            <a:r>
              <a:rPr lang="pl-PL" sz="2800" dirty="0" err="1" smtClean="0"/>
              <a:t>Rivesta-Shamira-Adlemana</a:t>
            </a:r>
            <a:r>
              <a:rPr lang="pl-PL" sz="2800" dirty="0" smtClean="0"/>
              <a:t>) modułem prowadzonych obliczeń jest liczba n będąca iloczynem dwóch wielkich liczb pierwszych p i q:</a:t>
            </a:r>
          </a:p>
          <a:p>
            <a:pPr algn="ctr">
              <a:lnSpc>
                <a:spcPct val="90000"/>
              </a:lnSpc>
              <a:buFontTx/>
              <a:buNone/>
              <a:defRPr/>
            </a:pPr>
            <a:r>
              <a:rPr lang="pl-PL" sz="2800" dirty="0" err="1" smtClean="0"/>
              <a:t>n=pq</a:t>
            </a:r>
            <a:endParaRPr lang="pl-PL" sz="2800" dirty="0" smtClean="0"/>
          </a:p>
          <a:p>
            <a:pPr>
              <a:lnSpc>
                <a:spcPct val="90000"/>
              </a:lnSpc>
              <a:buFontTx/>
              <a:buNone/>
              <a:defRPr/>
            </a:pPr>
            <a:r>
              <a:rPr lang="pl-PL" sz="2800" dirty="0" smtClean="0"/>
              <a:t>	z czego wynika:</a:t>
            </a:r>
          </a:p>
          <a:p>
            <a:pPr algn="ctr">
              <a:lnSpc>
                <a:spcPct val="90000"/>
              </a:lnSpc>
              <a:buFontTx/>
              <a:buNone/>
              <a:defRPr/>
            </a:pPr>
            <a:r>
              <a:rPr lang="pl-PL" sz="2800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</a:t>
            </a:r>
            <a:r>
              <a:rPr lang="de-DE" sz="2800" dirty="0" smtClean="0">
                <a:cs typeface="Times New Roman" pitchFamily="18" charset="0"/>
              </a:rPr>
              <a:t>(</a:t>
            </a:r>
            <a:r>
              <a:rPr lang="pl-PL" sz="2800" dirty="0" smtClean="0"/>
              <a:t>n</a:t>
            </a:r>
            <a:r>
              <a:rPr lang="de-DE" sz="2800" dirty="0" smtClean="0">
                <a:cs typeface="Times New Roman" pitchFamily="18" charset="0"/>
              </a:rPr>
              <a:t>) =</a:t>
            </a:r>
            <a:r>
              <a:rPr lang="pl-PL" sz="2800" dirty="0" smtClean="0"/>
              <a:t>(p-1)(q-1)</a:t>
            </a:r>
          </a:p>
          <a:p>
            <a:pPr>
              <a:lnSpc>
                <a:spcPct val="90000"/>
              </a:lnSpc>
              <a:defRPr/>
            </a:pPr>
            <a:r>
              <a:rPr lang="pl-PL" sz="2800" dirty="0" smtClean="0">
                <a:cs typeface="Times New Roman" pitchFamily="18" charset="0"/>
              </a:rPr>
              <a:t>d </a:t>
            </a:r>
            <a:r>
              <a:rPr lang="pl-PL" sz="2800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</a:t>
            </a:r>
            <a:r>
              <a:rPr lang="pl-PL" sz="2800" dirty="0" smtClean="0">
                <a:cs typeface="Times New Roman" pitchFamily="18" charset="0"/>
              </a:rPr>
              <a:t> [max (p, q)+1, n-1] - jest „dowolną” liczbą z tego przedziału, ale musi być względnie pierwsza z </a:t>
            </a:r>
            <a:r>
              <a:rPr lang="pl-PL" sz="2800" dirty="0" smtClean="0">
                <a:latin typeface="Times New Roman" pitchFamily="18" charset="0"/>
                <a:sym typeface="Symbol" pitchFamily="18" charset="2"/>
              </a:rPr>
              <a:t>(p-1)(q-1).</a:t>
            </a:r>
          </a:p>
          <a:p>
            <a:pPr>
              <a:lnSpc>
                <a:spcPct val="90000"/>
              </a:lnSpc>
              <a:buFontTx/>
              <a:buNone/>
              <a:defRPr/>
            </a:pPr>
            <a:r>
              <a:rPr lang="pl-PL" sz="2800" dirty="0" smtClean="0">
                <a:latin typeface="Times New Roman" pitchFamily="18" charset="0"/>
                <a:sym typeface="Symbol" pitchFamily="18" charset="2"/>
              </a:rPr>
              <a:t>	</a:t>
            </a:r>
            <a:r>
              <a:rPr lang="pl-PL" sz="2800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Jeśli po wyznaczeniu na podstawie </a:t>
            </a:r>
            <a:r>
              <a:rPr lang="pl-PL" sz="2800" i="1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d</a:t>
            </a:r>
            <a:r>
              <a:rPr lang="pl-PL" sz="2800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liczby </a:t>
            </a:r>
            <a:r>
              <a:rPr lang="pl-PL" sz="2800" dirty="0" err="1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e=inv</a:t>
            </a:r>
            <a:r>
              <a:rPr lang="pl-PL" sz="2800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(d, (n)) wartość e&lt;log</a:t>
            </a:r>
            <a:r>
              <a:rPr lang="pl-PL" sz="2800" baseline="-30000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2</a:t>
            </a:r>
            <a:r>
              <a:rPr lang="pl-PL" sz="2800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n</a:t>
            </a:r>
            <a:r>
              <a:rPr lang="pl-PL" sz="2800" dirty="0" smtClean="0">
                <a:latin typeface="Times New Roman" pitchFamily="18" charset="0"/>
                <a:sym typeface="Symbol" pitchFamily="18" charset="2"/>
              </a:rPr>
              <a:t>,</a:t>
            </a:r>
            <a:r>
              <a:rPr lang="pl-PL" sz="2800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to trzeba wybrać inną wartość </a:t>
            </a:r>
            <a:r>
              <a:rPr lang="pl-PL" sz="2800" i="1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d</a:t>
            </a:r>
            <a:r>
              <a:rPr lang="pl-PL" sz="2800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.</a:t>
            </a:r>
            <a:r>
              <a:rPr lang="pl-PL" sz="2800" dirty="0" smtClean="0">
                <a:latin typeface="Times New Roman" pitchFamily="18" charset="0"/>
                <a:sym typeface="Symbol" pitchFamily="18" charset="2"/>
              </a:rPr>
              <a:t> </a:t>
            </a:r>
            <a:r>
              <a:rPr lang="pl-PL" sz="2800" dirty="0" smtClean="0"/>
              <a:t> </a:t>
            </a:r>
          </a:p>
        </p:txBody>
      </p:sp>
      <p:sp>
        <p:nvSpPr>
          <p:cNvPr id="54274" name="Symbol zastępczy stopki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GB" smtClean="0"/>
              <a:t>Maciej Miłostan, Kryptografia </a:t>
            </a:r>
          </a:p>
        </p:txBody>
      </p:sp>
      <p:sp>
        <p:nvSpPr>
          <p:cNvPr id="54275" name="Symbol zastępczy numeru slajdu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612FFA11-581C-4F99-AF3E-0E92F0451BF1}" type="slidenum">
              <a:rPr lang="en-GB" smtClean="0"/>
              <a:pPr/>
              <a:t>53</a:t>
            </a:fld>
            <a:endParaRPr lang="en-GB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6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l-PL" smtClean="0"/>
              <a:t>Szyfr RSA (1)</a:t>
            </a:r>
          </a:p>
        </p:txBody>
      </p:sp>
      <p:sp>
        <p:nvSpPr>
          <p:cNvPr id="49561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90000"/>
              </a:lnSpc>
              <a:defRPr/>
            </a:pPr>
            <a:r>
              <a:rPr lang="pl-PL" sz="2800" smtClean="0">
                <a:cs typeface="Times New Roman" pitchFamily="18" charset="0"/>
              </a:rPr>
              <a:t>Można ujawnić klucz szyfrujący k</a:t>
            </a:r>
            <a:r>
              <a:rPr lang="pl-PL" sz="2800" baseline="-30000" smtClean="0">
                <a:cs typeface="Times New Roman" pitchFamily="18" charset="0"/>
              </a:rPr>
              <a:t>e</a:t>
            </a:r>
            <a:r>
              <a:rPr lang="pl-PL" sz="2800" smtClean="0">
                <a:cs typeface="Times New Roman" pitchFamily="18" charset="0"/>
              </a:rPr>
              <a:t>.</a:t>
            </a:r>
          </a:p>
          <a:p>
            <a:pPr algn="just">
              <a:lnSpc>
                <a:spcPct val="90000"/>
              </a:lnSpc>
              <a:defRPr/>
            </a:pPr>
            <a:r>
              <a:rPr lang="pl-PL" sz="2800" smtClean="0">
                <a:cs typeface="Times New Roman" pitchFamily="18" charset="0"/>
              </a:rPr>
              <a:t>Z każdym użytkownikiem wiążemy parę (k</a:t>
            </a:r>
            <a:r>
              <a:rPr lang="pl-PL" sz="2800" baseline="-30000" smtClean="0">
                <a:cs typeface="Times New Roman" pitchFamily="18" charset="0"/>
              </a:rPr>
              <a:t>e</a:t>
            </a:r>
            <a:r>
              <a:rPr lang="pl-PL" sz="2800" smtClean="0">
                <a:cs typeface="Times New Roman" pitchFamily="18" charset="0"/>
              </a:rPr>
              <a:t>; k</a:t>
            </a:r>
            <a:r>
              <a:rPr lang="pl-PL" sz="2800" baseline="-30000" smtClean="0">
                <a:cs typeface="Times New Roman" pitchFamily="18" charset="0"/>
              </a:rPr>
              <a:t>d</a:t>
            </a:r>
            <a:r>
              <a:rPr lang="pl-PL" sz="2800" smtClean="0">
                <a:cs typeface="Times New Roman" pitchFamily="18" charset="0"/>
              </a:rPr>
              <a:t>). Każdy może zaszyfrować, zdeszyfrować może ten kto ma klucz k</a:t>
            </a:r>
            <a:r>
              <a:rPr lang="pl-PL" sz="2800" baseline="-30000" smtClean="0">
                <a:cs typeface="Times New Roman" pitchFamily="18" charset="0"/>
              </a:rPr>
              <a:t>d</a:t>
            </a:r>
            <a:r>
              <a:rPr lang="pl-PL" sz="2800" smtClean="0">
                <a:cs typeface="Times New Roman" pitchFamily="18" charset="0"/>
              </a:rPr>
              <a:t> — (dokładnie ten, kto zna </a:t>
            </a:r>
            <a:r>
              <a:rPr lang="pl-PL" sz="2800" i="1" smtClean="0">
                <a:cs typeface="Times New Roman" pitchFamily="18" charset="0"/>
              </a:rPr>
              <a:t>d</a:t>
            </a:r>
            <a:r>
              <a:rPr lang="pl-PL" sz="2800" smtClean="0">
                <a:cs typeface="Times New Roman" pitchFamily="18" charset="0"/>
              </a:rPr>
              <a:t>)</a:t>
            </a:r>
          </a:p>
          <a:p>
            <a:pPr algn="just">
              <a:lnSpc>
                <a:spcPct val="90000"/>
              </a:lnSpc>
              <a:defRPr/>
            </a:pPr>
            <a:r>
              <a:rPr lang="pl-PL" sz="2800" smtClean="0">
                <a:cs typeface="Times New Roman" pitchFamily="18" charset="0"/>
              </a:rPr>
              <a:t>W tym przypadku są 2 możliwości ataku:</a:t>
            </a:r>
            <a:endParaRPr lang="pl-PL" sz="2800" smtClean="0"/>
          </a:p>
          <a:p>
            <a:pPr lvl="1" algn="just">
              <a:lnSpc>
                <a:spcPct val="90000"/>
              </a:lnSpc>
              <a:defRPr/>
            </a:pPr>
            <a:r>
              <a:rPr lang="pl-PL" sz="2400" smtClean="0"/>
              <a:t>lo</a:t>
            </a:r>
            <a:r>
              <a:rPr lang="pl-PL" sz="2400" smtClean="0">
                <a:cs typeface="Times New Roman" pitchFamily="18" charset="0"/>
              </a:rPr>
              <a:t>garytmowanie  dyskretne - znając parę </a:t>
            </a:r>
            <a:r>
              <a:rPr lang="pl-PL" sz="2400" i="1" smtClean="0">
                <a:cs typeface="Times New Roman" pitchFamily="18" charset="0"/>
              </a:rPr>
              <a:t>m, c</a:t>
            </a:r>
            <a:r>
              <a:rPr lang="pl-PL" sz="2400" smtClean="0">
                <a:cs typeface="Times New Roman" pitchFamily="18" charset="0"/>
              </a:rPr>
              <a:t> można obliczyć e=log</a:t>
            </a:r>
            <a:r>
              <a:rPr lang="pl-PL" sz="2400" baseline="-30000" smtClean="0">
                <a:cs typeface="Times New Roman" pitchFamily="18" charset="0"/>
              </a:rPr>
              <a:t>m</a:t>
            </a:r>
            <a:r>
              <a:rPr lang="pl-PL" sz="2400" smtClean="0">
                <a:cs typeface="Times New Roman" pitchFamily="18" charset="0"/>
              </a:rPr>
              <a:t>c</a:t>
            </a:r>
            <a:endParaRPr lang="pl-PL" sz="2400" smtClean="0"/>
          </a:p>
          <a:p>
            <a:pPr lvl="1" algn="just">
              <a:lnSpc>
                <a:spcPct val="90000"/>
              </a:lnSpc>
              <a:defRPr/>
            </a:pPr>
            <a:r>
              <a:rPr lang="pl-PL" sz="2400" smtClean="0">
                <a:cs typeface="Times New Roman" pitchFamily="18" charset="0"/>
              </a:rPr>
              <a:t>rozkład modułu n na czynniki pierwsze dlatego liczby p i q muszą być duże, losowe, nie mogą być blisko siebie.</a:t>
            </a:r>
          </a:p>
          <a:p>
            <a:pPr>
              <a:lnSpc>
                <a:spcPct val="90000"/>
              </a:lnSpc>
              <a:defRPr/>
            </a:pPr>
            <a:endParaRPr lang="pl-PL" sz="2800" smtClean="0"/>
          </a:p>
        </p:txBody>
      </p:sp>
      <p:sp>
        <p:nvSpPr>
          <p:cNvPr id="55298" name="Symbol zastępczy stopki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GB" smtClean="0"/>
              <a:t>Maciej Miłostan, Kryptografia </a:t>
            </a:r>
          </a:p>
        </p:txBody>
      </p:sp>
      <p:sp>
        <p:nvSpPr>
          <p:cNvPr id="55299" name="Symbol zastępczy numeru slajdu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0ABAE00A-72B9-45B3-ADB1-5431BBF314EA}" type="slidenum">
              <a:rPr lang="en-GB" smtClean="0"/>
              <a:pPr/>
              <a:t>54</a:t>
            </a:fld>
            <a:endParaRPr lang="en-GB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6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l-PL" smtClean="0"/>
              <a:t>Szyfr RSA (2)</a:t>
            </a:r>
          </a:p>
        </p:txBody>
      </p:sp>
      <p:sp>
        <p:nvSpPr>
          <p:cNvPr id="49664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90000"/>
              </a:lnSpc>
              <a:buFontTx/>
              <a:buNone/>
              <a:defRPr/>
            </a:pPr>
            <a:r>
              <a:rPr lang="pl-PL" sz="2000" smtClean="0">
                <a:cs typeface="Times New Roman" pitchFamily="18" charset="0"/>
              </a:rPr>
              <a:t>Przykład:</a:t>
            </a:r>
          </a:p>
          <a:p>
            <a:pPr algn="just">
              <a:lnSpc>
                <a:spcPct val="90000"/>
              </a:lnSpc>
              <a:buFontTx/>
              <a:buNone/>
              <a:defRPr/>
            </a:pPr>
            <a:r>
              <a:rPr lang="pl-PL" sz="2000" smtClean="0">
                <a:cs typeface="Times New Roman" pitchFamily="18" charset="0"/>
              </a:rPr>
              <a:t>_	A	B	...	Z</a:t>
            </a:r>
          </a:p>
          <a:p>
            <a:pPr algn="just">
              <a:lnSpc>
                <a:spcPct val="90000"/>
              </a:lnSpc>
              <a:buFontTx/>
              <a:buNone/>
              <a:defRPr/>
            </a:pPr>
            <a:r>
              <a:rPr lang="pl-PL" sz="2000" smtClean="0">
                <a:cs typeface="Times New Roman" pitchFamily="18" charset="0"/>
              </a:rPr>
              <a:t>0	1	2	...	26</a:t>
            </a:r>
          </a:p>
          <a:p>
            <a:pPr algn="just">
              <a:lnSpc>
                <a:spcPct val="90000"/>
              </a:lnSpc>
              <a:buFontTx/>
              <a:buNone/>
              <a:defRPr/>
            </a:pPr>
            <a:r>
              <a:rPr lang="pl-PL" sz="2000" smtClean="0">
                <a:cs typeface="Times New Roman" pitchFamily="18" charset="0"/>
              </a:rPr>
              <a:t> szyfrujemy BOAT 	</a:t>
            </a:r>
            <a:endParaRPr lang="pl-PL" sz="2000" smtClean="0"/>
          </a:p>
          <a:p>
            <a:pPr algn="just">
              <a:lnSpc>
                <a:spcPct val="90000"/>
              </a:lnSpc>
              <a:buFontTx/>
              <a:buNone/>
              <a:defRPr/>
            </a:pPr>
            <a:r>
              <a:rPr lang="pl-PL" sz="2000" smtClean="0"/>
              <a:t>  </a:t>
            </a:r>
            <a:r>
              <a:rPr lang="pl-PL" sz="2000" smtClean="0">
                <a:cs typeface="Times New Roman" pitchFamily="18" charset="0"/>
              </a:rPr>
              <a:t>m = 	02 	15	01	20 </a:t>
            </a:r>
            <a:r>
              <a:rPr lang="pl-PL" sz="2000" smtClean="0"/>
              <a:t> </a:t>
            </a:r>
            <a:r>
              <a:rPr lang="pl-PL" sz="2000" smtClean="0">
                <a:cs typeface="Times New Roman" pitchFamily="18" charset="0"/>
              </a:rPr>
              <a:t>=</a:t>
            </a:r>
            <a:r>
              <a:rPr lang="pl-PL" sz="2000" smtClean="0"/>
              <a:t> </a:t>
            </a:r>
            <a:r>
              <a:rPr lang="pl-PL" sz="2000" smtClean="0">
                <a:cs typeface="Times New Roman" pitchFamily="18" charset="0"/>
              </a:rPr>
              <a:t> m</a:t>
            </a:r>
            <a:r>
              <a:rPr lang="pl-PL" sz="2000" baseline="-30000" smtClean="0">
                <a:cs typeface="Times New Roman" pitchFamily="18" charset="0"/>
              </a:rPr>
              <a:t>1 </a:t>
            </a:r>
            <a:r>
              <a:rPr lang="pl-PL" sz="2000" smtClean="0">
                <a:cs typeface="Times New Roman" pitchFamily="18" charset="0"/>
              </a:rPr>
              <a:t>m</a:t>
            </a:r>
            <a:r>
              <a:rPr lang="pl-PL" sz="2000" baseline="-30000" smtClean="0">
                <a:cs typeface="Times New Roman" pitchFamily="18" charset="0"/>
              </a:rPr>
              <a:t>2 </a:t>
            </a:r>
            <a:r>
              <a:rPr lang="pl-PL" sz="2000" smtClean="0">
                <a:cs typeface="Times New Roman" pitchFamily="18" charset="0"/>
              </a:rPr>
              <a:t>m</a:t>
            </a:r>
            <a:r>
              <a:rPr lang="pl-PL" sz="2000" baseline="-30000" smtClean="0">
                <a:cs typeface="Times New Roman" pitchFamily="18" charset="0"/>
              </a:rPr>
              <a:t>3 </a:t>
            </a:r>
            <a:r>
              <a:rPr lang="pl-PL" sz="2000" smtClean="0">
                <a:cs typeface="Times New Roman" pitchFamily="18" charset="0"/>
              </a:rPr>
              <a:t>m</a:t>
            </a:r>
            <a:r>
              <a:rPr lang="pl-PL" sz="2000" baseline="-30000" smtClean="0">
                <a:cs typeface="Times New Roman" pitchFamily="18" charset="0"/>
              </a:rPr>
              <a:t>4</a:t>
            </a:r>
            <a:endParaRPr lang="pl-PL" sz="2000" smtClean="0">
              <a:cs typeface="Times New Roman" pitchFamily="18" charset="0"/>
            </a:endParaRPr>
          </a:p>
          <a:p>
            <a:pPr algn="just">
              <a:lnSpc>
                <a:spcPct val="90000"/>
              </a:lnSpc>
              <a:buFontTx/>
              <a:buNone/>
              <a:defRPr/>
            </a:pPr>
            <a:r>
              <a:rPr lang="pl-PL" sz="2000" smtClean="0">
                <a:cs typeface="Times New Roman" pitchFamily="18" charset="0"/>
              </a:rPr>
              <a:t>generujemy klucze p=7, q=79</a:t>
            </a:r>
          </a:p>
          <a:p>
            <a:pPr algn="just">
              <a:lnSpc>
                <a:spcPct val="90000"/>
              </a:lnSpc>
              <a:buFontTx/>
              <a:buNone/>
              <a:defRPr/>
            </a:pPr>
            <a:r>
              <a:rPr lang="de-DE" sz="2000" smtClean="0">
                <a:cs typeface="Times New Roman" pitchFamily="18" charset="0"/>
              </a:rPr>
              <a:t>n=7*79=553</a:t>
            </a:r>
            <a:endParaRPr lang="pl-PL" sz="2000" smtClean="0">
              <a:cs typeface="Times New Roman" pitchFamily="18" charset="0"/>
            </a:endParaRPr>
          </a:p>
          <a:p>
            <a:pPr algn="just">
              <a:lnSpc>
                <a:spcPct val="90000"/>
              </a:lnSpc>
              <a:buFontTx/>
              <a:buNone/>
              <a:defRPr/>
            </a:pPr>
            <a:r>
              <a:rPr lang="de-DE" sz="2000" smtClean="0">
                <a:cs typeface="Times New Roman" pitchFamily="18" charset="0"/>
              </a:rPr>
              <a:t>d</a:t>
            </a:r>
            <a:r>
              <a:rPr lang="pl-PL" sz="200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</a:t>
            </a:r>
            <a:r>
              <a:rPr lang="de-DE" sz="2000" smtClean="0">
                <a:cs typeface="Times New Roman" pitchFamily="18" charset="0"/>
              </a:rPr>
              <a:t>[max(7,79)+1,552]</a:t>
            </a:r>
            <a:endParaRPr lang="pl-PL" sz="2000" smtClean="0">
              <a:cs typeface="Times New Roman" pitchFamily="18" charset="0"/>
            </a:endParaRPr>
          </a:p>
          <a:p>
            <a:pPr algn="just">
              <a:lnSpc>
                <a:spcPct val="90000"/>
              </a:lnSpc>
              <a:buFontTx/>
              <a:buNone/>
              <a:defRPr/>
            </a:pPr>
            <a:r>
              <a:rPr lang="en-US" sz="2000" smtClean="0">
                <a:cs typeface="Times New Roman" pitchFamily="18" charset="0"/>
              </a:rPr>
              <a:t>(p-1)(q-1)=6*78=468</a:t>
            </a:r>
            <a:endParaRPr lang="pl-PL" sz="2000" smtClean="0">
              <a:cs typeface="Times New Roman" pitchFamily="18" charset="0"/>
            </a:endParaRPr>
          </a:p>
          <a:p>
            <a:pPr algn="just">
              <a:lnSpc>
                <a:spcPct val="90000"/>
              </a:lnSpc>
              <a:buFontTx/>
              <a:buNone/>
              <a:defRPr/>
            </a:pPr>
            <a:r>
              <a:rPr lang="en-US" sz="2000" smtClean="0">
                <a:cs typeface="Times New Roman" pitchFamily="18" charset="0"/>
              </a:rPr>
              <a:t>d=401</a:t>
            </a:r>
            <a:r>
              <a:rPr lang="pl-PL" sz="2000" smtClean="0"/>
              <a:t>, </a:t>
            </a:r>
            <a:r>
              <a:rPr lang="de-DE" sz="2000" smtClean="0">
                <a:cs typeface="Times New Roman" pitchFamily="18" charset="0"/>
              </a:rPr>
              <a:t>401*e mod 468 =1</a:t>
            </a:r>
            <a:r>
              <a:rPr lang="pl-PL" sz="2000" smtClean="0"/>
              <a:t>, </a:t>
            </a:r>
            <a:r>
              <a:rPr lang="de-DE" sz="2000" smtClean="0">
                <a:cs typeface="Times New Roman" pitchFamily="18" charset="0"/>
              </a:rPr>
              <a:t>e=401</a:t>
            </a:r>
            <a:r>
              <a:rPr lang="pl-PL" sz="2000" baseline="3000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</a:t>
            </a:r>
            <a:r>
              <a:rPr lang="de-DE" sz="2000" baseline="30000" smtClean="0">
                <a:cs typeface="Times New Roman" pitchFamily="18" charset="0"/>
              </a:rPr>
              <a:t>(468)-1</a:t>
            </a:r>
            <a:r>
              <a:rPr lang="de-DE" sz="2000" smtClean="0">
                <a:cs typeface="Times New Roman" pitchFamily="18" charset="0"/>
              </a:rPr>
              <a:t>mod 468</a:t>
            </a:r>
            <a:endParaRPr lang="pl-PL" sz="2000" smtClean="0">
              <a:cs typeface="Times New Roman" pitchFamily="18" charset="0"/>
            </a:endParaRPr>
          </a:p>
          <a:p>
            <a:pPr algn="just">
              <a:lnSpc>
                <a:spcPct val="90000"/>
              </a:lnSpc>
              <a:buFontTx/>
              <a:buNone/>
              <a:defRPr/>
            </a:pPr>
            <a:r>
              <a:rPr lang="pl-PL" sz="200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</a:t>
            </a:r>
            <a:r>
              <a:rPr lang="de-DE" sz="2000" smtClean="0">
                <a:cs typeface="Times New Roman" pitchFamily="18" charset="0"/>
              </a:rPr>
              <a:t>(468)= </a:t>
            </a:r>
            <a:r>
              <a:rPr lang="pl-PL" sz="200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</a:t>
            </a:r>
            <a:r>
              <a:rPr lang="de-DE" sz="2000" smtClean="0">
                <a:cs typeface="Times New Roman" pitchFamily="18" charset="0"/>
              </a:rPr>
              <a:t>(2</a:t>
            </a:r>
            <a:r>
              <a:rPr lang="de-DE" sz="2000" baseline="30000" smtClean="0">
                <a:cs typeface="Times New Roman" pitchFamily="18" charset="0"/>
              </a:rPr>
              <a:t>2</a:t>
            </a:r>
            <a:r>
              <a:rPr lang="de-DE" sz="2000" smtClean="0">
                <a:cs typeface="Times New Roman" pitchFamily="18" charset="0"/>
              </a:rPr>
              <a:t>3</a:t>
            </a:r>
            <a:r>
              <a:rPr lang="de-DE" sz="2000" baseline="30000" smtClean="0">
                <a:cs typeface="Times New Roman" pitchFamily="18" charset="0"/>
              </a:rPr>
              <a:t>2</a:t>
            </a:r>
            <a:r>
              <a:rPr lang="de-DE" sz="2000" smtClean="0">
                <a:cs typeface="Times New Roman" pitchFamily="18" charset="0"/>
              </a:rPr>
              <a:t>13)=144 </a:t>
            </a:r>
            <a:r>
              <a:rPr lang="pl-PL" sz="200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</a:t>
            </a:r>
            <a:r>
              <a:rPr lang="de-DE" sz="2000" smtClean="0">
                <a:cs typeface="Times New Roman" pitchFamily="18" charset="0"/>
              </a:rPr>
              <a:t> e=401</a:t>
            </a:r>
            <a:r>
              <a:rPr lang="de-DE" sz="2000" baseline="30000" smtClean="0">
                <a:cs typeface="Times New Roman" pitchFamily="18" charset="0"/>
              </a:rPr>
              <a:t>143</a:t>
            </a:r>
            <a:r>
              <a:rPr lang="de-DE" sz="2000" smtClean="0">
                <a:cs typeface="Times New Roman" pitchFamily="18" charset="0"/>
              </a:rPr>
              <a:t> mod 468 =461</a:t>
            </a:r>
            <a:endParaRPr lang="pl-PL" sz="2000" smtClean="0">
              <a:cs typeface="Times New Roman" pitchFamily="18" charset="0"/>
            </a:endParaRPr>
          </a:p>
          <a:p>
            <a:pPr algn="just">
              <a:lnSpc>
                <a:spcPct val="90000"/>
              </a:lnSpc>
              <a:buFontTx/>
              <a:buNone/>
              <a:defRPr/>
            </a:pPr>
            <a:r>
              <a:rPr lang="de-DE" sz="2000" smtClean="0">
                <a:cs typeface="Times New Roman" pitchFamily="18" charset="0"/>
              </a:rPr>
              <a:t>k</a:t>
            </a:r>
            <a:r>
              <a:rPr lang="de-DE" sz="2000" baseline="-30000" smtClean="0">
                <a:cs typeface="Times New Roman" pitchFamily="18" charset="0"/>
              </a:rPr>
              <a:t>e</a:t>
            </a:r>
            <a:r>
              <a:rPr lang="de-DE" sz="2000" smtClean="0">
                <a:cs typeface="Times New Roman" pitchFamily="18" charset="0"/>
              </a:rPr>
              <a:t>=(461, 553), k</a:t>
            </a:r>
            <a:r>
              <a:rPr lang="de-DE" sz="2000" baseline="-30000" smtClean="0">
                <a:cs typeface="Times New Roman" pitchFamily="18" charset="0"/>
              </a:rPr>
              <a:t>d</a:t>
            </a:r>
            <a:r>
              <a:rPr lang="de-DE" sz="2000" smtClean="0">
                <a:cs typeface="Times New Roman" pitchFamily="18" charset="0"/>
              </a:rPr>
              <a:t>=(401, 553);</a:t>
            </a:r>
            <a:endParaRPr lang="pl-PL" sz="2000" smtClean="0">
              <a:cs typeface="Times New Roman" pitchFamily="18" charset="0"/>
            </a:endParaRPr>
          </a:p>
          <a:p>
            <a:pPr>
              <a:lnSpc>
                <a:spcPct val="90000"/>
              </a:lnSpc>
              <a:defRPr/>
            </a:pPr>
            <a:endParaRPr lang="pl-PL" sz="2000" smtClean="0"/>
          </a:p>
        </p:txBody>
      </p:sp>
      <p:sp>
        <p:nvSpPr>
          <p:cNvPr id="56322" name="Symbol zastępczy stopki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GB" smtClean="0"/>
              <a:t>Maciej Miłostan, Kryptografia </a:t>
            </a:r>
          </a:p>
        </p:txBody>
      </p:sp>
      <p:sp>
        <p:nvSpPr>
          <p:cNvPr id="56323" name="Symbol zastępczy numeru slajdu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39DD2459-3A5D-475B-BA5B-BECD069ACC43}" type="slidenum">
              <a:rPr lang="en-GB" smtClean="0"/>
              <a:pPr/>
              <a:t>55</a:t>
            </a:fld>
            <a:endParaRPr lang="en-GB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6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l-PL" smtClean="0"/>
              <a:t>Szyfr RSA (3)</a:t>
            </a:r>
          </a:p>
        </p:txBody>
      </p:sp>
      <p:sp>
        <p:nvSpPr>
          <p:cNvPr id="49766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just">
              <a:buFontTx/>
              <a:buNone/>
              <a:defRPr/>
            </a:pPr>
            <a:r>
              <a:rPr lang="pl-PL" sz="2400" b="1" smtClean="0"/>
              <a:t>Przykaład:</a:t>
            </a:r>
          </a:p>
          <a:p>
            <a:pPr algn="just">
              <a:buFontTx/>
              <a:buNone/>
              <a:defRPr/>
            </a:pPr>
            <a:r>
              <a:rPr lang="en-US" sz="2400" b="1" smtClean="0">
                <a:cs typeface="Times New Roman" pitchFamily="18" charset="0"/>
              </a:rPr>
              <a:t>BOAT</a:t>
            </a:r>
            <a:r>
              <a:rPr lang="en-US" sz="2400" smtClean="0">
                <a:cs typeface="Times New Roman" pitchFamily="18" charset="0"/>
              </a:rPr>
              <a:t> m= 	02	15	01	20 = m</a:t>
            </a:r>
            <a:r>
              <a:rPr lang="en-US" sz="2400" baseline="-30000" smtClean="0">
                <a:cs typeface="Times New Roman" pitchFamily="18" charset="0"/>
              </a:rPr>
              <a:t>1 </a:t>
            </a:r>
            <a:r>
              <a:rPr lang="en-US" sz="2400" smtClean="0">
                <a:cs typeface="Times New Roman" pitchFamily="18" charset="0"/>
              </a:rPr>
              <a:t>m</a:t>
            </a:r>
            <a:r>
              <a:rPr lang="en-US" sz="2400" baseline="-30000" smtClean="0">
                <a:cs typeface="Times New Roman" pitchFamily="18" charset="0"/>
              </a:rPr>
              <a:t>2 </a:t>
            </a:r>
            <a:r>
              <a:rPr lang="en-US" sz="2400" smtClean="0">
                <a:cs typeface="Times New Roman" pitchFamily="18" charset="0"/>
              </a:rPr>
              <a:t>m</a:t>
            </a:r>
            <a:r>
              <a:rPr lang="en-US" sz="2400" baseline="-30000" smtClean="0">
                <a:cs typeface="Times New Roman" pitchFamily="18" charset="0"/>
              </a:rPr>
              <a:t>3 </a:t>
            </a:r>
            <a:r>
              <a:rPr lang="en-US" sz="2400" smtClean="0">
                <a:cs typeface="Times New Roman" pitchFamily="18" charset="0"/>
              </a:rPr>
              <a:t>m</a:t>
            </a:r>
            <a:r>
              <a:rPr lang="en-US" sz="2400" baseline="-30000" smtClean="0">
                <a:cs typeface="Times New Roman" pitchFamily="18" charset="0"/>
              </a:rPr>
              <a:t>4</a:t>
            </a:r>
            <a:endParaRPr lang="pl-PL" sz="2400" smtClean="0">
              <a:cs typeface="Times New Roman" pitchFamily="18" charset="0"/>
            </a:endParaRPr>
          </a:p>
          <a:p>
            <a:pPr algn="just">
              <a:buFontTx/>
              <a:buNone/>
              <a:defRPr/>
            </a:pPr>
            <a:r>
              <a:rPr lang="en-US" sz="1800" smtClean="0">
                <a:cs typeface="Times New Roman" pitchFamily="18" charset="0"/>
              </a:rPr>
              <a:t>c</a:t>
            </a:r>
            <a:r>
              <a:rPr lang="en-US" sz="1800" baseline="-30000" smtClean="0">
                <a:cs typeface="Times New Roman" pitchFamily="18" charset="0"/>
              </a:rPr>
              <a:t>1</a:t>
            </a:r>
            <a:r>
              <a:rPr lang="en-US" sz="1800" smtClean="0">
                <a:cs typeface="Times New Roman" pitchFamily="18" charset="0"/>
              </a:rPr>
              <a:t> = </a:t>
            </a:r>
            <a:r>
              <a:rPr lang="pl-PL" sz="1800" smtClean="0"/>
              <a:t>  </a:t>
            </a:r>
            <a:r>
              <a:rPr lang="en-US" sz="1800" smtClean="0">
                <a:cs typeface="Times New Roman" pitchFamily="18" charset="0"/>
              </a:rPr>
              <a:t>2</a:t>
            </a:r>
            <a:r>
              <a:rPr lang="en-US" sz="1800" baseline="30000" smtClean="0">
                <a:cs typeface="Times New Roman" pitchFamily="18" charset="0"/>
              </a:rPr>
              <a:t>461</a:t>
            </a:r>
            <a:r>
              <a:rPr lang="en-US" sz="1800" smtClean="0">
                <a:cs typeface="Times New Roman" pitchFamily="18" charset="0"/>
              </a:rPr>
              <a:t> mod 553</a:t>
            </a:r>
            <a:r>
              <a:rPr lang="pl-PL" sz="1800" smtClean="0"/>
              <a:t> </a:t>
            </a:r>
            <a:r>
              <a:rPr lang="en-US" sz="1800" smtClean="0">
                <a:cs typeface="Times New Roman" pitchFamily="18" charset="0"/>
              </a:rPr>
              <a:t>=</a:t>
            </a:r>
            <a:r>
              <a:rPr lang="pl-PL" sz="1800" smtClean="0"/>
              <a:t> </a:t>
            </a:r>
          </a:p>
          <a:p>
            <a:pPr algn="just">
              <a:buFontTx/>
              <a:buNone/>
              <a:defRPr/>
            </a:pPr>
            <a:r>
              <a:rPr lang="en-US" sz="1800" smtClean="0">
                <a:cs typeface="Times New Roman" pitchFamily="18" charset="0"/>
              </a:rPr>
              <a:t>c</a:t>
            </a:r>
            <a:r>
              <a:rPr lang="en-US" sz="1800" baseline="-30000" smtClean="0">
                <a:cs typeface="Times New Roman" pitchFamily="18" charset="0"/>
              </a:rPr>
              <a:t>2</a:t>
            </a:r>
            <a:r>
              <a:rPr lang="en-US" sz="1800" smtClean="0">
                <a:cs typeface="Times New Roman" pitchFamily="18" charset="0"/>
              </a:rPr>
              <a:t> = 15</a:t>
            </a:r>
            <a:r>
              <a:rPr lang="en-US" sz="1800" baseline="30000" smtClean="0">
                <a:cs typeface="Times New Roman" pitchFamily="18" charset="0"/>
              </a:rPr>
              <a:t>461</a:t>
            </a:r>
            <a:r>
              <a:rPr lang="en-US" sz="1800" smtClean="0">
                <a:cs typeface="Times New Roman" pitchFamily="18" charset="0"/>
              </a:rPr>
              <a:t> mod 553</a:t>
            </a:r>
            <a:r>
              <a:rPr lang="pl-PL" sz="1800" smtClean="0"/>
              <a:t> </a:t>
            </a:r>
            <a:r>
              <a:rPr lang="en-US" sz="1800" smtClean="0">
                <a:cs typeface="Times New Roman" pitchFamily="18" charset="0"/>
              </a:rPr>
              <a:t>=</a:t>
            </a:r>
            <a:r>
              <a:rPr lang="pl-PL" sz="1800" smtClean="0"/>
              <a:t> </a:t>
            </a:r>
            <a:endParaRPr lang="pl-PL" sz="1800" smtClean="0">
              <a:cs typeface="Times New Roman" pitchFamily="18" charset="0"/>
            </a:endParaRPr>
          </a:p>
          <a:p>
            <a:pPr algn="just">
              <a:buFontTx/>
              <a:buNone/>
              <a:defRPr/>
            </a:pPr>
            <a:r>
              <a:rPr lang="en-US" sz="1800" smtClean="0">
                <a:cs typeface="Times New Roman" pitchFamily="18" charset="0"/>
              </a:rPr>
              <a:t>c</a:t>
            </a:r>
            <a:r>
              <a:rPr lang="en-US" sz="1800" baseline="-30000" smtClean="0">
                <a:cs typeface="Times New Roman" pitchFamily="18" charset="0"/>
              </a:rPr>
              <a:t>3</a:t>
            </a:r>
            <a:r>
              <a:rPr lang="en-US" sz="1800" smtClean="0">
                <a:cs typeface="Times New Roman" pitchFamily="18" charset="0"/>
              </a:rPr>
              <a:t> = </a:t>
            </a:r>
            <a:r>
              <a:rPr lang="pl-PL" sz="1800" smtClean="0"/>
              <a:t>  </a:t>
            </a:r>
            <a:r>
              <a:rPr lang="en-US" sz="1800" smtClean="0">
                <a:cs typeface="Times New Roman" pitchFamily="18" charset="0"/>
              </a:rPr>
              <a:t>1</a:t>
            </a:r>
            <a:r>
              <a:rPr lang="en-US" sz="1800" baseline="30000" smtClean="0">
                <a:cs typeface="Times New Roman" pitchFamily="18" charset="0"/>
              </a:rPr>
              <a:t>461</a:t>
            </a:r>
            <a:r>
              <a:rPr lang="en-US" sz="1800" smtClean="0">
                <a:cs typeface="Times New Roman" pitchFamily="18" charset="0"/>
              </a:rPr>
              <a:t> mod 553 = </a:t>
            </a:r>
            <a:r>
              <a:rPr lang="pl-PL" sz="1800" smtClean="0"/>
              <a:t>    </a:t>
            </a:r>
            <a:endParaRPr lang="pl-PL" sz="1800" smtClean="0">
              <a:cs typeface="Times New Roman" pitchFamily="18" charset="0"/>
            </a:endParaRPr>
          </a:p>
          <a:p>
            <a:pPr algn="just">
              <a:buFontTx/>
              <a:buNone/>
              <a:defRPr/>
            </a:pPr>
            <a:r>
              <a:rPr lang="en-US" sz="1800" smtClean="0">
                <a:cs typeface="Times New Roman" pitchFamily="18" charset="0"/>
              </a:rPr>
              <a:t>c</a:t>
            </a:r>
            <a:r>
              <a:rPr lang="en-US" sz="1800" baseline="-30000" smtClean="0">
                <a:cs typeface="Times New Roman" pitchFamily="18" charset="0"/>
              </a:rPr>
              <a:t>4</a:t>
            </a:r>
            <a:r>
              <a:rPr lang="en-US" sz="1800" smtClean="0">
                <a:cs typeface="Times New Roman" pitchFamily="18" charset="0"/>
              </a:rPr>
              <a:t> = 20</a:t>
            </a:r>
            <a:r>
              <a:rPr lang="en-US" sz="1800" baseline="30000" smtClean="0">
                <a:cs typeface="Times New Roman" pitchFamily="18" charset="0"/>
              </a:rPr>
              <a:t>461</a:t>
            </a:r>
            <a:r>
              <a:rPr lang="en-US" sz="1800" smtClean="0">
                <a:cs typeface="Times New Roman" pitchFamily="18" charset="0"/>
              </a:rPr>
              <a:t> mod 553 =</a:t>
            </a:r>
            <a:r>
              <a:rPr lang="en-US" sz="2400" smtClean="0">
                <a:cs typeface="Times New Roman" pitchFamily="18" charset="0"/>
              </a:rPr>
              <a:t> </a:t>
            </a:r>
            <a:endParaRPr lang="pl-PL" sz="2400" smtClean="0">
              <a:cs typeface="Times New Roman" pitchFamily="18" charset="0"/>
            </a:endParaRPr>
          </a:p>
          <a:p>
            <a:pPr algn="just">
              <a:buFontTx/>
              <a:buNone/>
              <a:defRPr/>
            </a:pPr>
            <a:r>
              <a:rPr lang="en-US" sz="2400" smtClean="0">
                <a:cs typeface="Times New Roman" pitchFamily="18" charset="0"/>
              </a:rPr>
              <a:t> </a:t>
            </a:r>
            <a:endParaRPr lang="pl-PL" sz="2400" smtClean="0">
              <a:cs typeface="Times New Roman" pitchFamily="18" charset="0"/>
            </a:endParaRPr>
          </a:p>
          <a:p>
            <a:pPr algn="just">
              <a:buFontTx/>
              <a:buNone/>
              <a:defRPr/>
            </a:pPr>
            <a:endParaRPr lang="pl-PL" sz="2400" smtClean="0">
              <a:cs typeface="Times New Roman" pitchFamily="18" charset="0"/>
            </a:endParaRPr>
          </a:p>
          <a:p>
            <a:pPr algn="just">
              <a:buFontTx/>
              <a:buNone/>
              <a:defRPr/>
            </a:pPr>
            <a:endParaRPr lang="pl-PL" sz="2400" smtClean="0">
              <a:cs typeface="Times New Roman" pitchFamily="18" charset="0"/>
            </a:endParaRPr>
          </a:p>
          <a:p>
            <a:pPr>
              <a:buFontTx/>
              <a:buNone/>
              <a:defRPr/>
            </a:pPr>
            <a:endParaRPr lang="pl-PL" sz="3600" smtClean="0"/>
          </a:p>
        </p:txBody>
      </p:sp>
      <p:sp>
        <p:nvSpPr>
          <p:cNvPr id="57346" name="Symbol zastępczy stopki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GB" smtClean="0"/>
              <a:t>Maciej Miłostan, Kryptografia </a:t>
            </a:r>
          </a:p>
        </p:txBody>
      </p:sp>
      <p:sp>
        <p:nvSpPr>
          <p:cNvPr id="57347" name="Symbol zastępczy numeru slajdu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97020D2-6EBE-45C4-904D-754E953D00BE}" type="slidenum">
              <a:rPr lang="en-GB" smtClean="0"/>
              <a:pPr/>
              <a:t>56</a:t>
            </a:fld>
            <a:endParaRPr lang="en-GB" smtClean="0"/>
          </a:p>
        </p:txBody>
      </p:sp>
      <p:sp>
        <p:nvSpPr>
          <p:cNvPr id="497669" name="Text Box 5"/>
          <p:cNvSpPr txBox="1">
            <a:spLocks noChangeArrowheads="1"/>
          </p:cNvSpPr>
          <p:nvPr/>
        </p:nvSpPr>
        <p:spPr bwMode="auto">
          <a:xfrm>
            <a:off x="3200400" y="2879725"/>
            <a:ext cx="608013" cy="396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lg" len="lg"/>
          </a:ln>
          <a:effectLst/>
        </p:spPr>
        <p:txBody>
          <a:bodyPr>
            <a:spAutoFit/>
          </a:bodyPr>
          <a:lstStyle/>
          <a:p>
            <a:pPr>
              <a:buFontTx/>
              <a:buNone/>
              <a:defRPr/>
            </a:pPr>
            <a:r>
              <a:rPr lang="en-US" sz="20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Times New Roman" pitchFamily="18" charset="0"/>
              </a:rPr>
              <a:t>445</a:t>
            </a:r>
            <a:endParaRPr lang="pl-PL"/>
          </a:p>
        </p:txBody>
      </p:sp>
      <p:sp>
        <p:nvSpPr>
          <p:cNvPr id="497670" name="Text Box 6"/>
          <p:cNvSpPr txBox="1">
            <a:spLocks noChangeArrowheads="1"/>
          </p:cNvSpPr>
          <p:nvPr/>
        </p:nvSpPr>
        <p:spPr bwMode="auto">
          <a:xfrm>
            <a:off x="3200400" y="3184525"/>
            <a:ext cx="608013" cy="396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lg" len="lg"/>
          </a:ln>
          <a:effectLst/>
        </p:spPr>
        <p:txBody>
          <a:bodyPr>
            <a:spAutoFit/>
          </a:bodyPr>
          <a:lstStyle/>
          <a:p>
            <a:pPr>
              <a:buFontTx/>
              <a:buNone/>
              <a:defRPr/>
            </a:pPr>
            <a:r>
              <a:rPr lang="pl-PL" sz="20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148</a:t>
            </a:r>
            <a:endParaRPr lang="pl-PL"/>
          </a:p>
        </p:txBody>
      </p:sp>
      <p:sp>
        <p:nvSpPr>
          <p:cNvPr id="497671" name="Text Box 7"/>
          <p:cNvSpPr txBox="1">
            <a:spLocks noChangeArrowheads="1"/>
          </p:cNvSpPr>
          <p:nvPr/>
        </p:nvSpPr>
        <p:spPr bwMode="auto">
          <a:xfrm>
            <a:off x="3354388" y="3505200"/>
            <a:ext cx="608012" cy="396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lg" len="lg"/>
          </a:ln>
          <a:effectLst/>
        </p:spPr>
        <p:txBody>
          <a:bodyPr>
            <a:spAutoFit/>
          </a:bodyPr>
          <a:lstStyle/>
          <a:p>
            <a:pPr>
              <a:buFontTx/>
              <a:buNone/>
              <a:defRPr/>
            </a:pPr>
            <a:r>
              <a:rPr lang="pl-PL" sz="20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1</a:t>
            </a:r>
            <a:endParaRPr lang="pl-PL"/>
          </a:p>
        </p:txBody>
      </p:sp>
      <p:sp>
        <p:nvSpPr>
          <p:cNvPr id="497672" name="Text Box 8"/>
          <p:cNvSpPr txBox="1">
            <a:spLocks noChangeArrowheads="1"/>
          </p:cNvSpPr>
          <p:nvPr/>
        </p:nvSpPr>
        <p:spPr bwMode="auto">
          <a:xfrm>
            <a:off x="3200400" y="3886200"/>
            <a:ext cx="608013" cy="396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lg" len="lg"/>
          </a:ln>
          <a:effectLst/>
        </p:spPr>
        <p:txBody>
          <a:bodyPr>
            <a:spAutoFit/>
          </a:bodyPr>
          <a:lstStyle/>
          <a:p>
            <a:pPr>
              <a:buFontTx/>
              <a:buNone/>
              <a:defRPr/>
            </a:pPr>
            <a:r>
              <a:rPr lang="en-US" sz="20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Times New Roman" pitchFamily="18" charset="0"/>
              </a:rPr>
              <a:t>4</a:t>
            </a:r>
            <a:r>
              <a:rPr lang="pl-PL" sz="20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26</a:t>
            </a:r>
            <a:endParaRPr lang="pl-PL"/>
          </a:p>
        </p:txBody>
      </p:sp>
      <p:sp>
        <p:nvSpPr>
          <p:cNvPr id="497673" name="Text Box 9"/>
          <p:cNvSpPr txBox="1">
            <a:spLocks noChangeArrowheads="1"/>
          </p:cNvSpPr>
          <p:nvPr/>
        </p:nvSpPr>
        <p:spPr bwMode="auto">
          <a:xfrm>
            <a:off x="685800" y="4343400"/>
            <a:ext cx="4265613" cy="396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lg" len="lg"/>
          </a:ln>
          <a:effectLst/>
        </p:spPr>
        <p:txBody>
          <a:bodyPr wrap="none">
            <a:spAutoFit/>
          </a:bodyPr>
          <a:lstStyle/>
          <a:p>
            <a:pPr>
              <a:buFontTx/>
              <a:buNone/>
              <a:defRPr/>
            </a:pPr>
            <a:r>
              <a:rPr lang="pl-PL" sz="20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Times New Roman" pitchFamily="18" charset="0"/>
              </a:rPr>
              <a:t>c = 	445	148	001	426</a:t>
            </a:r>
          </a:p>
        </p:txBody>
      </p:sp>
      <p:sp>
        <p:nvSpPr>
          <p:cNvPr id="497674" name="Text Box 10"/>
          <p:cNvSpPr txBox="1">
            <a:spLocks noChangeArrowheads="1"/>
          </p:cNvSpPr>
          <p:nvPr/>
        </p:nvSpPr>
        <p:spPr bwMode="auto">
          <a:xfrm>
            <a:off x="685800" y="4886325"/>
            <a:ext cx="5753100" cy="10572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lg" len="lg"/>
          </a:ln>
          <a:effectLst/>
        </p:spPr>
        <p:txBody>
          <a:bodyPr wrap="none">
            <a:spAutoFit/>
          </a:bodyPr>
          <a:lstStyle/>
          <a:p>
            <a:pPr algn="l">
              <a:defRPr/>
            </a:pPr>
            <a:r>
              <a:rPr lang="pl-PL" sz="20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UWAGI:</a:t>
            </a:r>
          </a:p>
          <a:p>
            <a:pPr lvl="1" algn="l">
              <a:buFontTx/>
              <a:buChar char="–"/>
              <a:defRPr/>
            </a:pPr>
            <a:r>
              <a:rPr lang="pl-PL" sz="1800">
                <a:cs typeface="Times New Roman" pitchFamily="18" charset="0"/>
              </a:rPr>
              <a:t>Nie stosuje się RSA do szyfrowania - jest zbyt wolny. </a:t>
            </a:r>
            <a:endParaRPr lang="pl-PL" sz="1800"/>
          </a:p>
          <a:p>
            <a:pPr lvl="1" algn="l">
              <a:buFontTx/>
              <a:buChar char="–"/>
              <a:defRPr/>
            </a:pPr>
            <a:r>
              <a:rPr lang="pl-PL" sz="1800">
                <a:cs typeface="Times New Roman" pitchFamily="18" charset="0"/>
              </a:rPr>
              <a:t>Używa się go do podpisu cyfrowego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6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976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976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6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976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976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6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976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976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6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976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976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6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976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976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6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976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976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6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976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976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976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976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976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97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976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976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6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4976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4976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4976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4976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4976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4976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7667" grpId="0" build="p" autoUpdateAnimBg="0"/>
      <p:bldP spid="497669" grpId="0" autoUpdateAnimBg="0"/>
      <p:bldP spid="497670" grpId="0" autoUpdateAnimBg="0"/>
      <p:bldP spid="497671" grpId="0" autoUpdateAnimBg="0"/>
      <p:bldP spid="497672" grpId="0" autoUpdateAnimBg="0"/>
      <p:bldP spid="497673" grpId="0" autoUpdateAnimBg="0"/>
      <p:bldP spid="497674" grpId="0" autoUpdateAnimBg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l-PL" smtClean="0"/>
              <a:t>Zastosowanie RSA</a:t>
            </a:r>
          </a:p>
        </p:txBody>
      </p:sp>
      <p:sp>
        <p:nvSpPr>
          <p:cNvPr id="49869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pl-PL" smtClean="0"/>
              <a:t>Kontrola tożsamości nadawcy</a:t>
            </a:r>
          </a:p>
          <a:p>
            <a:pPr>
              <a:defRPr/>
            </a:pPr>
            <a:r>
              <a:rPr lang="pl-PL" smtClean="0"/>
              <a:t>Gra w pokera na odległość</a:t>
            </a:r>
          </a:p>
          <a:p>
            <a:pPr>
              <a:defRPr/>
            </a:pPr>
            <a:r>
              <a:rPr lang="pl-PL" smtClean="0"/>
              <a:t>Podpis cyfrowy (przykład)</a:t>
            </a:r>
          </a:p>
          <a:p>
            <a:pPr>
              <a:defRPr/>
            </a:pPr>
            <a:r>
              <a:rPr lang="pl-PL" smtClean="0"/>
              <a:t>Wymiana kluczy</a:t>
            </a:r>
          </a:p>
          <a:p>
            <a:pPr>
              <a:buFontTx/>
              <a:buNone/>
              <a:defRPr/>
            </a:pPr>
            <a:endParaRPr lang="pl-PL" smtClean="0"/>
          </a:p>
        </p:txBody>
      </p:sp>
      <p:sp>
        <p:nvSpPr>
          <p:cNvPr id="58370" name="Symbol zastępczy stopki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GB" smtClean="0"/>
              <a:t>Maciej Miłostan, Kryptografia </a:t>
            </a:r>
          </a:p>
        </p:txBody>
      </p:sp>
      <p:sp>
        <p:nvSpPr>
          <p:cNvPr id="58371" name="Symbol zastępczy numeru slajdu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7230A950-6E9C-4BDD-8C79-F27C93ED5797}" type="slidenum">
              <a:rPr lang="en-GB" smtClean="0"/>
              <a:pPr/>
              <a:t>57</a:t>
            </a:fld>
            <a:endParaRPr lang="en-GB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7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l-PL" b="0" smtClean="0"/>
              <a:t>S</a:t>
            </a:r>
            <a:r>
              <a:rPr lang="pl-PL" b="0" smtClean="0">
                <a:cs typeface="Times New Roman" pitchFamily="18" charset="0"/>
              </a:rPr>
              <a:t>zyfr Elgamal’a</a:t>
            </a:r>
          </a:p>
        </p:txBody>
      </p:sp>
      <p:sp>
        <p:nvSpPr>
          <p:cNvPr id="499715" name="Rectangle 3"/>
          <p:cNvSpPr>
            <a:spLocks noGrp="1" noChangeArrowheads="1"/>
          </p:cNvSpPr>
          <p:nvPr>
            <p:ph idx="1"/>
          </p:nvPr>
        </p:nvSpPr>
        <p:spPr>
          <a:xfrm>
            <a:off x="762000" y="1905000"/>
            <a:ext cx="7772400" cy="4419600"/>
          </a:xfrm>
        </p:spPr>
        <p:txBody>
          <a:bodyPr/>
          <a:lstStyle/>
          <a:p>
            <a:pPr algn="just">
              <a:lnSpc>
                <a:spcPct val="80000"/>
              </a:lnSpc>
              <a:buFontTx/>
              <a:buNone/>
              <a:defRPr/>
            </a:pPr>
            <a:r>
              <a:rPr lang="pl-PL" sz="2000" smtClean="0">
                <a:cs typeface="Times New Roman" pitchFamily="18" charset="0"/>
              </a:rPr>
              <a:t>g  jest generatorem grupy cyklicznej G stopnia q </a:t>
            </a:r>
          </a:p>
          <a:p>
            <a:pPr algn="just">
              <a:lnSpc>
                <a:spcPct val="80000"/>
              </a:lnSpc>
              <a:buFontTx/>
              <a:buNone/>
              <a:defRPr/>
            </a:pPr>
            <a:r>
              <a:rPr lang="pl-PL" sz="2000" smtClean="0">
                <a:cs typeface="Times New Roman" pitchFamily="18" charset="0"/>
              </a:rPr>
              <a:t>kolejne elementy grupy G to wartość g podniesiona do kolejnych potęg ze zbioru:  {0,1, ..., q-1};</a:t>
            </a:r>
          </a:p>
          <a:p>
            <a:pPr algn="just">
              <a:lnSpc>
                <a:spcPct val="80000"/>
              </a:lnSpc>
              <a:buFontTx/>
              <a:buNone/>
              <a:defRPr/>
            </a:pPr>
            <a:r>
              <a:rPr lang="pl-PL" sz="2000" smtClean="0">
                <a:cs typeface="Times New Roman" pitchFamily="18" charset="0"/>
              </a:rPr>
              <a:t>Każdy użytkownik wybiera sobie losowo liczbę całkowitą a, gdzie </a:t>
            </a:r>
            <a:br>
              <a:rPr lang="pl-PL" sz="2000" smtClean="0">
                <a:cs typeface="Times New Roman" pitchFamily="18" charset="0"/>
              </a:rPr>
            </a:br>
            <a:r>
              <a:rPr lang="pl-PL" sz="2000" smtClean="0">
                <a:cs typeface="Times New Roman" pitchFamily="18" charset="0"/>
              </a:rPr>
              <a:t>a </a:t>
            </a:r>
            <a:r>
              <a:rPr lang="pl-PL" sz="200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</a:t>
            </a:r>
            <a:r>
              <a:rPr lang="pl-PL" sz="2000" smtClean="0">
                <a:cs typeface="Times New Roman" pitchFamily="18" charset="0"/>
              </a:rPr>
              <a:t> {0,1,..., q-1}</a:t>
            </a:r>
          </a:p>
          <a:p>
            <a:pPr algn="just">
              <a:lnSpc>
                <a:spcPct val="80000"/>
              </a:lnSpc>
              <a:buFontTx/>
              <a:buNone/>
              <a:defRPr/>
            </a:pPr>
            <a:r>
              <a:rPr lang="en-US" sz="2000" smtClean="0">
                <a:cs typeface="Times New Roman" pitchFamily="18" charset="0"/>
              </a:rPr>
              <a:t>k</a:t>
            </a:r>
            <a:r>
              <a:rPr lang="en-US" sz="2000" baseline="-30000" smtClean="0">
                <a:cs typeface="Times New Roman" pitchFamily="18" charset="0"/>
              </a:rPr>
              <a:t>d</a:t>
            </a:r>
            <a:r>
              <a:rPr lang="en-US" sz="2000" smtClean="0">
                <a:cs typeface="Times New Roman" pitchFamily="18" charset="0"/>
              </a:rPr>
              <a:t> = (a, q);</a:t>
            </a:r>
            <a:r>
              <a:rPr lang="pl-PL" sz="2000" smtClean="0">
                <a:cs typeface="Times New Roman" pitchFamily="18" charset="0"/>
              </a:rPr>
              <a:t> - klucz prywatny</a:t>
            </a:r>
          </a:p>
          <a:p>
            <a:pPr algn="just">
              <a:lnSpc>
                <a:spcPct val="80000"/>
              </a:lnSpc>
              <a:buFontTx/>
              <a:buNone/>
              <a:defRPr/>
            </a:pPr>
            <a:r>
              <a:rPr lang="en-US" sz="2000" smtClean="0">
                <a:cs typeface="Times New Roman" pitchFamily="18" charset="0"/>
              </a:rPr>
              <a:t>k</a:t>
            </a:r>
            <a:r>
              <a:rPr lang="en-US" sz="2000" baseline="-30000" smtClean="0">
                <a:cs typeface="Times New Roman" pitchFamily="18" charset="0"/>
              </a:rPr>
              <a:t>e</a:t>
            </a:r>
            <a:r>
              <a:rPr lang="en-US" sz="2000" smtClean="0">
                <a:cs typeface="Times New Roman" pitchFamily="18" charset="0"/>
              </a:rPr>
              <a:t> = (g</a:t>
            </a:r>
            <a:r>
              <a:rPr lang="en-US" sz="2000" baseline="30000" smtClean="0">
                <a:cs typeface="Times New Roman" pitchFamily="18" charset="0"/>
              </a:rPr>
              <a:t>a</a:t>
            </a:r>
            <a:r>
              <a:rPr lang="en-US" sz="2000" smtClean="0">
                <a:cs typeface="Times New Roman" pitchFamily="18" charset="0"/>
              </a:rPr>
              <a:t>, q) </a:t>
            </a:r>
            <a:r>
              <a:rPr lang="pl-PL" sz="2000" smtClean="0">
                <a:cs typeface="Times New Roman" pitchFamily="18" charset="0"/>
              </a:rPr>
              <a:t>- klucz publiczny</a:t>
            </a:r>
          </a:p>
          <a:p>
            <a:pPr algn="just">
              <a:lnSpc>
                <a:spcPct val="80000"/>
              </a:lnSpc>
              <a:buFontTx/>
              <a:buNone/>
              <a:defRPr/>
            </a:pPr>
            <a:r>
              <a:rPr lang="pl-PL" sz="2000" smtClean="0">
                <a:cs typeface="Times New Roman" pitchFamily="18" charset="0"/>
              </a:rPr>
              <a:t>m - wiadomości </a:t>
            </a:r>
          </a:p>
          <a:p>
            <a:pPr algn="just">
              <a:lnSpc>
                <a:spcPct val="80000"/>
              </a:lnSpc>
              <a:buFontTx/>
              <a:buNone/>
              <a:defRPr/>
            </a:pPr>
            <a:r>
              <a:rPr lang="pl-PL" sz="2000" smtClean="0">
                <a:cs typeface="Times New Roman" pitchFamily="18" charset="0"/>
              </a:rPr>
              <a:t>Szyfrowanie:</a:t>
            </a:r>
          </a:p>
          <a:p>
            <a:pPr algn="just">
              <a:lnSpc>
                <a:spcPct val="80000"/>
              </a:lnSpc>
              <a:buFontTx/>
              <a:buNone/>
              <a:defRPr/>
            </a:pPr>
            <a:r>
              <a:rPr lang="pl-PL" sz="2000" smtClean="0">
                <a:cs typeface="Times New Roman" pitchFamily="18" charset="0"/>
              </a:rPr>
              <a:t>r - całkowite, losowo wybrane ze zbioru {0,1, ..., q-1}</a:t>
            </a:r>
          </a:p>
          <a:p>
            <a:pPr algn="just">
              <a:lnSpc>
                <a:spcPct val="80000"/>
              </a:lnSpc>
              <a:buFontTx/>
              <a:buNone/>
              <a:defRPr/>
            </a:pPr>
            <a:r>
              <a:rPr lang="pl-PL" sz="2000" smtClean="0">
                <a:cs typeface="Times New Roman" pitchFamily="18" charset="0"/>
              </a:rPr>
              <a:t>przesyłamy (g </a:t>
            </a:r>
            <a:r>
              <a:rPr lang="pl-PL" sz="2000" baseline="30000" smtClean="0">
                <a:cs typeface="Times New Roman" pitchFamily="18" charset="0"/>
              </a:rPr>
              <a:t>r</a:t>
            </a:r>
            <a:r>
              <a:rPr lang="pl-PL" sz="2000" smtClean="0">
                <a:cs typeface="Times New Roman" pitchFamily="18" charset="0"/>
              </a:rPr>
              <a:t> mod q, m g </a:t>
            </a:r>
            <a:r>
              <a:rPr lang="pl-PL" sz="2000" baseline="30000" smtClean="0">
                <a:cs typeface="Times New Roman" pitchFamily="18" charset="0"/>
              </a:rPr>
              <a:t>ar </a:t>
            </a:r>
            <a:r>
              <a:rPr lang="pl-PL" sz="2000" smtClean="0">
                <a:cs typeface="Times New Roman" pitchFamily="18" charset="0"/>
              </a:rPr>
              <a:t>mod q)</a:t>
            </a:r>
          </a:p>
          <a:p>
            <a:pPr algn="just">
              <a:lnSpc>
                <a:spcPct val="80000"/>
              </a:lnSpc>
              <a:buFontTx/>
              <a:buNone/>
              <a:defRPr/>
            </a:pPr>
            <a:r>
              <a:rPr lang="pl-PL" sz="2000" smtClean="0">
                <a:cs typeface="Times New Roman" pitchFamily="18" charset="0"/>
              </a:rPr>
              <a:t>odbiorca oblicza:</a:t>
            </a:r>
          </a:p>
          <a:p>
            <a:pPr algn="just">
              <a:lnSpc>
                <a:spcPct val="80000"/>
              </a:lnSpc>
              <a:buFontTx/>
              <a:buNone/>
              <a:defRPr/>
            </a:pPr>
            <a:r>
              <a:rPr lang="de-DE" sz="2000" smtClean="0">
                <a:cs typeface="Times New Roman" pitchFamily="18" charset="0"/>
              </a:rPr>
              <a:t>(m g </a:t>
            </a:r>
            <a:r>
              <a:rPr lang="de-DE" sz="2000" baseline="30000" smtClean="0">
                <a:cs typeface="Times New Roman" pitchFamily="18" charset="0"/>
              </a:rPr>
              <a:t>ar </a:t>
            </a:r>
            <a:r>
              <a:rPr lang="de-DE" sz="2000" smtClean="0">
                <a:cs typeface="Times New Roman" pitchFamily="18" charset="0"/>
              </a:rPr>
              <a:t>mod q)( g</a:t>
            </a:r>
            <a:r>
              <a:rPr lang="de-DE" sz="2000" baseline="30000" smtClean="0">
                <a:cs typeface="Times New Roman" pitchFamily="18" charset="0"/>
              </a:rPr>
              <a:t>ar</a:t>
            </a:r>
            <a:r>
              <a:rPr lang="de-DE" sz="2000" smtClean="0">
                <a:cs typeface="Times New Roman" pitchFamily="18" charset="0"/>
              </a:rPr>
              <a:t>)</a:t>
            </a:r>
            <a:r>
              <a:rPr lang="de-DE" sz="2000" baseline="30000" smtClean="0">
                <a:cs typeface="Times New Roman" pitchFamily="18" charset="0"/>
              </a:rPr>
              <a:t>-1</a:t>
            </a:r>
            <a:r>
              <a:rPr lang="de-DE" sz="2000" smtClean="0">
                <a:cs typeface="Times New Roman" pitchFamily="18" charset="0"/>
              </a:rPr>
              <a:t> mod q = m</a:t>
            </a:r>
            <a:endParaRPr lang="pl-PL" sz="2000" smtClean="0">
              <a:cs typeface="Times New Roman" pitchFamily="18" charset="0"/>
            </a:endParaRPr>
          </a:p>
          <a:p>
            <a:pPr>
              <a:lnSpc>
                <a:spcPct val="80000"/>
              </a:lnSpc>
              <a:buFontTx/>
              <a:buNone/>
              <a:defRPr/>
            </a:pPr>
            <a:endParaRPr lang="pl-PL" sz="2000" smtClean="0"/>
          </a:p>
        </p:txBody>
      </p:sp>
      <p:sp>
        <p:nvSpPr>
          <p:cNvPr id="59394" name="Symbol zastępczy stopki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GB" smtClean="0"/>
              <a:t>Maciej Miłostan, Kryptografia </a:t>
            </a:r>
          </a:p>
        </p:txBody>
      </p:sp>
      <p:sp>
        <p:nvSpPr>
          <p:cNvPr id="59395" name="Symbol zastępczy numeru slajdu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AB8B49FC-E320-4196-B803-2ADBA3009883}" type="slidenum">
              <a:rPr lang="en-GB" smtClean="0"/>
              <a:pPr/>
              <a:t>58</a:t>
            </a:fld>
            <a:endParaRPr lang="en-GB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l-PL" smtClean="0"/>
              <a:t>Algorytm Diffiego-Hellmana</a:t>
            </a:r>
          </a:p>
        </p:txBody>
      </p:sp>
      <p:sp>
        <p:nvSpPr>
          <p:cNvPr id="60418" name="Symbol zastępczy stopki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GB" smtClean="0"/>
              <a:t>Maciej Miłostan, Kryptografia </a:t>
            </a:r>
          </a:p>
        </p:txBody>
      </p:sp>
      <p:sp>
        <p:nvSpPr>
          <p:cNvPr id="60419" name="Symbol zastępczy numeru slajdu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86CFA2FA-9C5B-4DCF-934A-F6CDA2B7CEE3}" type="slidenum">
              <a:rPr lang="en-GB" smtClean="0"/>
              <a:pPr/>
              <a:t>59</a:t>
            </a:fld>
            <a:endParaRPr lang="en-GB" smtClean="0"/>
          </a:p>
        </p:txBody>
      </p:sp>
      <p:pic>
        <p:nvPicPr>
          <p:cNvPr id="60421" name="Picture 5" descr="Diffie-Hellman-Schl%C3%BCsselaustausch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550" y="1628775"/>
            <a:ext cx="7993063" cy="4795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l-PL" smtClean="0"/>
              <a:t>Agenda</a:t>
            </a:r>
            <a:endParaRPr lang="en-GB" smtClean="0"/>
          </a:p>
        </p:txBody>
      </p:sp>
      <p:sp>
        <p:nvSpPr>
          <p:cNvPr id="501763" name="Rectangle 3"/>
          <p:cNvSpPr>
            <a:spLocks noGrp="1" noChangeArrowheads="1"/>
          </p:cNvSpPr>
          <p:nvPr>
            <p:ph idx="1"/>
          </p:nvPr>
        </p:nvSpPr>
        <p:spPr>
          <a:xfrm>
            <a:off x="2743200" y="1981200"/>
            <a:ext cx="6019800" cy="3733800"/>
          </a:xfrm>
        </p:spPr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pl-PL" sz="2800" dirty="0" smtClean="0">
                <a:effectLst/>
              </a:rPr>
              <a:t>Terminologia</a:t>
            </a:r>
            <a:endParaRPr lang="en-GB" sz="2800" dirty="0" smtClean="0">
              <a:effectLst/>
            </a:endParaRPr>
          </a:p>
          <a:p>
            <a:pPr>
              <a:lnSpc>
                <a:spcPct val="90000"/>
              </a:lnSpc>
              <a:defRPr/>
            </a:pPr>
            <a:r>
              <a:rPr lang="pl-PL" sz="2800" dirty="0" smtClean="0">
                <a:effectLst/>
              </a:rPr>
              <a:t>Systemy kryptograficzne</a:t>
            </a:r>
          </a:p>
          <a:p>
            <a:pPr>
              <a:lnSpc>
                <a:spcPct val="90000"/>
              </a:lnSpc>
              <a:defRPr/>
            </a:pPr>
            <a:r>
              <a:rPr lang="pl-PL" sz="2800" dirty="0" smtClean="0">
                <a:effectLst/>
              </a:rPr>
              <a:t>Szyfry z kluczem jawnym</a:t>
            </a:r>
          </a:p>
          <a:p>
            <a:pPr>
              <a:lnSpc>
                <a:spcPct val="90000"/>
              </a:lnSpc>
              <a:defRPr/>
            </a:pPr>
            <a:r>
              <a:rPr lang="pl-PL" sz="2800" dirty="0" smtClean="0">
                <a:effectLst/>
              </a:rPr>
              <a:t>Asymetryczne systemy szyfrowania</a:t>
            </a:r>
            <a:endParaRPr lang="en-GB" sz="2800" dirty="0" smtClean="0">
              <a:effectLst/>
            </a:endParaRPr>
          </a:p>
          <a:p>
            <a:pPr>
              <a:lnSpc>
                <a:spcPct val="90000"/>
              </a:lnSpc>
              <a:defRPr/>
            </a:pPr>
            <a:r>
              <a:rPr lang="pl-PL" b="1" dirty="0" smtClean="0">
                <a:solidFill>
                  <a:srgbClr val="FFFF00"/>
                </a:solidFill>
              </a:rPr>
              <a:t>Znajdywanie liczb pierwszych</a:t>
            </a:r>
          </a:p>
          <a:p>
            <a:pPr>
              <a:lnSpc>
                <a:spcPct val="90000"/>
              </a:lnSpc>
              <a:defRPr/>
            </a:pPr>
            <a:r>
              <a:rPr lang="pl-PL" sz="2400" dirty="0" smtClean="0"/>
              <a:t>Funkcje skrótu i podpis cyfrowy</a:t>
            </a:r>
            <a:endParaRPr lang="en-GB" sz="2400" dirty="0" smtClean="0"/>
          </a:p>
        </p:txBody>
      </p:sp>
      <p:sp>
        <p:nvSpPr>
          <p:cNvPr id="61442" name="Symbol zastępczy stopki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GB" smtClean="0"/>
              <a:t>Maciej Miłostan, Kryptografia </a:t>
            </a:r>
          </a:p>
        </p:txBody>
      </p:sp>
      <p:sp>
        <p:nvSpPr>
          <p:cNvPr id="61443" name="Symbol zastępczy numeru slajdu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3B645192-83D4-49DA-94CA-53D51E19D3D4}" type="slidenum">
              <a:rPr lang="en-GB" smtClean="0"/>
              <a:pPr/>
              <a:t>60</a:t>
            </a:fld>
            <a:endParaRPr lang="en-GB" smtClean="0"/>
          </a:p>
        </p:txBody>
      </p:sp>
      <p:grpSp>
        <p:nvGrpSpPr>
          <p:cNvPr id="61446" name="Group 4"/>
          <p:cNvGrpSpPr>
            <a:grpSpLocks/>
          </p:cNvGrpSpPr>
          <p:nvPr/>
        </p:nvGrpSpPr>
        <p:grpSpPr bwMode="auto">
          <a:xfrm>
            <a:off x="609600" y="2362200"/>
            <a:ext cx="1676400" cy="2286000"/>
            <a:chOff x="384" y="1488"/>
            <a:chExt cx="1056" cy="1440"/>
          </a:xfrm>
        </p:grpSpPr>
        <p:sp>
          <p:nvSpPr>
            <p:cNvPr id="61447" name="AutoShape 5"/>
            <p:cNvSpPr>
              <a:spLocks noChangeArrowheads="1"/>
            </p:cNvSpPr>
            <p:nvPr/>
          </p:nvSpPr>
          <p:spPr bwMode="auto">
            <a:xfrm>
              <a:off x="384" y="1488"/>
              <a:ext cx="1056" cy="1440"/>
            </a:xfrm>
            <a:prstGeom prst="verticalScroll">
              <a:avLst>
                <a:gd name="adj" fmla="val 12500"/>
              </a:avLst>
            </a:prstGeom>
            <a:solidFill>
              <a:srgbClr val="FFFF00"/>
            </a:solidFill>
            <a:ln w="12700" cap="sq">
              <a:solidFill>
                <a:schemeClr val="bg2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pl-PL"/>
            </a:p>
          </p:txBody>
        </p:sp>
        <p:sp>
          <p:nvSpPr>
            <p:cNvPr id="61448" name="Line 6"/>
            <p:cNvSpPr>
              <a:spLocks noChangeShapeType="1"/>
            </p:cNvSpPr>
            <p:nvPr/>
          </p:nvSpPr>
          <p:spPr bwMode="auto">
            <a:xfrm>
              <a:off x="576" y="1824"/>
              <a:ext cx="672" cy="0"/>
            </a:xfrm>
            <a:prstGeom prst="line">
              <a:avLst/>
            </a:prstGeom>
            <a:noFill/>
            <a:ln w="25400">
              <a:solidFill>
                <a:schemeClr val="bg2"/>
              </a:solidFill>
              <a:prstDash val="dashDot"/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pl-PL"/>
            </a:p>
          </p:txBody>
        </p:sp>
        <p:sp>
          <p:nvSpPr>
            <p:cNvPr id="61449" name="Line 7"/>
            <p:cNvSpPr>
              <a:spLocks noChangeShapeType="1"/>
            </p:cNvSpPr>
            <p:nvPr/>
          </p:nvSpPr>
          <p:spPr bwMode="auto">
            <a:xfrm>
              <a:off x="576" y="1920"/>
              <a:ext cx="672" cy="0"/>
            </a:xfrm>
            <a:prstGeom prst="line">
              <a:avLst/>
            </a:prstGeom>
            <a:noFill/>
            <a:ln w="25400">
              <a:solidFill>
                <a:schemeClr val="bg2"/>
              </a:solidFill>
              <a:prstDash val="dashDot"/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pl-PL"/>
            </a:p>
          </p:txBody>
        </p:sp>
        <p:sp>
          <p:nvSpPr>
            <p:cNvPr id="61450" name="Line 8"/>
            <p:cNvSpPr>
              <a:spLocks noChangeShapeType="1"/>
            </p:cNvSpPr>
            <p:nvPr/>
          </p:nvSpPr>
          <p:spPr bwMode="auto">
            <a:xfrm>
              <a:off x="576" y="2064"/>
              <a:ext cx="672" cy="0"/>
            </a:xfrm>
            <a:prstGeom prst="line">
              <a:avLst/>
            </a:prstGeom>
            <a:noFill/>
            <a:ln w="25400">
              <a:solidFill>
                <a:schemeClr val="bg2"/>
              </a:solidFill>
              <a:prstDash val="dashDot"/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pl-PL"/>
            </a:p>
          </p:txBody>
        </p:sp>
        <p:sp>
          <p:nvSpPr>
            <p:cNvPr id="61451" name="Line 9"/>
            <p:cNvSpPr>
              <a:spLocks noChangeShapeType="1"/>
            </p:cNvSpPr>
            <p:nvPr/>
          </p:nvSpPr>
          <p:spPr bwMode="auto">
            <a:xfrm>
              <a:off x="576" y="2256"/>
              <a:ext cx="672" cy="0"/>
            </a:xfrm>
            <a:prstGeom prst="line">
              <a:avLst/>
            </a:prstGeom>
            <a:noFill/>
            <a:ln w="25400">
              <a:solidFill>
                <a:schemeClr val="bg2"/>
              </a:solidFill>
              <a:prstDash val="dashDot"/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pl-PL"/>
            </a:p>
          </p:txBody>
        </p:sp>
        <p:sp>
          <p:nvSpPr>
            <p:cNvPr id="61452" name="Line 10"/>
            <p:cNvSpPr>
              <a:spLocks noChangeShapeType="1"/>
            </p:cNvSpPr>
            <p:nvPr/>
          </p:nvSpPr>
          <p:spPr bwMode="auto">
            <a:xfrm>
              <a:off x="576" y="2448"/>
              <a:ext cx="672" cy="0"/>
            </a:xfrm>
            <a:prstGeom prst="line">
              <a:avLst/>
            </a:prstGeom>
            <a:noFill/>
            <a:ln w="25400">
              <a:solidFill>
                <a:schemeClr val="bg2"/>
              </a:solidFill>
              <a:prstDash val="dashDot"/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pl-PL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7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l-PL" sz="3200" dirty="0" smtClean="0"/>
              <a:t>Znajdywanie liczby pierwszych i testy</a:t>
            </a:r>
          </a:p>
        </p:txBody>
      </p:sp>
      <p:sp>
        <p:nvSpPr>
          <p:cNvPr id="500739" name="Rectangle 3"/>
          <p:cNvSpPr>
            <a:spLocks noGrp="1" noChangeArrowheads="1"/>
          </p:cNvSpPr>
          <p:nvPr>
            <p:ph idx="1"/>
          </p:nvPr>
        </p:nvSpPr>
        <p:spPr>
          <a:xfrm>
            <a:off x="251520" y="1556792"/>
            <a:ext cx="8712968" cy="4114800"/>
          </a:xfrm>
        </p:spPr>
        <p:txBody>
          <a:bodyPr/>
          <a:lstStyle/>
          <a:p>
            <a:pPr algn="just">
              <a:defRPr/>
            </a:pPr>
            <a:r>
              <a:rPr lang="pl-PL" sz="2800" dirty="0" smtClean="0"/>
              <a:t>Sita są </a:t>
            </a:r>
            <a:r>
              <a:rPr lang="pl-PL" sz="2800" dirty="0" err="1" smtClean="0"/>
              <a:t>niefektywne</a:t>
            </a:r>
            <a:r>
              <a:rPr lang="pl-PL" sz="2800" dirty="0" smtClean="0"/>
              <a:t> (np. sito </a:t>
            </a:r>
            <a:r>
              <a:rPr lang="pl-PL" sz="2800" dirty="0" err="1" smtClean="0"/>
              <a:t>eratostenesa</a:t>
            </a:r>
            <a:r>
              <a:rPr lang="pl-PL" sz="2800" dirty="0" smtClean="0"/>
              <a:t>)</a:t>
            </a:r>
          </a:p>
          <a:p>
            <a:pPr algn="just">
              <a:defRPr/>
            </a:pPr>
            <a:r>
              <a:rPr lang="pl-PL" sz="2800" dirty="0" smtClean="0">
                <a:cs typeface="Times New Roman" pitchFamily="18" charset="0"/>
              </a:rPr>
              <a:t>Przykładowe </a:t>
            </a:r>
            <a:r>
              <a:rPr lang="pl-PL" sz="2800" dirty="0" err="1" smtClean="0">
                <a:cs typeface="Times New Roman" pitchFamily="18" charset="0"/>
              </a:rPr>
              <a:t>tw</a:t>
            </a:r>
            <a:r>
              <a:rPr lang="pl-PL" sz="2800" dirty="0" smtClean="0">
                <a:cs typeface="Times New Roman" pitchFamily="18" charset="0"/>
              </a:rPr>
              <a:t>. </a:t>
            </a:r>
          </a:p>
          <a:p>
            <a:pPr lvl="1" algn="just">
              <a:defRPr/>
            </a:pPr>
            <a:r>
              <a:rPr lang="pl-PL" sz="2400" dirty="0" smtClean="0">
                <a:cs typeface="Times New Roman" pitchFamily="18" charset="0"/>
              </a:rPr>
              <a:t>Liczba </a:t>
            </a:r>
            <a:r>
              <a:rPr lang="pl-PL" sz="2400" i="1" dirty="0" smtClean="0">
                <a:cs typeface="Times New Roman" pitchFamily="18" charset="0"/>
              </a:rPr>
              <a:t>n</a:t>
            </a:r>
            <a:r>
              <a:rPr lang="pl-PL" sz="2400" dirty="0" smtClean="0">
                <a:cs typeface="Times New Roman" pitchFamily="18" charset="0"/>
              </a:rPr>
              <a:t> jest pierwsza </a:t>
            </a:r>
            <a:r>
              <a:rPr lang="pl-PL" sz="2400" dirty="0" smtClean="0">
                <a:cs typeface="Times New Roman" pitchFamily="18" charset="0"/>
                <a:sym typeface="Symbol" pitchFamily="18" charset="2"/>
              </a:rPr>
              <a:t></a:t>
            </a:r>
            <a:r>
              <a:rPr lang="pl-PL" sz="2400" dirty="0" smtClean="0">
                <a:cs typeface="Times New Roman" pitchFamily="18" charset="0"/>
              </a:rPr>
              <a:t> istnieje </a:t>
            </a:r>
            <a:r>
              <a:rPr lang="pl-PL" sz="2400" i="1" dirty="0" smtClean="0">
                <a:cs typeface="Times New Roman" pitchFamily="18" charset="0"/>
              </a:rPr>
              <a:t>x</a:t>
            </a:r>
            <a:r>
              <a:rPr lang="pl-PL" sz="2400" dirty="0" smtClean="0">
                <a:cs typeface="Times New Roman" pitchFamily="18" charset="0"/>
              </a:rPr>
              <a:t>:</a:t>
            </a:r>
          </a:p>
          <a:p>
            <a:pPr lvl="1" algn="just">
              <a:buFontTx/>
              <a:buNone/>
              <a:defRPr/>
            </a:pPr>
            <a:r>
              <a:rPr lang="pl-PL" sz="2400" dirty="0" smtClean="0"/>
              <a:t>	</a:t>
            </a:r>
            <a:r>
              <a:rPr lang="de-DE" sz="2400" dirty="0" smtClean="0">
                <a:cs typeface="Times New Roman" pitchFamily="18" charset="0"/>
              </a:rPr>
              <a:t>1</a:t>
            </a:r>
            <a:r>
              <a:rPr lang="pl-PL" sz="2400" dirty="0" smtClean="0">
                <a:cs typeface="Times New Roman" pitchFamily="18" charset="0"/>
                <a:sym typeface="Symbol" pitchFamily="18" charset="2"/>
              </a:rPr>
              <a:t></a:t>
            </a:r>
            <a:r>
              <a:rPr lang="de-DE" sz="2400" dirty="0" smtClean="0">
                <a:cs typeface="Times New Roman" pitchFamily="18" charset="0"/>
              </a:rPr>
              <a:t> x</a:t>
            </a:r>
            <a:r>
              <a:rPr lang="de-DE" sz="2400" baseline="30000" dirty="0" smtClean="0">
                <a:cs typeface="Times New Roman" pitchFamily="18" charset="0"/>
              </a:rPr>
              <a:t>n-1</a:t>
            </a:r>
            <a:r>
              <a:rPr lang="de-DE" sz="2400" dirty="0" smtClean="0">
                <a:cs typeface="Times New Roman" pitchFamily="18" charset="0"/>
              </a:rPr>
              <a:t> </a:t>
            </a:r>
            <a:r>
              <a:rPr lang="de-DE" sz="2400" dirty="0" err="1" smtClean="0">
                <a:cs typeface="Times New Roman" pitchFamily="18" charset="0"/>
              </a:rPr>
              <a:t>mod</a:t>
            </a:r>
            <a:r>
              <a:rPr lang="de-DE" sz="2400" dirty="0" smtClean="0">
                <a:cs typeface="Times New Roman" pitchFamily="18" charset="0"/>
              </a:rPr>
              <a:t> n =1</a:t>
            </a:r>
            <a:endParaRPr lang="pl-PL" sz="2400" dirty="0" smtClean="0">
              <a:cs typeface="Times New Roman" pitchFamily="18" charset="0"/>
            </a:endParaRPr>
          </a:p>
          <a:p>
            <a:pPr lvl="1" algn="just">
              <a:buFontTx/>
              <a:buNone/>
              <a:defRPr/>
            </a:pPr>
            <a:r>
              <a:rPr lang="pl-PL" sz="2400" dirty="0" smtClean="0"/>
              <a:t>	</a:t>
            </a:r>
            <a:r>
              <a:rPr lang="pl-PL" sz="2400" dirty="0" smtClean="0">
                <a:cs typeface="Times New Roman" pitchFamily="18" charset="0"/>
              </a:rPr>
              <a:t>2</a:t>
            </a:r>
            <a:r>
              <a:rPr lang="pl-PL" sz="2400" dirty="0" smtClean="0">
                <a:cs typeface="Times New Roman" pitchFamily="18" charset="0"/>
                <a:sym typeface="Symbol" pitchFamily="18" charset="2"/>
              </a:rPr>
              <a:t></a:t>
            </a:r>
            <a:r>
              <a:rPr lang="pl-PL" sz="2400" dirty="0" smtClean="0">
                <a:cs typeface="Times New Roman" pitchFamily="18" charset="0"/>
              </a:rPr>
              <a:t> x</a:t>
            </a:r>
            <a:r>
              <a:rPr lang="pl-PL" sz="2400" baseline="30000" dirty="0" smtClean="0">
                <a:cs typeface="Times New Roman" pitchFamily="18" charset="0"/>
              </a:rPr>
              <a:t>(n-1)/p.</a:t>
            </a:r>
            <a:r>
              <a:rPr lang="pl-PL" sz="2400" dirty="0" smtClean="0">
                <a:cs typeface="Times New Roman" pitchFamily="18" charset="0"/>
              </a:rPr>
              <a:t> </a:t>
            </a:r>
            <a:r>
              <a:rPr lang="pl-PL" sz="2400" dirty="0" err="1" smtClean="0">
                <a:cs typeface="Times New Roman" pitchFamily="18" charset="0"/>
              </a:rPr>
              <a:t>mod</a:t>
            </a:r>
            <a:r>
              <a:rPr lang="pl-PL" sz="2400" dirty="0" smtClean="0">
                <a:cs typeface="Times New Roman" pitchFamily="18" charset="0"/>
              </a:rPr>
              <a:t> n </a:t>
            </a:r>
            <a:r>
              <a:rPr lang="pl-PL" sz="2400" dirty="0" smtClean="0">
                <a:cs typeface="Times New Roman" pitchFamily="18" charset="0"/>
                <a:sym typeface="Symbol" pitchFamily="18" charset="2"/>
              </a:rPr>
              <a:t></a:t>
            </a:r>
            <a:r>
              <a:rPr lang="pl-PL" sz="2400" dirty="0" smtClean="0">
                <a:cs typeface="Times New Roman" pitchFamily="18" charset="0"/>
              </a:rPr>
              <a:t> 1;  dla każdego p/(n-1)</a:t>
            </a:r>
            <a:endParaRPr lang="pl-PL" sz="2400" dirty="0" smtClean="0"/>
          </a:p>
          <a:p>
            <a:pPr lvl="1" algn="just">
              <a:defRPr/>
            </a:pPr>
            <a:r>
              <a:rPr lang="pl-PL" sz="2400" dirty="0" smtClean="0">
                <a:cs typeface="Times New Roman" pitchFamily="18" charset="0"/>
              </a:rPr>
              <a:t>Liczby </a:t>
            </a:r>
            <a:r>
              <a:rPr lang="pl-PL" sz="2400" dirty="0" err="1" smtClean="0">
                <a:cs typeface="Times New Roman" pitchFamily="18" charset="0"/>
              </a:rPr>
              <a:t>Mersenne’a</a:t>
            </a:r>
            <a:r>
              <a:rPr lang="pl-PL" sz="2400" dirty="0" smtClean="0">
                <a:cs typeface="Times New Roman" pitchFamily="18" charset="0"/>
              </a:rPr>
              <a:t> M</a:t>
            </a:r>
            <a:r>
              <a:rPr lang="pl-PL" sz="2400" baseline="-30000" dirty="0" smtClean="0">
                <a:cs typeface="Times New Roman" pitchFamily="18" charset="0"/>
              </a:rPr>
              <a:t>n</a:t>
            </a:r>
            <a:r>
              <a:rPr lang="pl-PL" sz="2400" dirty="0" smtClean="0">
                <a:cs typeface="Times New Roman" pitchFamily="18" charset="0"/>
              </a:rPr>
              <a:t>=2</a:t>
            </a:r>
            <a:r>
              <a:rPr lang="pl-PL" sz="2400" baseline="30000" dirty="0" smtClean="0">
                <a:cs typeface="Times New Roman" pitchFamily="18" charset="0"/>
              </a:rPr>
              <a:t>n</a:t>
            </a:r>
            <a:r>
              <a:rPr lang="pl-PL" sz="2400" dirty="0" smtClean="0">
                <a:cs typeface="Times New Roman" pitchFamily="18" charset="0"/>
              </a:rPr>
              <a:t>-1. Znamy ich 29 (ostatnia n=132049), jeżeli M</a:t>
            </a:r>
            <a:r>
              <a:rPr lang="pl-PL" sz="2400" baseline="-30000" dirty="0" smtClean="0">
                <a:cs typeface="Times New Roman" pitchFamily="18" charset="0"/>
              </a:rPr>
              <a:t>n</a:t>
            </a:r>
            <a:r>
              <a:rPr lang="pl-PL" sz="2400" dirty="0" smtClean="0">
                <a:cs typeface="Times New Roman" pitchFamily="18" charset="0"/>
              </a:rPr>
              <a:t> liczbą pierwszą, to </a:t>
            </a:r>
            <a:r>
              <a:rPr lang="pl-PL" sz="2400" i="1" dirty="0" smtClean="0">
                <a:cs typeface="Times New Roman" pitchFamily="18" charset="0"/>
              </a:rPr>
              <a:t>n</a:t>
            </a:r>
            <a:r>
              <a:rPr lang="pl-PL" sz="2400" dirty="0" smtClean="0">
                <a:cs typeface="Times New Roman" pitchFamily="18" charset="0"/>
              </a:rPr>
              <a:t> jest liczbą </a:t>
            </a:r>
            <a:r>
              <a:rPr lang="pl-PL" sz="2000" dirty="0" smtClean="0">
                <a:cs typeface="Times New Roman" pitchFamily="18" charset="0"/>
              </a:rPr>
              <a:t>pierwszą</a:t>
            </a:r>
            <a:r>
              <a:rPr lang="pl-PL" sz="2000" dirty="0" smtClean="0"/>
              <a:t> </a:t>
            </a:r>
          </a:p>
          <a:p>
            <a:pPr algn="just">
              <a:defRPr/>
            </a:pPr>
            <a:r>
              <a:rPr lang="pl-PL" sz="2800" dirty="0" smtClean="0"/>
              <a:t>Test Millera-Rabina (probabilistyczny)</a:t>
            </a:r>
          </a:p>
          <a:p>
            <a:pPr algn="just">
              <a:defRPr/>
            </a:pPr>
            <a:r>
              <a:rPr lang="pl-PL" sz="2800" dirty="0" smtClean="0"/>
              <a:t>Test AKS (</a:t>
            </a:r>
            <a:r>
              <a:rPr lang="pl-PL" sz="2800" dirty="0" err="1" smtClean="0"/>
              <a:t>Agrawal-Kayal-Saxena</a:t>
            </a:r>
            <a:r>
              <a:rPr lang="pl-PL" sz="2800" dirty="0" smtClean="0"/>
              <a:t>) – deterministyczny o złożoności O(log</a:t>
            </a:r>
            <a:r>
              <a:rPr lang="pl-PL" sz="2800" baseline="30000" dirty="0" smtClean="0"/>
              <a:t>12</a:t>
            </a:r>
            <a:r>
              <a:rPr lang="pl-PL" sz="2800" dirty="0" smtClean="0"/>
              <a:t>(n)); nagroda  </a:t>
            </a:r>
            <a:r>
              <a:rPr lang="pl-PL" sz="2800" dirty="0" err="1" smtClean="0"/>
              <a:t>Gödla</a:t>
            </a:r>
            <a:r>
              <a:rPr lang="pl-PL" sz="2800" dirty="0" smtClean="0"/>
              <a:t> w 2006 </a:t>
            </a:r>
            <a:r>
              <a:rPr lang="pl-PL" sz="2800" dirty="0" smtClean="0"/>
              <a:t>roku (                                    </a:t>
            </a:r>
            <a:r>
              <a:rPr lang="pl-PL" sz="2400" dirty="0" err="1" smtClean="0"/>
              <a:t>n-l.pierw</a:t>
            </a:r>
            <a:r>
              <a:rPr lang="pl-PL" sz="2400" dirty="0" smtClean="0"/>
              <a:t>.</a:t>
            </a:r>
            <a:r>
              <a:rPr lang="pl-PL" sz="2800" dirty="0" smtClean="0"/>
              <a:t>)   </a:t>
            </a:r>
            <a:endParaRPr lang="pl-PL" sz="2800" baseline="30000" dirty="0" smtClean="0"/>
          </a:p>
        </p:txBody>
      </p:sp>
      <p:sp>
        <p:nvSpPr>
          <p:cNvPr id="62466" name="Symbol zastępczy stopki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GB" smtClean="0"/>
              <a:t>Maciej Miłostan, Kryptografia </a:t>
            </a:r>
          </a:p>
        </p:txBody>
      </p:sp>
      <p:sp>
        <p:nvSpPr>
          <p:cNvPr id="62467" name="Symbol zastępczy numeru slajdu 5"/>
          <p:cNvSpPr>
            <a:spLocks noGrp="1"/>
          </p:cNvSpPr>
          <p:nvPr>
            <p:ph type="sldNum" sz="quarter" idx="12"/>
          </p:nvPr>
        </p:nvSpPr>
        <p:spPr>
          <a:xfrm>
            <a:off x="7308304" y="6525344"/>
            <a:ext cx="1905000" cy="457200"/>
          </a:xfrm>
          <a:noFill/>
        </p:spPr>
        <p:txBody>
          <a:bodyPr/>
          <a:lstStyle/>
          <a:p>
            <a:r>
              <a:rPr lang="pl-PL" dirty="0" smtClean="0"/>
              <a:t> </a:t>
            </a:r>
            <a:fld id="{BFAF4621-8367-4101-AFEB-C6CCD6675801}" type="slidenum">
              <a:rPr lang="en-GB" smtClean="0"/>
              <a:pPr/>
              <a:t>61</a:t>
            </a:fld>
            <a:endParaRPr lang="en-GB" dirty="0" smtClean="0"/>
          </a:p>
        </p:txBody>
      </p:sp>
      <p:pic>
        <p:nvPicPr>
          <p:cNvPr id="69638" name="Picture 6" descr="(x - a)^{n} \equiv (x^{n} - a) \pmod{n}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575" y="-136525"/>
            <a:ext cx="2428875" cy="200025"/>
          </a:xfrm>
          <a:prstGeom prst="rect">
            <a:avLst/>
          </a:prstGeom>
          <a:noFill/>
        </p:spPr>
      </p:pic>
      <p:pic>
        <p:nvPicPr>
          <p:cNvPr id="9" name="Obraz 8" descr="aks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23928" y="6240701"/>
            <a:ext cx="3456384" cy="284643"/>
          </a:xfrm>
          <a:prstGeom prst="rect">
            <a:avLst/>
          </a:prstGeom>
          <a:solidFill>
            <a:schemeClr val="tx1"/>
          </a:solidFill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l-PL" smtClean="0"/>
              <a:t>Agenda</a:t>
            </a:r>
            <a:endParaRPr lang="en-GB" smtClean="0"/>
          </a:p>
        </p:txBody>
      </p:sp>
      <p:sp>
        <p:nvSpPr>
          <p:cNvPr id="501763" name="Rectangle 3"/>
          <p:cNvSpPr>
            <a:spLocks noGrp="1" noChangeArrowheads="1"/>
          </p:cNvSpPr>
          <p:nvPr>
            <p:ph idx="1"/>
          </p:nvPr>
        </p:nvSpPr>
        <p:spPr>
          <a:xfrm>
            <a:off x="2743200" y="1981200"/>
            <a:ext cx="6019800" cy="3733800"/>
          </a:xfrm>
        </p:spPr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pl-PL" sz="2800" dirty="0" smtClean="0">
                <a:effectLst/>
              </a:rPr>
              <a:t>Terminologia</a:t>
            </a:r>
            <a:endParaRPr lang="en-GB" sz="2800" dirty="0" smtClean="0">
              <a:effectLst/>
            </a:endParaRPr>
          </a:p>
          <a:p>
            <a:pPr>
              <a:lnSpc>
                <a:spcPct val="90000"/>
              </a:lnSpc>
              <a:defRPr/>
            </a:pPr>
            <a:r>
              <a:rPr lang="pl-PL" sz="2800" dirty="0" smtClean="0">
                <a:effectLst/>
              </a:rPr>
              <a:t>Systemy kryptograficzne</a:t>
            </a:r>
          </a:p>
          <a:p>
            <a:pPr>
              <a:lnSpc>
                <a:spcPct val="90000"/>
              </a:lnSpc>
              <a:defRPr/>
            </a:pPr>
            <a:r>
              <a:rPr lang="pl-PL" sz="2800" dirty="0" smtClean="0">
                <a:effectLst/>
              </a:rPr>
              <a:t>Szyfry z kluczem jawnym</a:t>
            </a:r>
          </a:p>
          <a:p>
            <a:pPr>
              <a:lnSpc>
                <a:spcPct val="90000"/>
              </a:lnSpc>
              <a:defRPr/>
            </a:pPr>
            <a:r>
              <a:rPr lang="pl-PL" sz="2800" dirty="0" smtClean="0">
                <a:effectLst/>
              </a:rPr>
              <a:t>Asymetryczne systemy szyfrowania</a:t>
            </a:r>
          </a:p>
          <a:p>
            <a:pPr>
              <a:lnSpc>
                <a:spcPct val="90000"/>
              </a:lnSpc>
              <a:defRPr/>
            </a:pPr>
            <a:r>
              <a:rPr lang="pl-PL" sz="2800" dirty="0" smtClean="0">
                <a:effectLst/>
              </a:rPr>
              <a:t>Znajdywanie liczb pierwszych</a:t>
            </a:r>
            <a:endParaRPr lang="en-GB" sz="2800" dirty="0" smtClean="0">
              <a:effectLst/>
            </a:endParaRPr>
          </a:p>
          <a:p>
            <a:pPr>
              <a:lnSpc>
                <a:spcPct val="90000"/>
              </a:lnSpc>
              <a:defRPr/>
            </a:pPr>
            <a:r>
              <a:rPr lang="pl-PL" b="1" dirty="0" smtClean="0">
                <a:solidFill>
                  <a:srgbClr val="FFFF00"/>
                </a:solidFill>
              </a:rPr>
              <a:t>Funkcje skrótu i podpis cyfrowy</a:t>
            </a:r>
          </a:p>
          <a:p>
            <a:pPr>
              <a:lnSpc>
                <a:spcPct val="90000"/>
              </a:lnSpc>
              <a:buNone/>
              <a:defRPr/>
            </a:pPr>
            <a:endParaRPr lang="en-GB" sz="2400" dirty="0" smtClean="0"/>
          </a:p>
        </p:txBody>
      </p:sp>
      <p:sp>
        <p:nvSpPr>
          <p:cNvPr id="61442" name="Symbol zastępczy stopki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GB" smtClean="0"/>
              <a:t>Maciej Miłostan, Kryptografia </a:t>
            </a:r>
          </a:p>
        </p:txBody>
      </p:sp>
      <p:sp>
        <p:nvSpPr>
          <p:cNvPr id="61443" name="Symbol zastępczy numeru slajdu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3B645192-83D4-49DA-94CA-53D51E19D3D4}" type="slidenum">
              <a:rPr lang="en-GB" smtClean="0"/>
              <a:pPr/>
              <a:t>62</a:t>
            </a:fld>
            <a:endParaRPr lang="en-GB" smtClean="0"/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609600" y="2362200"/>
            <a:ext cx="1676400" cy="2286000"/>
            <a:chOff x="384" y="1488"/>
            <a:chExt cx="1056" cy="1440"/>
          </a:xfrm>
        </p:grpSpPr>
        <p:sp>
          <p:nvSpPr>
            <p:cNvPr id="61447" name="AutoShape 5"/>
            <p:cNvSpPr>
              <a:spLocks noChangeArrowheads="1"/>
            </p:cNvSpPr>
            <p:nvPr/>
          </p:nvSpPr>
          <p:spPr bwMode="auto">
            <a:xfrm>
              <a:off x="384" y="1488"/>
              <a:ext cx="1056" cy="1440"/>
            </a:xfrm>
            <a:prstGeom prst="verticalScroll">
              <a:avLst>
                <a:gd name="adj" fmla="val 12500"/>
              </a:avLst>
            </a:prstGeom>
            <a:solidFill>
              <a:srgbClr val="FFFF00"/>
            </a:solidFill>
            <a:ln w="12700" cap="sq">
              <a:solidFill>
                <a:schemeClr val="bg2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pl-PL"/>
            </a:p>
          </p:txBody>
        </p:sp>
        <p:sp>
          <p:nvSpPr>
            <p:cNvPr id="61448" name="Line 6"/>
            <p:cNvSpPr>
              <a:spLocks noChangeShapeType="1"/>
            </p:cNvSpPr>
            <p:nvPr/>
          </p:nvSpPr>
          <p:spPr bwMode="auto">
            <a:xfrm>
              <a:off x="576" y="1824"/>
              <a:ext cx="672" cy="0"/>
            </a:xfrm>
            <a:prstGeom prst="line">
              <a:avLst/>
            </a:prstGeom>
            <a:noFill/>
            <a:ln w="25400">
              <a:solidFill>
                <a:schemeClr val="bg2"/>
              </a:solidFill>
              <a:prstDash val="dashDot"/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pl-PL"/>
            </a:p>
          </p:txBody>
        </p:sp>
        <p:sp>
          <p:nvSpPr>
            <p:cNvPr id="61449" name="Line 7"/>
            <p:cNvSpPr>
              <a:spLocks noChangeShapeType="1"/>
            </p:cNvSpPr>
            <p:nvPr/>
          </p:nvSpPr>
          <p:spPr bwMode="auto">
            <a:xfrm>
              <a:off x="576" y="1920"/>
              <a:ext cx="672" cy="0"/>
            </a:xfrm>
            <a:prstGeom prst="line">
              <a:avLst/>
            </a:prstGeom>
            <a:noFill/>
            <a:ln w="25400">
              <a:solidFill>
                <a:schemeClr val="bg2"/>
              </a:solidFill>
              <a:prstDash val="dashDot"/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pl-PL"/>
            </a:p>
          </p:txBody>
        </p:sp>
        <p:sp>
          <p:nvSpPr>
            <p:cNvPr id="61450" name="Line 8"/>
            <p:cNvSpPr>
              <a:spLocks noChangeShapeType="1"/>
            </p:cNvSpPr>
            <p:nvPr/>
          </p:nvSpPr>
          <p:spPr bwMode="auto">
            <a:xfrm>
              <a:off x="576" y="2064"/>
              <a:ext cx="672" cy="0"/>
            </a:xfrm>
            <a:prstGeom prst="line">
              <a:avLst/>
            </a:prstGeom>
            <a:noFill/>
            <a:ln w="25400">
              <a:solidFill>
                <a:schemeClr val="bg2"/>
              </a:solidFill>
              <a:prstDash val="dashDot"/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pl-PL"/>
            </a:p>
          </p:txBody>
        </p:sp>
        <p:sp>
          <p:nvSpPr>
            <p:cNvPr id="61451" name="Line 9"/>
            <p:cNvSpPr>
              <a:spLocks noChangeShapeType="1"/>
            </p:cNvSpPr>
            <p:nvPr/>
          </p:nvSpPr>
          <p:spPr bwMode="auto">
            <a:xfrm>
              <a:off x="576" y="2256"/>
              <a:ext cx="672" cy="0"/>
            </a:xfrm>
            <a:prstGeom prst="line">
              <a:avLst/>
            </a:prstGeom>
            <a:noFill/>
            <a:ln w="25400">
              <a:solidFill>
                <a:schemeClr val="bg2"/>
              </a:solidFill>
              <a:prstDash val="dashDot"/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pl-PL"/>
            </a:p>
          </p:txBody>
        </p:sp>
        <p:sp>
          <p:nvSpPr>
            <p:cNvPr id="61452" name="Line 10"/>
            <p:cNvSpPr>
              <a:spLocks noChangeShapeType="1"/>
            </p:cNvSpPr>
            <p:nvPr/>
          </p:nvSpPr>
          <p:spPr bwMode="auto">
            <a:xfrm>
              <a:off x="576" y="2448"/>
              <a:ext cx="672" cy="0"/>
            </a:xfrm>
            <a:prstGeom prst="line">
              <a:avLst/>
            </a:prstGeom>
            <a:noFill/>
            <a:ln w="25400">
              <a:solidFill>
                <a:schemeClr val="bg2"/>
              </a:solidFill>
              <a:prstDash val="dashDot"/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pl-PL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8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l-PL" smtClean="0"/>
              <a:t>Funkcja skrótu</a:t>
            </a:r>
          </a:p>
        </p:txBody>
      </p:sp>
      <p:sp>
        <p:nvSpPr>
          <p:cNvPr id="50381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pl-PL" smtClean="0"/>
              <a:t>Bezpieczna – niewykonalne znalezienie dwóch wiadomości o tym samym skrócie</a:t>
            </a:r>
          </a:p>
          <a:p>
            <a:pPr>
              <a:defRPr/>
            </a:pPr>
            <a:r>
              <a:rPr lang="pl-PL" smtClean="0"/>
              <a:t>Szybkość – powinien bazować na zbiorze prostych operacji bitowych</a:t>
            </a:r>
          </a:p>
          <a:p>
            <a:pPr>
              <a:defRPr/>
            </a:pPr>
            <a:r>
              <a:rPr lang="pl-PL" smtClean="0"/>
              <a:t>Prostota i zwartość </a:t>
            </a:r>
          </a:p>
        </p:txBody>
      </p:sp>
      <p:sp>
        <p:nvSpPr>
          <p:cNvPr id="63490" name="Symbol zastępczy stopki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GB" smtClean="0"/>
              <a:t>Maciej Miłostan, Kryptografia </a:t>
            </a:r>
          </a:p>
        </p:txBody>
      </p:sp>
      <p:sp>
        <p:nvSpPr>
          <p:cNvPr id="63491" name="Symbol zastępczy numeru slajdu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16117B70-3843-4574-8CDA-186CC3972ACD}" type="slidenum">
              <a:rPr lang="en-GB" smtClean="0"/>
              <a:pPr/>
              <a:t>63</a:t>
            </a:fld>
            <a:endParaRPr lang="en-GB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8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l-PL" smtClean="0"/>
              <a:t>Funkcja skrótu</a:t>
            </a:r>
          </a:p>
        </p:txBody>
      </p:sp>
      <p:sp>
        <p:nvSpPr>
          <p:cNvPr id="64514" name="Symbol zastępczy stopki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GB" smtClean="0"/>
              <a:t>Maciej Miłostan, Kryptografia </a:t>
            </a:r>
          </a:p>
        </p:txBody>
      </p:sp>
      <p:sp>
        <p:nvSpPr>
          <p:cNvPr id="64515" name="Symbol zastępczy numeru slajdu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CF9C8BE6-C2AB-47BE-B879-ECEB2E7E3139}" type="slidenum">
              <a:rPr lang="en-GB" smtClean="0"/>
              <a:pPr/>
              <a:t>64</a:t>
            </a:fld>
            <a:endParaRPr lang="en-GB" smtClean="0"/>
          </a:p>
        </p:txBody>
      </p:sp>
      <p:sp>
        <p:nvSpPr>
          <p:cNvPr id="64517" name="Rectangle 5"/>
          <p:cNvSpPr>
            <a:spLocks noChangeArrowheads="1"/>
          </p:cNvSpPr>
          <p:nvPr/>
        </p:nvSpPr>
        <p:spPr bwMode="auto">
          <a:xfrm>
            <a:off x="2560638" y="2757488"/>
            <a:ext cx="0" cy="133032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lg" len="lg"/>
          </a:ln>
        </p:spPr>
        <p:txBody>
          <a:bodyPr>
            <a:spAutoFit/>
          </a:bodyPr>
          <a:lstStyle/>
          <a:p>
            <a:endParaRPr lang="pl-PL"/>
          </a:p>
        </p:txBody>
      </p:sp>
      <p:pic>
        <p:nvPicPr>
          <p:cNvPr id="64518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1676400"/>
            <a:ext cx="8501063" cy="325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4519" name="Text Box 6"/>
          <p:cNvSpPr txBox="1">
            <a:spLocks noChangeArrowheads="1"/>
          </p:cNvSpPr>
          <p:nvPr/>
        </p:nvSpPr>
        <p:spPr bwMode="auto">
          <a:xfrm>
            <a:off x="0" y="4953000"/>
            <a:ext cx="9144000" cy="13112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lg" len="lg"/>
          </a:ln>
        </p:spPr>
        <p:txBody>
          <a:bodyPr>
            <a:spAutoFit/>
          </a:bodyPr>
          <a:lstStyle/>
          <a:p>
            <a:pPr algn="l"/>
            <a:r>
              <a:rPr lang="pl-PL" sz="2000">
                <a:cs typeface="Times New Roman" pitchFamily="18" charset="0"/>
              </a:rPr>
              <a:t>Jednokierunkowa funkcja skrótu zależna od klucza jest często oznaczana jako MAC (Message Authentication Code - ciąg uwierzytelniania wiadomości). </a:t>
            </a:r>
            <a:r>
              <a:rPr lang="pl-PL" sz="2000"/>
              <a:t/>
            </a:r>
            <a:br>
              <a:rPr lang="pl-PL" sz="2000"/>
            </a:br>
            <a:r>
              <a:rPr lang="pl-PL" sz="2000">
                <a:cs typeface="Times New Roman" pitchFamily="18" charset="0"/>
              </a:rPr>
              <a:t>Tylko osoba mająca identyczny klucz może zweryfikować skrót. Są one bardzo użyteczne w zabezpieczaniu autentyczności bez wprowadzania tajności. </a:t>
            </a:r>
            <a:endParaRPr lang="pl-PL" sz="20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8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l-PL" smtClean="0"/>
              <a:t>Funkcja skrótu (1)</a:t>
            </a:r>
          </a:p>
        </p:txBody>
      </p:sp>
      <p:sp>
        <p:nvSpPr>
          <p:cNvPr id="65543" name="Rectangle 8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419600"/>
          </a:xfrm>
          <a:noFill/>
        </p:spPr>
        <p:txBody>
          <a:bodyPr/>
          <a:lstStyle/>
          <a:p>
            <a:pPr algn="just">
              <a:spcBef>
                <a:spcPct val="0"/>
              </a:spcBef>
              <a:buFontTx/>
              <a:buNone/>
            </a:pPr>
            <a:r>
              <a:rPr lang="en-US" sz="2000" smtClean="0">
                <a:effectLst/>
                <a:latin typeface="Times New Roman" pitchFamily="18" charset="0"/>
                <a:cs typeface="Times New Roman" pitchFamily="18" charset="0"/>
              </a:rPr>
              <a:t> m = m</a:t>
            </a:r>
            <a:r>
              <a:rPr lang="en-US" sz="2000" baseline="-30000" smtClean="0">
                <a:effectLst/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2000" smtClean="0">
                <a:effectLst/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sz="2000" baseline="-30000" smtClean="0">
                <a:effectLst/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000" smtClean="0">
                <a:effectLst/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sz="2000" baseline="-30000" smtClean="0">
                <a:effectLst/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2000" smtClean="0">
                <a:effectLst/>
                <a:latin typeface="Times New Roman" pitchFamily="18" charset="0"/>
                <a:cs typeface="Times New Roman" pitchFamily="18" charset="0"/>
              </a:rPr>
              <a:t>...m</a:t>
            </a:r>
            <a:r>
              <a:rPr lang="en-US" sz="2000" baseline="-30000" smtClean="0">
                <a:effectLst/>
                <a:latin typeface="Times New Roman" pitchFamily="18" charset="0"/>
                <a:cs typeface="Times New Roman" pitchFamily="18" charset="0"/>
              </a:rPr>
              <a:t>n-1</a:t>
            </a:r>
            <a:endParaRPr lang="en-US" sz="2000" b="1" smtClean="0">
              <a:effectLst/>
              <a:latin typeface="Times New Roman" pitchFamily="18" charset="0"/>
              <a:cs typeface="Times New Roman" pitchFamily="18" charset="0"/>
            </a:endParaRPr>
          </a:p>
          <a:p>
            <a:pPr algn="just">
              <a:spcBef>
                <a:spcPct val="0"/>
              </a:spcBef>
              <a:buFontTx/>
              <a:buNone/>
            </a:pPr>
            <a:r>
              <a:rPr lang="en-US" sz="2000" b="1" smtClean="0">
                <a:effectLst/>
                <a:latin typeface="Times New Roman" pitchFamily="18" charset="0"/>
                <a:cs typeface="Times New Roman" pitchFamily="18" charset="0"/>
              </a:rPr>
              <a:t>Jednokierunkowa funkcja skrótu z kluczem.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sz="1000" smtClean="0">
                <a:effectLst/>
                <a:latin typeface="Times New Roman" pitchFamily="18" charset="0"/>
                <a:cs typeface="Times New Roman" pitchFamily="18" charset="0"/>
              </a:rPr>
              <a:t> </a:t>
            </a:r>
            <a:endParaRPr lang="en-US" sz="1000" b="1" smtClean="0">
              <a:effectLst/>
              <a:latin typeface="Times New Roman" pitchFamily="18" charset="0"/>
              <a:cs typeface="Times New Roman" pitchFamily="18" charset="0"/>
            </a:endParaRPr>
          </a:p>
          <a:p>
            <a:pPr algn="just">
              <a:spcBef>
                <a:spcPct val="0"/>
              </a:spcBef>
              <a:buFontTx/>
              <a:buNone/>
            </a:pPr>
            <a:r>
              <a:rPr lang="en-US" sz="2000" smtClean="0">
                <a:effectLst/>
                <a:latin typeface="Times New Roman" pitchFamily="18" charset="0"/>
                <a:cs typeface="Times New Roman" pitchFamily="18" charset="0"/>
              </a:rPr>
              <a:t>H = H</a:t>
            </a:r>
            <a:r>
              <a:rPr lang="en-US" sz="2000" baseline="-30000" smtClean="0">
                <a:effectLst/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2000" smtClean="0">
                <a:effectLst/>
                <a:latin typeface="Times New Roman" pitchFamily="18" charset="0"/>
                <a:cs typeface="Times New Roman" pitchFamily="18" charset="0"/>
              </a:rPr>
              <a:t> = h(m)</a:t>
            </a:r>
            <a:endParaRPr lang="en-US" sz="2000" b="1" smtClean="0">
              <a:effectLst/>
              <a:latin typeface="Times New Roman" pitchFamily="18" charset="0"/>
              <a:cs typeface="Times New Roman" pitchFamily="18" charset="0"/>
            </a:endParaRPr>
          </a:p>
          <a:p>
            <a:pPr algn="just">
              <a:spcBef>
                <a:spcPct val="0"/>
              </a:spcBef>
              <a:buFontTx/>
              <a:buNone/>
            </a:pPr>
            <a:r>
              <a:rPr lang="en-US" sz="2000" smtClean="0">
                <a:effectLst/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sz="2000" baseline="-30000" smtClean="0">
                <a:effectLst/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000" smtClean="0">
                <a:effectLst/>
                <a:latin typeface="Times New Roman" pitchFamily="18" charset="0"/>
                <a:cs typeface="Times New Roman" pitchFamily="18" charset="0"/>
              </a:rPr>
              <a:t>=p(H</a:t>
            </a:r>
            <a:r>
              <a:rPr lang="en-US" sz="2000" baseline="-30000" smtClean="0">
                <a:effectLst/>
                <a:latin typeface="Times New Roman" pitchFamily="18" charset="0"/>
                <a:cs typeface="Times New Roman" pitchFamily="18" charset="0"/>
              </a:rPr>
              <a:t>i-1</a:t>
            </a:r>
            <a:r>
              <a:rPr lang="en-US" sz="2000" smtClean="0">
                <a:effectLst/>
                <a:latin typeface="Times New Roman" pitchFamily="18" charset="0"/>
                <a:cs typeface="Times New Roman" pitchFamily="18" charset="0"/>
              </a:rPr>
              <a:t>, m</a:t>
            </a:r>
            <a:r>
              <a:rPr lang="en-US" sz="2000" baseline="-30000" smtClean="0">
                <a:effectLst/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000" smtClean="0">
                <a:effectLst/>
                <a:latin typeface="Times New Roman" pitchFamily="18" charset="0"/>
                <a:cs typeface="Times New Roman" pitchFamily="18" charset="0"/>
              </a:rPr>
              <a:t>)</a:t>
            </a:r>
            <a:endParaRPr lang="en-US" sz="2000" b="1" smtClean="0">
              <a:effectLst/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sz="2000" smtClean="0">
              <a:effectLst/>
              <a:latin typeface="Times New Roman" pitchFamily="18" charset="0"/>
            </a:endParaRPr>
          </a:p>
        </p:txBody>
      </p:sp>
      <p:sp>
        <p:nvSpPr>
          <p:cNvPr id="65538" name="Symbol zastępczy stopki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GB" smtClean="0"/>
              <a:t>Maciej Miłostan, Kryptografia </a:t>
            </a:r>
          </a:p>
        </p:txBody>
      </p:sp>
      <p:sp>
        <p:nvSpPr>
          <p:cNvPr id="65539" name="Symbol zastępczy numeru slajdu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36565901-FB66-4BE5-A069-32BDEDE38A17}" type="slidenum">
              <a:rPr lang="en-GB" smtClean="0"/>
              <a:pPr/>
              <a:t>65</a:t>
            </a:fld>
            <a:endParaRPr lang="en-GB" smtClean="0"/>
          </a:p>
        </p:txBody>
      </p:sp>
      <p:sp>
        <p:nvSpPr>
          <p:cNvPr id="65541" name="Rectangle 6"/>
          <p:cNvSpPr>
            <a:spLocks noChangeArrowheads="1"/>
          </p:cNvSpPr>
          <p:nvPr/>
        </p:nvSpPr>
        <p:spPr bwMode="auto">
          <a:xfrm>
            <a:off x="88900" y="3276600"/>
            <a:ext cx="0" cy="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lg" len="lg"/>
          </a:ln>
        </p:spPr>
        <p:txBody>
          <a:bodyPr>
            <a:spAutoFit/>
          </a:bodyPr>
          <a:lstStyle/>
          <a:p>
            <a:endParaRPr lang="pl-PL"/>
          </a:p>
        </p:txBody>
      </p:sp>
      <p:pic>
        <p:nvPicPr>
          <p:cNvPr id="65542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" y="3276600"/>
            <a:ext cx="8839200" cy="282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9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l-PL" smtClean="0"/>
              <a:t>Funkcja skrótu (2)</a:t>
            </a:r>
          </a:p>
        </p:txBody>
      </p:sp>
      <p:sp>
        <p:nvSpPr>
          <p:cNvPr id="507907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524000"/>
            <a:ext cx="7772400" cy="5029200"/>
          </a:xfrm>
        </p:spPr>
        <p:txBody>
          <a:bodyPr/>
          <a:lstStyle/>
          <a:p>
            <a:pPr algn="just">
              <a:lnSpc>
                <a:spcPct val="90000"/>
              </a:lnSpc>
              <a:defRPr/>
            </a:pPr>
            <a:r>
              <a:rPr lang="pl-PL" sz="2000" b="1" smtClean="0">
                <a:cs typeface="Times New Roman" pitchFamily="18" charset="0"/>
              </a:rPr>
              <a:t>MAC na bazie szyfru blokowego</a:t>
            </a:r>
          </a:p>
          <a:p>
            <a:pPr lvl="1" algn="just">
              <a:lnSpc>
                <a:spcPct val="90000"/>
              </a:lnSpc>
              <a:defRPr/>
            </a:pPr>
            <a:r>
              <a:rPr lang="pl-PL" sz="1800" smtClean="0">
                <a:cs typeface="Times New Roman" pitchFamily="18" charset="0"/>
              </a:rPr>
              <a:t>Najprostszym sposobem utworzenia jednokierunkowej funkcji skrótu zależnej od klucza jest szyfrowanie wiadomości za pomocą algorytmu blokowego w trybie szyfrowego sprzężenia zwrotnego (CFB) (ANSI X9.9, ISO9797). Funkcja RIPE-MAC bazuje na normie ISO9797 i korzysta z algorytmu DES jako blokowej funkcji szyfrującej. Istnieją dwie odmiany funkcji RIPE-MAC: jedna wykorzystująca zwykły algorytm DES (RIPE-MAC1), druga wykorzystująca trzykrotne szyfrowanie algorytmem DES w celu uzyskania jeszcze większego bezpieczeństwa (RIPE-MAC3). </a:t>
            </a:r>
          </a:p>
          <a:p>
            <a:pPr lvl="1" algn="just">
              <a:lnSpc>
                <a:spcPct val="90000"/>
              </a:lnSpc>
              <a:defRPr/>
            </a:pPr>
            <a:r>
              <a:rPr lang="pl-PL" sz="1800" smtClean="0">
                <a:cs typeface="Times New Roman" pitchFamily="18" charset="0"/>
              </a:rPr>
              <a:t>Algorytm składa się z trzech części. Najpierw wiadomość jest poszerzana do długości będącej wielokrotnością 64 bitów. Następnie poszerzona wiadomość jest dzielona na 64-bitowe bloki. Do skracania tych bloków używa się funkcji kompensującej z kluczem, sterowanej przez klucz tajny, która daje pojedynczy blok 64 bitów. W tym bloku można użyć alg. DES, jednorazowo lub trzykrotnie. Ostatecznie ciąg wyjściowy jest poddawany szyfrowaniu na bazie alg. DES z innym kluczem, otrzymanym z klucza wykorzystywanego w procesie kompensacji.</a:t>
            </a:r>
          </a:p>
          <a:p>
            <a:pPr>
              <a:lnSpc>
                <a:spcPct val="90000"/>
              </a:lnSpc>
              <a:defRPr/>
            </a:pPr>
            <a:endParaRPr lang="pl-PL" sz="2000" smtClean="0"/>
          </a:p>
        </p:txBody>
      </p:sp>
      <p:sp>
        <p:nvSpPr>
          <p:cNvPr id="66562" name="Symbol zastępczy stopki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GB" smtClean="0"/>
              <a:t>Maciej Miłostan, Kryptografia </a:t>
            </a:r>
          </a:p>
        </p:txBody>
      </p:sp>
      <p:sp>
        <p:nvSpPr>
          <p:cNvPr id="66563" name="Symbol zastępczy numeru slajdu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76AA3B56-4CC1-4FD2-BC38-346F242CF4B3}" type="slidenum">
              <a:rPr lang="en-GB" smtClean="0"/>
              <a:pPr/>
              <a:t>66</a:t>
            </a:fld>
            <a:endParaRPr lang="en-GB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7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l-PL" smtClean="0"/>
              <a:t>Funkcje skrótu (3)</a:t>
            </a:r>
          </a:p>
        </p:txBody>
      </p:sp>
      <p:sp>
        <p:nvSpPr>
          <p:cNvPr id="67586" name="Symbol zastępczy stopki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GB" smtClean="0"/>
              <a:t>Maciej Miłostan, Kryptografia </a:t>
            </a:r>
          </a:p>
        </p:txBody>
      </p:sp>
      <p:sp>
        <p:nvSpPr>
          <p:cNvPr id="67587" name="Symbol zastępczy numeru slajdu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98DD0D0-DB5E-4348-92E6-4538E95B7334}" type="slidenum">
              <a:rPr lang="en-GB" smtClean="0"/>
              <a:pPr/>
              <a:t>67</a:t>
            </a:fld>
            <a:endParaRPr lang="en-GB" smtClean="0"/>
          </a:p>
        </p:txBody>
      </p:sp>
      <p:sp>
        <p:nvSpPr>
          <p:cNvPr id="67589" name="Rectangle 4"/>
          <p:cNvSpPr>
            <a:spLocks noChangeArrowheads="1"/>
          </p:cNvSpPr>
          <p:nvPr/>
        </p:nvSpPr>
        <p:spPr bwMode="auto">
          <a:xfrm>
            <a:off x="3175" y="989013"/>
            <a:ext cx="9144000" cy="6096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lg" len="lg"/>
          </a:ln>
        </p:spPr>
        <p:txBody>
          <a:bodyPr>
            <a:spAutoFit/>
          </a:bodyPr>
          <a:lstStyle/>
          <a:p>
            <a:pPr algn="just">
              <a:spcBef>
                <a:spcPct val="0"/>
              </a:spcBef>
              <a:buFontTx/>
              <a:buNone/>
            </a:pPr>
            <a:r>
              <a:rPr lang="en-US" sz="1000" b="1">
                <a:cs typeface="Times New Roman" pitchFamily="18" charset="0"/>
              </a:rPr>
              <a:t> </a:t>
            </a:r>
          </a:p>
          <a:p>
            <a:pPr algn="l">
              <a:spcBef>
                <a:spcPct val="0"/>
              </a:spcBef>
              <a:buFontTx/>
              <a:buNone/>
            </a:pPr>
            <a:endParaRPr lang="en-US" sz="2400"/>
          </a:p>
        </p:txBody>
      </p:sp>
      <p:grpSp>
        <p:nvGrpSpPr>
          <p:cNvPr id="67590" name="Group 61"/>
          <p:cNvGrpSpPr>
            <a:grpSpLocks/>
          </p:cNvGrpSpPr>
          <p:nvPr/>
        </p:nvGrpSpPr>
        <p:grpSpPr bwMode="auto">
          <a:xfrm>
            <a:off x="533400" y="1600200"/>
            <a:ext cx="8305800" cy="4572000"/>
            <a:chOff x="-3" y="381"/>
            <a:chExt cx="2882" cy="2694"/>
          </a:xfrm>
        </p:grpSpPr>
        <p:grpSp>
          <p:nvGrpSpPr>
            <p:cNvPr id="67591" name="Group 59"/>
            <p:cNvGrpSpPr>
              <a:grpSpLocks/>
            </p:cNvGrpSpPr>
            <p:nvPr/>
          </p:nvGrpSpPr>
          <p:grpSpPr bwMode="auto">
            <a:xfrm>
              <a:off x="0" y="384"/>
              <a:ext cx="2876" cy="2688"/>
              <a:chOff x="0" y="384"/>
              <a:chExt cx="2876" cy="2688"/>
            </a:xfrm>
          </p:grpSpPr>
          <p:grpSp>
            <p:nvGrpSpPr>
              <p:cNvPr id="67593" name="Group 24"/>
              <p:cNvGrpSpPr>
                <a:grpSpLocks/>
              </p:cNvGrpSpPr>
              <p:nvPr/>
            </p:nvGrpSpPr>
            <p:grpSpPr bwMode="auto">
              <a:xfrm>
                <a:off x="0" y="384"/>
                <a:ext cx="424" cy="480"/>
                <a:chOff x="0" y="384"/>
                <a:chExt cx="424" cy="480"/>
              </a:xfrm>
            </p:grpSpPr>
            <p:sp>
              <p:nvSpPr>
                <p:cNvPr id="67645" name="Rectangle 5"/>
                <p:cNvSpPr>
                  <a:spLocks noChangeArrowheads="1"/>
                </p:cNvSpPr>
                <p:nvPr/>
              </p:nvSpPr>
              <p:spPr bwMode="auto">
                <a:xfrm>
                  <a:off x="28" y="384"/>
                  <a:ext cx="368" cy="480"/>
                </a:xfrm>
                <a:prstGeom prst="rect">
                  <a:avLst/>
                </a:prstGeom>
                <a:noFill/>
                <a:ln w="12700">
                  <a:noFill/>
                  <a:miter lim="800000"/>
                  <a:headEnd type="none" w="sm" len="sm"/>
                  <a:tailEnd type="none" w="lg" len="lg"/>
                </a:ln>
              </p:spPr>
              <p:txBody>
                <a:bodyPr/>
                <a:lstStyle/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sz="1800">
                      <a:cs typeface="Times New Roman" pitchFamily="18" charset="0"/>
                    </a:rPr>
                    <a:t>Funkcja</a:t>
                  </a:r>
                  <a:endParaRPr lang="en-US" sz="1800" b="1">
                    <a:cs typeface="Times New Roman" pitchFamily="18" charset="0"/>
                  </a:endParaRPr>
                </a:p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1800"/>
                </a:p>
              </p:txBody>
            </p:sp>
            <p:sp>
              <p:nvSpPr>
                <p:cNvPr id="67646" name="Rectangle 23"/>
                <p:cNvSpPr>
                  <a:spLocks noChangeArrowheads="1"/>
                </p:cNvSpPr>
                <p:nvPr/>
              </p:nvSpPr>
              <p:spPr bwMode="auto">
                <a:xfrm>
                  <a:off x="0" y="384"/>
                  <a:ext cx="424" cy="480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 type="none" w="sm" len="sm"/>
                  <a:tailEnd type="none" w="lg" len="lg"/>
                </a:ln>
              </p:spPr>
              <p:txBody>
                <a:bodyPr/>
                <a:lstStyle/>
                <a:p>
                  <a:endParaRPr lang="pl-PL"/>
                </a:p>
              </p:txBody>
            </p:sp>
          </p:grpSp>
          <p:grpSp>
            <p:nvGrpSpPr>
              <p:cNvPr id="67594" name="Group 26"/>
              <p:cNvGrpSpPr>
                <a:grpSpLocks/>
              </p:cNvGrpSpPr>
              <p:nvPr/>
            </p:nvGrpSpPr>
            <p:grpSpPr bwMode="auto">
              <a:xfrm>
                <a:off x="424" y="384"/>
                <a:ext cx="1547" cy="480"/>
                <a:chOff x="424" y="384"/>
                <a:chExt cx="1547" cy="480"/>
              </a:xfrm>
            </p:grpSpPr>
            <p:sp>
              <p:nvSpPr>
                <p:cNvPr id="67643" name="Rectangle 6"/>
                <p:cNvSpPr>
                  <a:spLocks noChangeArrowheads="1"/>
                </p:cNvSpPr>
                <p:nvPr/>
              </p:nvSpPr>
              <p:spPr bwMode="auto">
                <a:xfrm>
                  <a:off x="452" y="384"/>
                  <a:ext cx="1491" cy="480"/>
                </a:xfrm>
                <a:prstGeom prst="rect">
                  <a:avLst/>
                </a:prstGeom>
                <a:noFill/>
                <a:ln w="12700">
                  <a:noFill/>
                  <a:miter lim="800000"/>
                  <a:headEnd type="none" w="sm" len="sm"/>
                  <a:tailEnd type="none" w="lg" len="lg"/>
                </a:ln>
              </p:spPr>
              <p:txBody>
                <a:bodyPr/>
                <a:lstStyle/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sz="1800">
                      <a:cs typeface="Times New Roman" pitchFamily="18" charset="0"/>
                    </a:rPr>
                    <a:t>Wejście</a:t>
                  </a:r>
                  <a:endParaRPr lang="en-US" sz="1800" b="1">
                    <a:cs typeface="Times New Roman" pitchFamily="18" charset="0"/>
                  </a:endParaRPr>
                </a:p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1800"/>
                </a:p>
              </p:txBody>
            </p:sp>
            <p:sp>
              <p:nvSpPr>
                <p:cNvPr id="67644" name="Rectangle 25"/>
                <p:cNvSpPr>
                  <a:spLocks noChangeArrowheads="1"/>
                </p:cNvSpPr>
                <p:nvPr/>
              </p:nvSpPr>
              <p:spPr bwMode="auto">
                <a:xfrm>
                  <a:off x="424" y="384"/>
                  <a:ext cx="1547" cy="480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 type="none" w="sm" len="sm"/>
                  <a:tailEnd type="none" w="lg" len="lg"/>
                </a:ln>
              </p:spPr>
              <p:txBody>
                <a:bodyPr/>
                <a:lstStyle/>
                <a:p>
                  <a:endParaRPr lang="pl-PL"/>
                </a:p>
              </p:txBody>
            </p:sp>
          </p:grpSp>
          <p:grpSp>
            <p:nvGrpSpPr>
              <p:cNvPr id="67595" name="Group 28"/>
              <p:cNvGrpSpPr>
                <a:grpSpLocks/>
              </p:cNvGrpSpPr>
              <p:nvPr/>
            </p:nvGrpSpPr>
            <p:grpSpPr bwMode="auto">
              <a:xfrm>
                <a:off x="1971" y="384"/>
                <a:ext cx="905" cy="480"/>
                <a:chOff x="1971" y="384"/>
                <a:chExt cx="905" cy="480"/>
              </a:xfrm>
            </p:grpSpPr>
            <p:sp>
              <p:nvSpPr>
                <p:cNvPr id="67641" name="Rectangle 7"/>
                <p:cNvSpPr>
                  <a:spLocks noChangeArrowheads="1"/>
                </p:cNvSpPr>
                <p:nvPr/>
              </p:nvSpPr>
              <p:spPr bwMode="auto">
                <a:xfrm>
                  <a:off x="1999" y="384"/>
                  <a:ext cx="849" cy="480"/>
                </a:xfrm>
                <a:prstGeom prst="rect">
                  <a:avLst/>
                </a:prstGeom>
                <a:noFill/>
                <a:ln w="12700">
                  <a:noFill/>
                  <a:miter lim="800000"/>
                  <a:headEnd type="none" w="sm" len="sm"/>
                  <a:tailEnd type="none" w="lg" len="lg"/>
                </a:ln>
              </p:spPr>
              <p:txBody>
                <a:bodyPr/>
                <a:lstStyle/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sz="1800">
                      <a:cs typeface="Times New Roman" pitchFamily="18" charset="0"/>
                    </a:rPr>
                    <a:t>Wyjście (długość skrótu)</a:t>
                  </a:r>
                  <a:endParaRPr lang="en-US" sz="1800" b="1">
                    <a:cs typeface="Times New Roman" pitchFamily="18" charset="0"/>
                  </a:endParaRPr>
                </a:p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1800"/>
                </a:p>
              </p:txBody>
            </p:sp>
            <p:sp>
              <p:nvSpPr>
                <p:cNvPr id="67642" name="Rectangle 27"/>
                <p:cNvSpPr>
                  <a:spLocks noChangeArrowheads="1"/>
                </p:cNvSpPr>
                <p:nvPr/>
              </p:nvSpPr>
              <p:spPr bwMode="auto">
                <a:xfrm>
                  <a:off x="1971" y="384"/>
                  <a:ext cx="905" cy="480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 type="none" w="sm" len="sm"/>
                  <a:tailEnd type="none" w="lg" len="lg"/>
                </a:ln>
              </p:spPr>
              <p:txBody>
                <a:bodyPr/>
                <a:lstStyle/>
                <a:p>
                  <a:endParaRPr lang="pl-PL"/>
                </a:p>
              </p:txBody>
            </p:sp>
          </p:grpSp>
          <p:grpSp>
            <p:nvGrpSpPr>
              <p:cNvPr id="67596" name="Group 30"/>
              <p:cNvGrpSpPr>
                <a:grpSpLocks/>
              </p:cNvGrpSpPr>
              <p:nvPr/>
            </p:nvGrpSpPr>
            <p:grpSpPr bwMode="auto">
              <a:xfrm>
                <a:off x="0" y="864"/>
                <a:ext cx="424" cy="384"/>
                <a:chOff x="0" y="864"/>
                <a:chExt cx="424" cy="384"/>
              </a:xfrm>
            </p:grpSpPr>
            <p:sp>
              <p:nvSpPr>
                <p:cNvPr id="67639" name="Rectangle 8"/>
                <p:cNvSpPr>
                  <a:spLocks noChangeArrowheads="1"/>
                </p:cNvSpPr>
                <p:nvPr/>
              </p:nvSpPr>
              <p:spPr bwMode="auto">
                <a:xfrm>
                  <a:off x="28" y="864"/>
                  <a:ext cx="368" cy="384"/>
                </a:xfrm>
                <a:prstGeom prst="rect">
                  <a:avLst/>
                </a:prstGeom>
                <a:noFill/>
                <a:ln w="12700">
                  <a:noFill/>
                  <a:miter lim="800000"/>
                  <a:headEnd type="none" w="sm" len="sm"/>
                  <a:tailEnd type="none" w="lg" len="lg"/>
                </a:ln>
              </p:spPr>
              <p:txBody>
                <a:bodyPr/>
                <a:lstStyle/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sz="1800">
                      <a:cs typeface="Times New Roman" pitchFamily="18" charset="0"/>
                    </a:rPr>
                    <a:t>N-Hash</a:t>
                  </a:r>
                  <a:endParaRPr lang="en-US" sz="1800" b="1">
                    <a:cs typeface="Times New Roman" pitchFamily="18" charset="0"/>
                  </a:endParaRPr>
                </a:p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1800"/>
                </a:p>
              </p:txBody>
            </p:sp>
            <p:sp>
              <p:nvSpPr>
                <p:cNvPr id="67640" name="Rectangle 29"/>
                <p:cNvSpPr>
                  <a:spLocks noChangeArrowheads="1"/>
                </p:cNvSpPr>
                <p:nvPr/>
              </p:nvSpPr>
              <p:spPr bwMode="auto">
                <a:xfrm>
                  <a:off x="0" y="864"/>
                  <a:ext cx="424" cy="384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 type="none" w="sm" len="sm"/>
                  <a:tailEnd type="none" w="lg" len="lg"/>
                </a:ln>
              </p:spPr>
              <p:txBody>
                <a:bodyPr/>
                <a:lstStyle/>
                <a:p>
                  <a:endParaRPr lang="pl-PL"/>
                </a:p>
              </p:txBody>
            </p:sp>
          </p:grpSp>
          <p:grpSp>
            <p:nvGrpSpPr>
              <p:cNvPr id="67597" name="Group 32"/>
              <p:cNvGrpSpPr>
                <a:grpSpLocks/>
              </p:cNvGrpSpPr>
              <p:nvPr/>
            </p:nvGrpSpPr>
            <p:grpSpPr bwMode="auto">
              <a:xfrm>
                <a:off x="424" y="864"/>
                <a:ext cx="1547" cy="384"/>
                <a:chOff x="424" y="864"/>
                <a:chExt cx="1547" cy="384"/>
              </a:xfrm>
            </p:grpSpPr>
            <p:sp>
              <p:nvSpPr>
                <p:cNvPr id="67637" name="Rectangle 9"/>
                <p:cNvSpPr>
                  <a:spLocks noChangeArrowheads="1"/>
                </p:cNvSpPr>
                <p:nvPr/>
              </p:nvSpPr>
              <p:spPr bwMode="auto">
                <a:xfrm>
                  <a:off x="452" y="864"/>
                  <a:ext cx="1491" cy="384"/>
                </a:xfrm>
                <a:prstGeom prst="rect">
                  <a:avLst/>
                </a:prstGeom>
                <a:noFill/>
                <a:ln w="12700">
                  <a:noFill/>
                  <a:miter lim="800000"/>
                  <a:headEnd type="none" w="sm" len="sm"/>
                  <a:tailEnd type="none" w="lg" len="lg"/>
                </a:ln>
              </p:spPr>
              <p:txBody>
                <a:bodyPr/>
                <a:lstStyle/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sz="1800">
                      <a:cs typeface="Times New Roman" pitchFamily="18" charset="0"/>
                    </a:rPr>
                    <a:t>128-bitowe bloki wiadomości</a:t>
                  </a:r>
                  <a:endParaRPr lang="en-US" sz="1800" b="1">
                    <a:cs typeface="Times New Roman" pitchFamily="18" charset="0"/>
                  </a:endParaRPr>
                </a:p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1800"/>
                </a:p>
              </p:txBody>
            </p:sp>
            <p:sp>
              <p:nvSpPr>
                <p:cNvPr id="67638" name="Rectangle 31"/>
                <p:cNvSpPr>
                  <a:spLocks noChangeArrowheads="1"/>
                </p:cNvSpPr>
                <p:nvPr/>
              </p:nvSpPr>
              <p:spPr bwMode="auto">
                <a:xfrm>
                  <a:off x="424" y="864"/>
                  <a:ext cx="1547" cy="384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 type="none" w="sm" len="sm"/>
                  <a:tailEnd type="none" w="lg" len="lg"/>
                </a:ln>
              </p:spPr>
              <p:txBody>
                <a:bodyPr/>
                <a:lstStyle/>
                <a:p>
                  <a:endParaRPr lang="pl-PL"/>
                </a:p>
              </p:txBody>
            </p:sp>
          </p:grpSp>
          <p:grpSp>
            <p:nvGrpSpPr>
              <p:cNvPr id="67598" name="Group 34"/>
              <p:cNvGrpSpPr>
                <a:grpSpLocks/>
              </p:cNvGrpSpPr>
              <p:nvPr/>
            </p:nvGrpSpPr>
            <p:grpSpPr bwMode="auto">
              <a:xfrm>
                <a:off x="1971" y="864"/>
                <a:ext cx="905" cy="384"/>
                <a:chOff x="1971" y="864"/>
                <a:chExt cx="905" cy="384"/>
              </a:xfrm>
            </p:grpSpPr>
            <p:sp>
              <p:nvSpPr>
                <p:cNvPr id="67635" name="Rectangle 10"/>
                <p:cNvSpPr>
                  <a:spLocks noChangeArrowheads="1"/>
                </p:cNvSpPr>
                <p:nvPr/>
              </p:nvSpPr>
              <p:spPr bwMode="auto">
                <a:xfrm>
                  <a:off x="1999" y="864"/>
                  <a:ext cx="849" cy="384"/>
                </a:xfrm>
                <a:prstGeom prst="rect">
                  <a:avLst/>
                </a:prstGeom>
                <a:noFill/>
                <a:ln w="12700">
                  <a:noFill/>
                  <a:miter lim="800000"/>
                  <a:headEnd type="none" w="sm" len="sm"/>
                  <a:tailEnd type="none" w="lg" len="lg"/>
                </a:ln>
              </p:spPr>
              <p:txBody>
                <a:bodyPr/>
                <a:lstStyle/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sz="1800">
                      <a:cs typeface="Times New Roman" pitchFamily="18" charset="0"/>
                    </a:rPr>
                    <a:t>128-bitów</a:t>
                  </a:r>
                  <a:endParaRPr lang="en-US" sz="1800" b="1">
                    <a:cs typeface="Times New Roman" pitchFamily="18" charset="0"/>
                  </a:endParaRPr>
                </a:p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1800"/>
                </a:p>
              </p:txBody>
            </p:sp>
            <p:sp>
              <p:nvSpPr>
                <p:cNvPr id="67636" name="Rectangle 33"/>
                <p:cNvSpPr>
                  <a:spLocks noChangeArrowheads="1"/>
                </p:cNvSpPr>
                <p:nvPr/>
              </p:nvSpPr>
              <p:spPr bwMode="auto">
                <a:xfrm>
                  <a:off x="1971" y="864"/>
                  <a:ext cx="905" cy="384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 type="none" w="sm" len="sm"/>
                  <a:tailEnd type="none" w="lg" len="lg"/>
                </a:ln>
              </p:spPr>
              <p:txBody>
                <a:bodyPr/>
                <a:lstStyle/>
                <a:p>
                  <a:endParaRPr lang="pl-PL"/>
                </a:p>
              </p:txBody>
            </p:sp>
          </p:grpSp>
          <p:grpSp>
            <p:nvGrpSpPr>
              <p:cNvPr id="67599" name="Group 36"/>
              <p:cNvGrpSpPr>
                <a:grpSpLocks/>
              </p:cNvGrpSpPr>
              <p:nvPr/>
            </p:nvGrpSpPr>
            <p:grpSpPr bwMode="auto">
              <a:xfrm>
                <a:off x="0" y="1248"/>
                <a:ext cx="424" cy="384"/>
                <a:chOff x="0" y="1248"/>
                <a:chExt cx="424" cy="384"/>
              </a:xfrm>
            </p:grpSpPr>
            <p:sp>
              <p:nvSpPr>
                <p:cNvPr id="67633" name="Rectangle 11"/>
                <p:cNvSpPr>
                  <a:spLocks noChangeArrowheads="1"/>
                </p:cNvSpPr>
                <p:nvPr/>
              </p:nvSpPr>
              <p:spPr bwMode="auto">
                <a:xfrm>
                  <a:off x="28" y="1248"/>
                  <a:ext cx="368" cy="384"/>
                </a:xfrm>
                <a:prstGeom prst="rect">
                  <a:avLst/>
                </a:prstGeom>
                <a:noFill/>
                <a:ln w="12700">
                  <a:noFill/>
                  <a:miter lim="800000"/>
                  <a:headEnd type="none" w="sm" len="sm"/>
                  <a:tailEnd type="none" w="lg" len="lg"/>
                </a:ln>
              </p:spPr>
              <p:txBody>
                <a:bodyPr/>
                <a:lstStyle/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sz="1800">
                      <a:cs typeface="Times New Roman" pitchFamily="18" charset="0"/>
                    </a:rPr>
                    <a:t>MD2</a:t>
                  </a:r>
                  <a:endParaRPr lang="en-US" sz="1800" b="1">
                    <a:cs typeface="Times New Roman" pitchFamily="18" charset="0"/>
                  </a:endParaRPr>
                </a:p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1800"/>
                </a:p>
              </p:txBody>
            </p:sp>
            <p:sp>
              <p:nvSpPr>
                <p:cNvPr id="67634" name="Rectangle 35"/>
                <p:cNvSpPr>
                  <a:spLocks noChangeArrowheads="1"/>
                </p:cNvSpPr>
                <p:nvPr/>
              </p:nvSpPr>
              <p:spPr bwMode="auto">
                <a:xfrm>
                  <a:off x="0" y="1248"/>
                  <a:ext cx="424" cy="384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 type="none" w="sm" len="sm"/>
                  <a:tailEnd type="none" w="lg" len="lg"/>
                </a:ln>
              </p:spPr>
              <p:txBody>
                <a:bodyPr/>
                <a:lstStyle/>
                <a:p>
                  <a:endParaRPr lang="pl-PL"/>
                </a:p>
              </p:txBody>
            </p:sp>
          </p:grpSp>
          <p:grpSp>
            <p:nvGrpSpPr>
              <p:cNvPr id="67600" name="Group 38"/>
              <p:cNvGrpSpPr>
                <a:grpSpLocks/>
              </p:cNvGrpSpPr>
              <p:nvPr/>
            </p:nvGrpSpPr>
            <p:grpSpPr bwMode="auto">
              <a:xfrm>
                <a:off x="424" y="1248"/>
                <a:ext cx="1547" cy="384"/>
                <a:chOff x="424" y="1248"/>
                <a:chExt cx="1547" cy="384"/>
              </a:xfrm>
            </p:grpSpPr>
            <p:sp>
              <p:nvSpPr>
                <p:cNvPr id="67631" name="Rectangle 12"/>
                <p:cNvSpPr>
                  <a:spLocks noChangeArrowheads="1"/>
                </p:cNvSpPr>
                <p:nvPr/>
              </p:nvSpPr>
              <p:spPr bwMode="auto">
                <a:xfrm>
                  <a:off x="452" y="1248"/>
                  <a:ext cx="1491" cy="384"/>
                </a:xfrm>
                <a:prstGeom prst="rect">
                  <a:avLst/>
                </a:prstGeom>
                <a:noFill/>
                <a:ln w="12700">
                  <a:noFill/>
                  <a:miter lim="800000"/>
                  <a:headEnd type="none" w="sm" len="sm"/>
                  <a:tailEnd type="none" w="lg" len="lg"/>
                </a:ln>
              </p:spPr>
              <p:txBody>
                <a:bodyPr/>
                <a:lstStyle/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1800" b="1">
                    <a:cs typeface="Times New Roman" pitchFamily="18" charset="0"/>
                  </a:endParaRPr>
                </a:p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1800"/>
                </a:p>
              </p:txBody>
            </p:sp>
            <p:sp>
              <p:nvSpPr>
                <p:cNvPr id="67632" name="Rectangle 37"/>
                <p:cNvSpPr>
                  <a:spLocks noChangeArrowheads="1"/>
                </p:cNvSpPr>
                <p:nvPr/>
              </p:nvSpPr>
              <p:spPr bwMode="auto">
                <a:xfrm>
                  <a:off x="424" y="1248"/>
                  <a:ext cx="1547" cy="384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 type="none" w="sm" len="sm"/>
                  <a:tailEnd type="none" w="lg" len="lg"/>
                </a:ln>
              </p:spPr>
              <p:txBody>
                <a:bodyPr/>
                <a:lstStyle/>
                <a:p>
                  <a:endParaRPr lang="pl-PL"/>
                </a:p>
              </p:txBody>
            </p:sp>
          </p:grpSp>
          <p:grpSp>
            <p:nvGrpSpPr>
              <p:cNvPr id="67601" name="Group 40"/>
              <p:cNvGrpSpPr>
                <a:grpSpLocks/>
              </p:cNvGrpSpPr>
              <p:nvPr/>
            </p:nvGrpSpPr>
            <p:grpSpPr bwMode="auto">
              <a:xfrm>
                <a:off x="1971" y="1248"/>
                <a:ext cx="905" cy="384"/>
                <a:chOff x="1971" y="1248"/>
                <a:chExt cx="905" cy="384"/>
              </a:xfrm>
            </p:grpSpPr>
            <p:sp>
              <p:nvSpPr>
                <p:cNvPr id="67629" name="Rectangle 13"/>
                <p:cNvSpPr>
                  <a:spLocks noChangeArrowheads="1"/>
                </p:cNvSpPr>
                <p:nvPr/>
              </p:nvSpPr>
              <p:spPr bwMode="auto">
                <a:xfrm>
                  <a:off x="1999" y="1248"/>
                  <a:ext cx="849" cy="384"/>
                </a:xfrm>
                <a:prstGeom prst="rect">
                  <a:avLst/>
                </a:prstGeom>
                <a:noFill/>
                <a:ln w="12700">
                  <a:noFill/>
                  <a:miter lim="800000"/>
                  <a:headEnd type="none" w="sm" len="sm"/>
                  <a:tailEnd type="none" w="lg" len="lg"/>
                </a:ln>
              </p:spPr>
              <p:txBody>
                <a:bodyPr/>
                <a:lstStyle/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sz="1800">
                      <a:cs typeface="Times New Roman" pitchFamily="18" charset="0"/>
                    </a:rPr>
                    <a:t>128-bitów</a:t>
                  </a:r>
                  <a:endParaRPr lang="en-US" sz="1800" b="1">
                    <a:cs typeface="Times New Roman" pitchFamily="18" charset="0"/>
                  </a:endParaRPr>
                </a:p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1800"/>
                </a:p>
              </p:txBody>
            </p:sp>
            <p:sp>
              <p:nvSpPr>
                <p:cNvPr id="67630" name="Rectangle 39"/>
                <p:cNvSpPr>
                  <a:spLocks noChangeArrowheads="1"/>
                </p:cNvSpPr>
                <p:nvPr/>
              </p:nvSpPr>
              <p:spPr bwMode="auto">
                <a:xfrm>
                  <a:off x="1971" y="1248"/>
                  <a:ext cx="905" cy="384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 type="none" w="sm" len="sm"/>
                  <a:tailEnd type="none" w="lg" len="lg"/>
                </a:ln>
              </p:spPr>
              <p:txBody>
                <a:bodyPr/>
                <a:lstStyle/>
                <a:p>
                  <a:endParaRPr lang="pl-PL"/>
                </a:p>
              </p:txBody>
            </p:sp>
          </p:grpSp>
          <p:grpSp>
            <p:nvGrpSpPr>
              <p:cNvPr id="67602" name="Group 42"/>
              <p:cNvGrpSpPr>
                <a:grpSpLocks/>
              </p:cNvGrpSpPr>
              <p:nvPr/>
            </p:nvGrpSpPr>
            <p:grpSpPr bwMode="auto">
              <a:xfrm>
                <a:off x="0" y="1632"/>
                <a:ext cx="424" cy="384"/>
                <a:chOff x="0" y="1632"/>
                <a:chExt cx="424" cy="384"/>
              </a:xfrm>
            </p:grpSpPr>
            <p:sp>
              <p:nvSpPr>
                <p:cNvPr id="67627" name="Rectangle 14"/>
                <p:cNvSpPr>
                  <a:spLocks noChangeArrowheads="1"/>
                </p:cNvSpPr>
                <p:nvPr/>
              </p:nvSpPr>
              <p:spPr bwMode="auto">
                <a:xfrm>
                  <a:off x="28" y="1632"/>
                  <a:ext cx="368" cy="384"/>
                </a:xfrm>
                <a:prstGeom prst="rect">
                  <a:avLst/>
                </a:prstGeom>
                <a:noFill/>
                <a:ln w="12700">
                  <a:noFill/>
                  <a:miter lim="800000"/>
                  <a:headEnd type="none" w="sm" len="sm"/>
                  <a:tailEnd type="none" w="lg" len="lg"/>
                </a:ln>
              </p:spPr>
              <p:txBody>
                <a:bodyPr/>
                <a:lstStyle/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sz="1800">
                      <a:cs typeface="Times New Roman" pitchFamily="18" charset="0"/>
                    </a:rPr>
                    <a:t>MD4</a:t>
                  </a:r>
                  <a:endParaRPr lang="en-US" sz="1800" b="1">
                    <a:cs typeface="Times New Roman" pitchFamily="18" charset="0"/>
                  </a:endParaRPr>
                </a:p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1800"/>
                </a:p>
              </p:txBody>
            </p:sp>
            <p:sp>
              <p:nvSpPr>
                <p:cNvPr id="67628" name="Rectangle 41"/>
                <p:cNvSpPr>
                  <a:spLocks noChangeArrowheads="1"/>
                </p:cNvSpPr>
                <p:nvPr/>
              </p:nvSpPr>
              <p:spPr bwMode="auto">
                <a:xfrm>
                  <a:off x="0" y="1632"/>
                  <a:ext cx="424" cy="384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 type="none" w="sm" len="sm"/>
                  <a:tailEnd type="none" w="lg" len="lg"/>
                </a:ln>
              </p:spPr>
              <p:txBody>
                <a:bodyPr/>
                <a:lstStyle/>
                <a:p>
                  <a:endParaRPr lang="pl-PL"/>
                </a:p>
              </p:txBody>
            </p:sp>
          </p:grpSp>
          <p:grpSp>
            <p:nvGrpSpPr>
              <p:cNvPr id="67603" name="Group 44"/>
              <p:cNvGrpSpPr>
                <a:grpSpLocks/>
              </p:cNvGrpSpPr>
              <p:nvPr/>
            </p:nvGrpSpPr>
            <p:grpSpPr bwMode="auto">
              <a:xfrm>
                <a:off x="424" y="1632"/>
                <a:ext cx="1547" cy="384"/>
                <a:chOff x="424" y="1632"/>
                <a:chExt cx="1547" cy="384"/>
              </a:xfrm>
            </p:grpSpPr>
            <p:sp>
              <p:nvSpPr>
                <p:cNvPr id="67625" name="Rectangle 15"/>
                <p:cNvSpPr>
                  <a:spLocks noChangeArrowheads="1"/>
                </p:cNvSpPr>
                <p:nvPr/>
              </p:nvSpPr>
              <p:spPr bwMode="auto">
                <a:xfrm>
                  <a:off x="452" y="1632"/>
                  <a:ext cx="1491" cy="384"/>
                </a:xfrm>
                <a:prstGeom prst="rect">
                  <a:avLst/>
                </a:prstGeom>
                <a:noFill/>
                <a:ln w="12700">
                  <a:noFill/>
                  <a:miter lim="800000"/>
                  <a:headEnd type="none" w="sm" len="sm"/>
                  <a:tailEnd type="none" w="lg" len="lg"/>
                </a:ln>
              </p:spPr>
              <p:txBody>
                <a:bodyPr/>
                <a:lstStyle/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1800" b="1">
                    <a:cs typeface="Times New Roman" pitchFamily="18" charset="0"/>
                  </a:endParaRPr>
                </a:p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1800"/>
                </a:p>
              </p:txBody>
            </p:sp>
            <p:sp>
              <p:nvSpPr>
                <p:cNvPr id="67626" name="Rectangle 43"/>
                <p:cNvSpPr>
                  <a:spLocks noChangeArrowheads="1"/>
                </p:cNvSpPr>
                <p:nvPr/>
              </p:nvSpPr>
              <p:spPr bwMode="auto">
                <a:xfrm>
                  <a:off x="424" y="1632"/>
                  <a:ext cx="1547" cy="384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 type="none" w="sm" len="sm"/>
                  <a:tailEnd type="none" w="lg" len="lg"/>
                </a:ln>
              </p:spPr>
              <p:txBody>
                <a:bodyPr/>
                <a:lstStyle/>
                <a:p>
                  <a:endParaRPr lang="pl-PL"/>
                </a:p>
              </p:txBody>
            </p:sp>
          </p:grpSp>
          <p:grpSp>
            <p:nvGrpSpPr>
              <p:cNvPr id="67604" name="Group 46"/>
              <p:cNvGrpSpPr>
                <a:grpSpLocks/>
              </p:cNvGrpSpPr>
              <p:nvPr/>
            </p:nvGrpSpPr>
            <p:grpSpPr bwMode="auto">
              <a:xfrm>
                <a:off x="1971" y="1632"/>
                <a:ext cx="905" cy="384"/>
                <a:chOff x="1971" y="1632"/>
                <a:chExt cx="905" cy="384"/>
              </a:xfrm>
            </p:grpSpPr>
            <p:sp>
              <p:nvSpPr>
                <p:cNvPr id="67623" name="Rectangle 16"/>
                <p:cNvSpPr>
                  <a:spLocks noChangeArrowheads="1"/>
                </p:cNvSpPr>
                <p:nvPr/>
              </p:nvSpPr>
              <p:spPr bwMode="auto">
                <a:xfrm>
                  <a:off x="1999" y="1632"/>
                  <a:ext cx="849" cy="384"/>
                </a:xfrm>
                <a:prstGeom prst="rect">
                  <a:avLst/>
                </a:prstGeom>
                <a:noFill/>
                <a:ln w="12700">
                  <a:noFill/>
                  <a:miter lim="800000"/>
                  <a:headEnd type="none" w="sm" len="sm"/>
                  <a:tailEnd type="none" w="lg" len="lg"/>
                </a:ln>
              </p:spPr>
              <p:txBody>
                <a:bodyPr/>
                <a:lstStyle/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sz="1800">
                      <a:cs typeface="Times New Roman" pitchFamily="18" charset="0"/>
                    </a:rPr>
                    <a:t>128-bitów</a:t>
                  </a:r>
                  <a:endParaRPr lang="en-US" sz="1800" b="1">
                    <a:cs typeface="Times New Roman" pitchFamily="18" charset="0"/>
                  </a:endParaRPr>
                </a:p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1800"/>
                </a:p>
              </p:txBody>
            </p:sp>
            <p:sp>
              <p:nvSpPr>
                <p:cNvPr id="67624" name="Rectangle 45"/>
                <p:cNvSpPr>
                  <a:spLocks noChangeArrowheads="1"/>
                </p:cNvSpPr>
                <p:nvPr/>
              </p:nvSpPr>
              <p:spPr bwMode="auto">
                <a:xfrm>
                  <a:off x="1971" y="1632"/>
                  <a:ext cx="905" cy="384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 type="none" w="sm" len="sm"/>
                  <a:tailEnd type="none" w="lg" len="lg"/>
                </a:ln>
              </p:spPr>
              <p:txBody>
                <a:bodyPr/>
                <a:lstStyle/>
                <a:p>
                  <a:endParaRPr lang="pl-PL"/>
                </a:p>
              </p:txBody>
            </p:sp>
          </p:grpSp>
          <p:grpSp>
            <p:nvGrpSpPr>
              <p:cNvPr id="67605" name="Group 48"/>
              <p:cNvGrpSpPr>
                <a:grpSpLocks/>
              </p:cNvGrpSpPr>
              <p:nvPr/>
            </p:nvGrpSpPr>
            <p:grpSpPr bwMode="auto">
              <a:xfrm>
                <a:off x="0" y="2016"/>
                <a:ext cx="424" cy="672"/>
                <a:chOff x="0" y="2016"/>
                <a:chExt cx="424" cy="672"/>
              </a:xfrm>
            </p:grpSpPr>
            <p:sp>
              <p:nvSpPr>
                <p:cNvPr id="67621" name="Rectangle 17"/>
                <p:cNvSpPr>
                  <a:spLocks noChangeArrowheads="1"/>
                </p:cNvSpPr>
                <p:nvPr/>
              </p:nvSpPr>
              <p:spPr bwMode="auto">
                <a:xfrm>
                  <a:off x="28" y="2016"/>
                  <a:ext cx="368" cy="672"/>
                </a:xfrm>
                <a:prstGeom prst="rect">
                  <a:avLst/>
                </a:prstGeom>
                <a:noFill/>
                <a:ln w="12700">
                  <a:noFill/>
                  <a:miter lim="800000"/>
                  <a:headEnd type="none" w="sm" len="sm"/>
                  <a:tailEnd type="none" w="lg" len="lg"/>
                </a:ln>
              </p:spPr>
              <p:txBody>
                <a:bodyPr/>
                <a:lstStyle/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sz="1800">
                      <a:cs typeface="Times New Roman" pitchFamily="18" charset="0"/>
                    </a:rPr>
                    <a:t> </a:t>
                  </a:r>
                  <a:endParaRPr lang="en-US" sz="1800" b="1">
                    <a:cs typeface="Times New Roman" pitchFamily="18" charset="0"/>
                  </a:endParaRPr>
                </a:p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sz="1800">
                      <a:cs typeface="Times New Roman" pitchFamily="18" charset="0"/>
                    </a:rPr>
                    <a:t>MD5</a:t>
                  </a:r>
                  <a:endParaRPr lang="en-US" sz="1800" b="1">
                    <a:cs typeface="Times New Roman" pitchFamily="18" charset="0"/>
                  </a:endParaRPr>
                </a:p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1800"/>
                </a:p>
              </p:txBody>
            </p:sp>
            <p:sp>
              <p:nvSpPr>
                <p:cNvPr id="67622" name="Rectangle 47"/>
                <p:cNvSpPr>
                  <a:spLocks noChangeArrowheads="1"/>
                </p:cNvSpPr>
                <p:nvPr/>
              </p:nvSpPr>
              <p:spPr bwMode="auto">
                <a:xfrm>
                  <a:off x="0" y="2016"/>
                  <a:ext cx="424" cy="672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 type="none" w="sm" len="sm"/>
                  <a:tailEnd type="none" w="lg" len="lg"/>
                </a:ln>
              </p:spPr>
              <p:txBody>
                <a:bodyPr/>
                <a:lstStyle/>
                <a:p>
                  <a:endParaRPr lang="pl-PL"/>
                </a:p>
              </p:txBody>
            </p:sp>
          </p:grpSp>
          <p:grpSp>
            <p:nvGrpSpPr>
              <p:cNvPr id="67606" name="Group 50"/>
              <p:cNvGrpSpPr>
                <a:grpSpLocks/>
              </p:cNvGrpSpPr>
              <p:nvPr/>
            </p:nvGrpSpPr>
            <p:grpSpPr bwMode="auto">
              <a:xfrm>
                <a:off x="424" y="2016"/>
                <a:ext cx="1547" cy="672"/>
                <a:chOff x="424" y="2016"/>
                <a:chExt cx="1547" cy="672"/>
              </a:xfrm>
            </p:grpSpPr>
            <p:sp>
              <p:nvSpPr>
                <p:cNvPr id="67619" name="Rectangle 18"/>
                <p:cNvSpPr>
                  <a:spLocks noChangeArrowheads="1"/>
                </p:cNvSpPr>
                <p:nvPr/>
              </p:nvSpPr>
              <p:spPr bwMode="auto">
                <a:xfrm>
                  <a:off x="452" y="2016"/>
                  <a:ext cx="1491" cy="672"/>
                </a:xfrm>
                <a:prstGeom prst="rect">
                  <a:avLst/>
                </a:prstGeom>
                <a:noFill/>
                <a:ln w="12700">
                  <a:noFill/>
                  <a:miter lim="800000"/>
                  <a:headEnd type="none" w="sm" len="sm"/>
                  <a:tailEnd type="none" w="lg" len="lg"/>
                </a:ln>
              </p:spPr>
              <p:txBody>
                <a:bodyPr/>
                <a:lstStyle/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sz="1800">
                      <a:cs typeface="Times New Roman" pitchFamily="18" charset="0"/>
                    </a:rPr>
                    <a:t>tekst rozszerza się do wielokrotności 512 bitów zmniejszonej o 64 bity (na nich zapisujemy długość wiadomości przed rozpoczęciem operacji rozszerzania)</a:t>
                  </a:r>
                  <a:endParaRPr lang="en-US" sz="1800" b="1">
                    <a:cs typeface="Times New Roman" pitchFamily="18" charset="0"/>
                  </a:endParaRPr>
                </a:p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1800"/>
                </a:p>
              </p:txBody>
            </p:sp>
            <p:sp>
              <p:nvSpPr>
                <p:cNvPr id="67620" name="Rectangle 49"/>
                <p:cNvSpPr>
                  <a:spLocks noChangeArrowheads="1"/>
                </p:cNvSpPr>
                <p:nvPr/>
              </p:nvSpPr>
              <p:spPr bwMode="auto">
                <a:xfrm>
                  <a:off x="424" y="2016"/>
                  <a:ext cx="1547" cy="672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 type="none" w="sm" len="sm"/>
                  <a:tailEnd type="none" w="lg" len="lg"/>
                </a:ln>
              </p:spPr>
              <p:txBody>
                <a:bodyPr/>
                <a:lstStyle/>
                <a:p>
                  <a:endParaRPr lang="pl-PL"/>
                </a:p>
              </p:txBody>
            </p:sp>
          </p:grpSp>
          <p:grpSp>
            <p:nvGrpSpPr>
              <p:cNvPr id="67607" name="Group 52"/>
              <p:cNvGrpSpPr>
                <a:grpSpLocks/>
              </p:cNvGrpSpPr>
              <p:nvPr/>
            </p:nvGrpSpPr>
            <p:grpSpPr bwMode="auto">
              <a:xfrm>
                <a:off x="1971" y="2016"/>
                <a:ext cx="905" cy="672"/>
                <a:chOff x="1971" y="2016"/>
                <a:chExt cx="905" cy="672"/>
              </a:xfrm>
            </p:grpSpPr>
            <p:sp>
              <p:nvSpPr>
                <p:cNvPr id="67617" name="Rectangle 19"/>
                <p:cNvSpPr>
                  <a:spLocks noChangeArrowheads="1"/>
                </p:cNvSpPr>
                <p:nvPr/>
              </p:nvSpPr>
              <p:spPr bwMode="auto">
                <a:xfrm>
                  <a:off x="1999" y="2016"/>
                  <a:ext cx="849" cy="672"/>
                </a:xfrm>
                <a:prstGeom prst="rect">
                  <a:avLst/>
                </a:prstGeom>
                <a:noFill/>
                <a:ln w="12700">
                  <a:noFill/>
                  <a:miter lim="800000"/>
                  <a:headEnd type="none" w="sm" len="sm"/>
                  <a:tailEnd type="none" w="lg" len="lg"/>
                </a:ln>
              </p:spPr>
              <p:txBody>
                <a:bodyPr/>
                <a:lstStyle/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sz="1800">
                      <a:cs typeface="Times New Roman" pitchFamily="18" charset="0"/>
                    </a:rPr>
                    <a:t> </a:t>
                  </a:r>
                  <a:endParaRPr lang="en-US" sz="1800" b="1">
                    <a:cs typeface="Times New Roman" pitchFamily="18" charset="0"/>
                  </a:endParaRPr>
                </a:p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sz="1800">
                      <a:cs typeface="Times New Roman" pitchFamily="18" charset="0"/>
                    </a:rPr>
                    <a:t>128-bitów</a:t>
                  </a:r>
                  <a:endParaRPr lang="en-US" sz="1800" b="1">
                    <a:cs typeface="Times New Roman" pitchFamily="18" charset="0"/>
                  </a:endParaRPr>
                </a:p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1800"/>
                </a:p>
              </p:txBody>
            </p:sp>
            <p:sp>
              <p:nvSpPr>
                <p:cNvPr id="67618" name="Rectangle 51"/>
                <p:cNvSpPr>
                  <a:spLocks noChangeArrowheads="1"/>
                </p:cNvSpPr>
                <p:nvPr/>
              </p:nvSpPr>
              <p:spPr bwMode="auto">
                <a:xfrm>
                  <a:off x="1971" y="2016"/>
                  <a:ext cx="905" cy="672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 type="none" w="sm" len="sm"/>
                  <a:tailEnd type="none" w="lg" len="lg"/>
                </a:ln>
              </p:spPr>
              <p:txBody>
                <a:bodyPr/>
                <a:lstStyle/>
                <a:p>
                  <a:endParaRPr lang="pl-PL"/>
                </a:p>
              </p:txBody>
            </p:sp>
          </p:grpSp>
          <p:grpSp>
            <p:nvGrpSpPr>
              <p:cNvPr id="67608" name="Group 54"/>
              <p:cNvGrpSpPr>
                <a:grpSpLocks/>
              </p:cNvGrpSpPr>
              <p:nvPr/>
            </p:nvGrpSpPr>
            <p:grpSpPr bwMode="auto">
              <a:xfrm>
                <a:off x="0" y="2688"/>
                <a:ext cx="424" cy="384"/>
                <a:chOff x="0" y="2688"/>
                <a:chExt cx="424" cy="384"/>
              </a:xfrm>
            </p:grpSpPr>
            <p:sp>
              <p:nvSpPr>
                <p:cNvPr id="67615" name="Rectangle 20"/>
                <p:cNvSpPr>
                  <a:spLocks noChangeArrowheads="1"/>
                </p:cNvSpPr>
                <p:nvPr/>
              </p:nvSpPr>
              <p:spPr bwMode="auto">
                <a:xfrm>
                  <a:off x="28" y="2688"/>
                  <a:ext cx="368" cy="384"/>
                </a:xfrm>
                <a:prstGeom prst="rect">
                  <a:avLst/>
                </a:prstGeom>
                <a:noFill/>
                <a:ln w="12700">
                  <a:noFill/>
                  <a:miter lim="800000"/>
                  <a:headEnd type="none" w="sm" len="sm"/>
                  <a:tailEnd type="none" w="lg" len="lg"/>
                </a:ln>
              </p:spPr>
              <p:txBody>
                <a:bodyPr/>
                <a:lstStyle/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sz="1800">
                      <a:cs typeface="Times New Roman" pitchFamily="18" charset="0"/>
                    </a:rPr>
                    <a:t>SHA</a:t>
                  </a:r>
                  <a:endParaRPr lang="en-US" sz="1800" b="1">
                    <a:cs typeface="Times New Roman" pitchFamily="18" charset="0"/>
                  </a:endParaRPr>
                </a:p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1800"/>
                </a:p>
              </p:txBody>
            </p:sp>
            <p:sp>
              <p:nvSpPr>
                <p:cNvPr id="67616" name="Rectangle 53"/>
                <p:cNvSpPr>
                  <a:spLocks noChangeArrowheads="1"/>
                </p:cNvSpPr>
                <p:nvPr/>
              </p:nvSpPr>
              <p:spPr bwMode="auto">
                <a:xfrm>
                  <a:off x="0" y="2688"/>
                  <a:ext cx="424" cy="384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 type="none" w="sm" len="sm"/>
                  <a:tailEnd type="none" w="lg" len="lg"/>
                </a:ln>
              </p:spPr>
              <p:txBody>
                <a:bodyPr/>
                <a:lstStyle/>
                <a:p>
                  <a:endParaRPr lang="pl-PL"/>
                </a:p>
              </p:txBody>
            </p:sp>
          </p:grpSp>
          <p:grpSp>
            <p:nvGrpSpPr>
              <p:cNvPr id="67609" name="Group 56"/>
              <p:cNvGrpSpPr>
                <a:grpSpLocks/>
              </p:cNvGrpSpPr>
              <p:nvPr/>
            </p:nvGrpSpPr>
            <p:grpSpPr bwMode="auto">
              <a:xfrm>
                <a:off x="424" y="2688"/>
                <a:ext cx="1547" cy="384"/>
                <a:chOff x="424" y="2688"/>
                <a:chExt cx="1547" cy="384"/>
              </a:xfrm>
            </p:grpSpPr>
            <p:sp>
              <p:nvSpPr>
                <p:cNvPr id="67613" name="Rectangle 21"/>
                <p:cNvSpPr>
                  <a:spLocks noChangeArrowheads="1"/>
                </p:cNvSpPr>
                <p:nvPr/>
              </p:nvSpPr>
              <p:spPr bwMode="auto">
                <a:xfrm>
                  <a:off x="452" y="2688"/>
                  <a:ext cx="1491" cy="384"/>
                </a:xfrm>
                <a:prstGeom prst="rect">
                  <a:avLst/>
                </a:prstGeom>
                <a:noFill/>
                <a:ln w="12700">
                  <a:noFill/>
                  <a:miter lim="800000"/>
                  <a:headEnd type="none" w="sm" len="sm"/>
                  <a:tailEnd type="none" w="lg" len="lg"/>
                </a:ln>
              </p:spPr>
              <p:txBody>
                <a:bodyPr/>
                <a:lstStyle/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sz="1800">
                      <a:cs typeface="Times New Roman" pitchFamily="18" charset="0"/>
                    </a:rPr>
                    <a:t>jak wyżej</a:t>
                  </a:r>
                  <a:endParaRPr lang="en-US" sz="1800" b="1">
                    <a:cs typeface="Times New Roman" pitchFamily="18" charset="0"/>
                  </a:endParaRPr>
                </a:p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1800"/>
                </a:p>
              </p:txBody>
            </p:sp>
            <p:sp>
              <p:nvSpPr>
                <p:cNvPr id="67614" name="Rectangle 55"/>
                <p:cNvSpPr>
                  <a:spLocks noChangeArrowheads="1"/>
                </p:cNvSpPr>
                <p:nvPr/>
              </p:nvSpPr>
              <p:spPr bwMode="auto">
                <a:xfrm>
                  <a:off x="424" y="2688"/>
                  <a:ext cx="1547" cy="384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 type="none" w="sm" len="sm"/>
                  <a:tailEnd type="none" w="lg" len="lg"/>
                </a:ln>
              </p:spPr>
              <p:txBody>
                <a:bodyPr/>
                <a:lstStyle/>
                <a:p>
                  <a:endParaRPr lang="pl-PL"/>
                </a:p>
              </p:txBody>
            </p:sp>
          </p:grpSp>
          <p:grpSp>
            <p:nvGrpSpPr>
              <p:cNvPr id="67610" name="Group 58"/>
              <p:cNvGrpSpPr>
                <a:grpSpLocks/>
              </p:cNvGrpSpPr>
              <p:nvPr/>
            </p:nvGrpSpPr>
            <p:grpSpPr bwMode="auto">
              <a:xfrm>
                <a:off x="1971" y="2688"/>
                <a:ext cx="905" cy="384"/>
                <a:chOff x="1971" y="2688"/>
                <a:chExt cx="905" cy="384"/>
              </a:xfrm>
            </p:grpSpPr>
            <p:sp>
              <p:nvSpPr>
                <p:cNvPr id="67611" name="Rectangle 22"/>
                <p:cNvSpPr>
                  <a:spLocks noChangeArrowheads="1"/>
                </p:cNvSpPr>
                <p:nvPr/>
              </p:nvSpPr>
              <p:spPr bwMode="auto">
                <a:xfrm>
                  <a:off x="1999" y="2688"/>
                  <a:ext cx="849" cy="384"/>
                </a:xfrm>
                <a:prstGeom prst="rect">
                  <a:avLst/>
                </a:prstGeom>
                <a:noFill/>
                <a:ln w="12700">
                  <a:noFill/>
                  <a:miter lim="800000"/>
                  <a:headEnd type="none" w="sm" len="sm"/>
                  <a:tailEnd type="none" w="lg" len="lg"/>
                </a:ln>
              </p:spPr>
              <p:txBody>
                <a:bodyPr/>
                <a:lstStyle/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sz="1800">
                      <a:cs typeface="Times New Roman" pitchFamily="18" charset="0"/>
                    </a:rPr>
                    <a:t>160-bitów</a:t>
                  </a:r>
                  <a:endParaRPr lang="en-US" sz="1800" b="1">
                    <a:cs typeface="Times New Roman" pitchFamily="18" charset="0"/>
                  </a:endParaRPr>
                </a:p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1800"/>
                </a:p>
              </p:txBody>
            </p:sp>
            <p:sp>
              <p:nvSpPr>
                <p:cNvPr id="67612" name="Rectangle 57"/>
                <p:cNvSpPr>
                  <a:spLocks noChangeArrowheads="1"/>
                </p:cNvSpPr>
                <p:nvPr/>
              </p:nvSpPr>
              <p:spPr bwMode="auto">
                <a:xfrm>
                  <a:off x="1971" y="2688"/>
                  <a:ext cx="905" cy="384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 type="none" w="sm" len="sm"/>
                  <a:tailEnd type="none" w="lg" len="lg"/>
                </a:ln>
              </p:spPr>
              <p:txBody>
                <a:bodyPr/>
                <a:lstStyle/>
                <a:p>
                  <a:endParaRPr lang="pl-PL"/>
                </a:p>
              </p:txBody>
            </p:sp>
          </p:grpSp>
        </p:grpSp>
        <p:sp>
          <p:nvSpPr>
            <p:cNvPr id="67592" name="Rectangle 60"/>
            <p:cNvSpPr>
              <a:spLocks noChangeArrowheads="1"/>
            </p:cNvSpPr>
            <p:nvPr/>
          </p:nvSpPr>
          <p:spPr bwMode="auto">
            <a:xfrm>
              <a:off x="-3" y="381"/>
              <a:ext cx="2882" cy="2694"/>
            </a:xfrm>
            <a:prstGeom prst="rect">
              <a:avLst/>
            </a:prstGeom>
            <a:noFill/>
            <a:ln w="9525">
              <a:solidFill>
                <a:srgbClr val="A0A0A0"/>
              </a:solidFill>
              <a:miter lim="800000"/>
              <a:headEnd type="none" w="sm" len="sm"/>
              <a:tailEnd type="none" w="lg" len="lg"/>
            </a:ln>
          </p:spPr>
          <p:txBody>
            <a:bodyPr/>
            <a:lstStyle/>
            <a:p>
              <a:endParaRPr lang="pl-PL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9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l-PL" smtClean="0"/>
              <a:t>Podpis cyfrowy</a:t>
            </a:r>
          </a:p>
        </p:txBody>
      </p:sp>
      <p:sp>
        <p:nvSpPr>
          <p:cNvPr id="508931" name="Rectangle 3"/>
          <p:cNvSpPr>
            <a:spLocks noGrp="1" noChangeArrowheads="1"/>
          </p:cNvSpPr>
          <p:nvPr>
            <p:ph idx="1"/>
          </p:nvPr>
        </p:nvSpPr>
        <p:spPr>
          <a:xfrm>
            <a:off x="990600" y="3886200"/>
            <a:ext cx="7391400" cy="2362200"/>
          </a:xfrm>
        </p:spPr>
        <p:txBody>
          <a:bodyPr/>
          <a:lstStyle/>
          <a:p>
            <a:pPr algn="just">
              <a:defRPr/>
            </a:pPr>
            <a:r>
              <a:rPr lang="en-US" sz="2000" smtClean="0">
                <a:cs typeface="Times New Roman" pitchFamily="18" charset="0"/>
              </a:rPr>
              <a:t>sign(m) = D</a:t>
            </a:r>
            <a:r>
              <a:rPr lang="en-US" sz="2000" baseline="-30000" smtClean="0">
                <a:cs typeface="Times New Roman" pitchFamily="18" charset="0"/>
              </a:rPr>
              <a:t>k</a:t>
            </a:r>
            <a:r>
              <a:rPr lang="en-US" sz="2000" baseline="30000" smtClean="0">
                <a:cs typeface="Times New Roman" pitchFamily="18" charset="0"/>
              </a:rPr>
              <a:t>*</a:t>
            </a:r>
            <a:r>
              <a:rPr lang="en-US" sz="2000" smtClean="0">
                <a:cs typeface="Times New Roman" pitchFamily="18" charset="0"/>
              </a:rPr>
              <a:t>(m)</a:t>
            </a:r>
            <a:endParaRPr lang="pl-PL" sz="2000" b="1" smtClean="0">
              <a:cs typeface="Times New Roman" pitchFamily="18" charset="0"/>
            </a:endParaRPr>
          </a:p>
          <a:p>
            <a:pPr algn="just">
              <a:defRPr/>
            </a:pPr>
            <a:r>
              <a:rPr lang="pl-PL" sz="2000" smtClean="0">
                <a:cs typeface="Times New Roman" pitchFamily="18" charset="0"/>
              </a:rPr>
              <a:t>podpis jest związany z kluczem i podpisującym </a:t>
            </a:r>
            <a:endParaRPr lang="pl-PL" sz="2000" b="1" smtClean="0">
              <a:cs typeface="Times New Roman" pitchFamily="18" charset="0"/>
            </a:endParaRPr>
          </a:p>
          <a:p>
            <a:pPr algn="just">
              <a:defRPr/>
            </a:pPr>
            <a:r>
              <a:rPr lang="pl-PL" sz="2000" smtClean="0">
                <a:cs typeface="Times New Roman" pitchFamily="18" charset="0"/>
              </a:rPr>
              <a:t>Podpisuje się skrót wiadomości</a:t>
            </a:r>
            <a:endParaRPr lang="pl-PL" sz="2000" b="1" smtClean="0">
              <a:cs typeface="Times New Roman" pitchFamily="18" charset="0"/>
            </a:endParaRPr>
          </a:p>
          <a:p>
            <a:pPr algn="just">
              <a:defRPr/>
            </a:pPr>
            <a:r>
              <a:rPr lang="pl-PL" sz="2000" smtClean="0">
                <a:cs typeface="Times New Roman" pitchFamily="18" charset="0"/>
              </a:rPr>
              <a:t>Problem w wygenerowaniu par kluczy (k, k</a:t>
            </a:r>
            <a:r>
              <a:rPr lang="pl-PL" sz="2000" baseline="30000" smtClean="0">
                <a:cs typeface="Times New Roman" pitchFamily="18" charset="0"/>
              </a:rPr>
              <a:t>*</a:t>
            </a:r>
            <a:r>
              <a:rPr lang="pl-PL" sz="2000" smtClean="0">
                <a:cs typeface="Times New Roman" pitchFamily="18" charset="0"/>
              </a:rPr>
              <a:t>) dla każdego użytkownika.</a:t>
            </a:r>
            <a:endParaRPr lang="pl-PL" sz="2000" b="1" smtClean="0">
              <a:cs typeface="Times New Roman" pitchFamily="18" charset="0"/>
            </a:endParaRPr>
          </a:p>
          <a:p>
            <a:pPr>
              <a:defRPr/>
            </a:pPr>
            <a:endParaRPr lang="pl-PL" sz="2000" smtClean="0"/>
          </a:p>
        </p:txBody>
      </p:sp>
      <p:sp>
        <p:nvSpPr>
          <p:cNvPr id="68610" name="Symbol zastępczy stopki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GB" smtClean="0"/>
              <a:t>Maciej Miłostan, Kryptografia </a:t>
            </a:r>
          </a:p>
        </p:txBody>
      </p:sp>
      <p:sp>
        <p:nvSpPr>
          <p:cNvPr id="68611" name="Symbol zastępczy numeru slajdu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DCE571E2-D9BD-44A4-A227-D936D2F82F6D}" type="slidenum">
              <a:rPr lang="en-GB" smtClean="0"/>
              <a:pPr/>
              <a:t>68</a:t>
            </a:fld>
            <a:endParaRPr lang="en-GB" smtClean="0"/>
          </a:p>
        </p:txBody>
      </p:sp>
      <p:sp>
        <p:nvSpPr>
          <p:cNvPr id="68614" name="Rectangle 5"/>
          <p:cNvSpPr>
            <a:spLocks noChangeArrowheads="1"/>
          </p:cNvSpPr>
          <p:nvPr/>
        </p:nvSpPr>
        <p:spPr bwMode="auto">
          <a:xfrm>
            <a:off x="2998788" y="3033713"/>
            <a:ext cx="0" cy="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lg" len="lg"/>
          </a:ln>
        </p:spPr>
        <p:txBody>
          <a:bodyPr>
            <a:spAutoFit/>
          </a:bodyPr>
          <a:lstStyle/>
          <a:p>
            <a:endParaRPr lang="pl-PL"/>
          </a:p>
        </p:txBody>
      </p:sp>
      <p:pic>
        <p:nvPicPr>
          <p:cNvPr id="68615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14400" y="1905000"/>
            <a:ext cx="6919913" cy="1646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99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l-PL" smtClean="0"/>
              <a:t>Głosowanie w sieci</a:t>
            </a:r>
          </a:p>
        </p:txBody>
      </p:sp>
      <p:sp>
        <p:nvSpPr>
          <p:cNvPr id="50995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76400"/>
            <a:ext cx="7696200" cy="4572000"/>
          </a:xfrm>
        </p:spPr>
        <p:txBody>
          <a:bodyPr/>
          <a:lstStyle/>
          <a:p>
            <a:pPr marL="533400" indent="-533400">
              <a:lnSpc>
                <a:spcPct val="90000"/>
              </a:lnSpc>
              <a:buFontTx/>
              <a:buNone/>
              <a:defRPr/>
            </a:pPr>
            <a:r>
              <a:rPr lang="pl-PL" sz="1400" smtClean="0">
                <a:cs typeface="Times New Roman" pitchFamily="18" charset="0"/>
              </a:rPr>
              <a:t>Udział bierze trzech uczestników. Oddają oni głosy: A</a:t>
            </a:r>
            <a:r>
              <a:rPr lang="pl-PL" sz="1400" smtClean="0">
                <a:latin typeface="Symbol" pitchFamily="18" charset="2"/>
                <a:cs typeface="Times New Roman" pitchFamily="18" charset="0"/>
              </a:rPr>
              <a:t>®</a:t>
            </a:r>
            <a:r>
              <a:rPr lang="pl-PL" sz="1400" smtClean="0">
                <a:cs typeface="Times New Roman" pitchFamily="18" charset="0"/>
              </a:rPr>
              <a:t>V</a:t>
            </a:r>
            <a:r>
              <a:rPr lang="pl-PL" sz="1400" baseline="-30000" smtClean="0">
                <a:cs typeface="Times New Roman" pitchFamily="18" charset="0"/>
              </a:rPr>
              <a:t>A</a:t>
            </a:r>
            <a:r>
              <a:rPr lang="pl-PL" sz="1400" smtClean="0">
                <a:cs typeface="Times New Roman" pitchFamily="18" charset="0"/>
              </a:rPr>
              <a:t>, B</a:t>
            </a:r>
            <a:r>
              <a:rPr lang="pl-PL" sz="1400" smtClean="0">
                <a:latin typeface="Symbol" pitchFamily="18" charset="2"/>
                <a:cs typeface="Times New Roman" pitchFamily="18" charset="0"/>
              </a:rPr>
              <a:t>®</a:t>
            </a:r>
            <a:r>
              <a:rPr lang="pl-PL" sz="1400" smtClean="0">
                <a:cs typeface="Times New Roman" pitchFamily="18" charset="0"/>
              </a:rPr>
              <a:t>V</a:t>
            </a:r>
            <a:r>
              <a:rPr lang="pl-PL" sz="1400" baseline="-30000" smtClean="0">
                <a:cs typeface="Times New Roman" pitchFamily="18" charset="0"/>
              </a:rPr>
              <a:t>B</a:t>
            </a:r>
            <a:r>
              <a:rPr lang="pl-PL" sz="1400" smtClean="0">
                <a:cs typeface="Times New Roman" pitchFamily="18" charset="0"/>
              </a:rPr>
              <a:t>, C</a:t>
            </a:r>
            <a:r>
              <a:rPr lang="pl-PL" sz="1400" smtClean="0">
                <a:latin typeface="Symbol" pitchFamily="18" charset="2"/>
                <a:cs typeface="Times New Roman" pitchFamily="18" charset="0"/>
              </a:rPr>
              <a:t>®</a:t>
            </a:r>
            <a:r>
              <a:rPr lang="pl-PL" sz="1400" smtClean="0">
                <a:cs typeface="Times New Roman" pitchFamily="18" charset="0"/>
              </a:rPr>
              <a:t>V</a:t>
            </a:r>
            <a:r>
              <a:rPr lang="pl-PL" sz="1400" baseline="-30000" smtClean="0">
                <a:cs typeface="Times New Roman" pitchFamily="18" charset="0"/>
              </a:rPr>
              <a:t>C</a:t>
            </a:r>
            <a:r>
              <a:rPr lang="pl-PL" sz="1400" smtClean="0">
                <a:cs typeface="Times New Roman" pitchFamily="18" charset="0"/>
              </a:rPr>
              <a:t>.</a:t>
            </a:r>
          </a:p>
          <a:p>
            <a:pPr marL="533400" indent="-533400">
              <a:lnSpc>
                <a:spcPct val="90000"/>
              </a:lnSpc>
              <a:buFontTx/>
              <a:buNone/>
              <a:defRPr/>
            </a:pPr>
            <a:r>
              <a:rPr lang="pl-PL" sz="1400" smtClean="0">
                <a:cs typeface="Times New Roman" pitchFamily="18" charset="0"/>
              </a:rPr>
              <a:t>Głosowanie powinno być uczciwe, tajne, każdy oddaje dokładnie jeden głos. Wykorzystujemy system asymetryczny.</a:t>
            </a:r>
          </a:p>
          <a:p>
            <a:pPr marL="533400" indent="-533400">
              <a:lnSpc>
                <a:spcPct val="90000"/>
              </a:lnSpc>
              <a:buFontTx/>
              <a:buNone/>
              <a:defRPr/>
            </a:pPr>
            <a:r>
              <a:rPr lang="pl-PL" sz="1400" smtClean="0">
                <a:cs typeface="Times New Roman" pitchFamily="18" charset="0"/>
              </a:rPr>
              <a:t>Zapis X</a:t>
            </a:r>
            <a:r>
              <a:rPr lang="pl-PL" sz="1400" smtClean="0">
                <a:latin typeface="Symbol" pitchFamily="18" charset="2"/>
                <a:cs typeface="Times New Roman" pitchFamily="18" charset="0"/>
              </a:rPr>
              <a:t>®</a:t>
            </a:r>
            <a:r>
              <a:rPr lang="pl-PL" sz="1400" smtClean="0">
                <a:cs typeface="Times New Roman" pitchFamily="18" charset="0"/>
              </a:rPr>
              <a:t>Y: </a:t>
            </a:r>
            <a:r>
              <a:rPr lang="pl-PL" sz="1400" i="1" smtClean="0">
                <a:cs typeface="Times New Roman" pitchFamily="18" charset="0"/>
              </a:rPr>
              <a:t>message</a:t>
            </a:r>
            <a:r>
              <a:rPr lang="pl-PL" sz="1400" smtClean="0">
                <a:cs typeface="Times New Roman" pitchFamily="18" charset="0"/>
              </a:rPr>
              <a:t> oznacza: </a:t>
            </a:r>
            <a:r>
              <a:rPr lang="pl-PL" sz="1400" i="1" smtClean="0">
                <a:cs typeface="Times New Roman" pitchFamily="18" charset="0"/>
              </a:rPr>
              <a:t>X</a:t>
            </a:r>
            <a:r>
              <a:rPr lang="pl-PL" sz="1400" smtClean="0">
                <a:cs typeface="Times New Roman" pitchFamily="18" charset="0"/>
              </a:rPr>
              <a:t> wysyła do </a:t>
            </a:r>
            <a:r>
              <a:rPr lang="pl-PL" sz="1400" i="1" smtClean="0">
                <a:cs typeface="Times New Roman" pitchFamily="18" charset="0"/>
              </a:rPr>
              <a:t>Y</a:t>
            </a:r>
            <a:r>
              <a:rPr lang="pl-PL" sz="1400" smtClean="0">
                <a:cs typeface="Times New Roman" pitchFamily="18" charset="0"/>
              </a:rPr>
              <a:t> wiadomość </a:t>
            </a:r>
            <a:r>
              <a:rPr lang="pl-PL" sz="1400" i="1" smtClean="0">
                <a:cs typeface="Times New Roman" pitchFamily="18" charset="0"/>
              </a:rPr>
              <a:t>message</a:t>
            </a:r>
            <a:r>
              <a:rPr lang="pl-PL" sz="1400" smtClean="0">
                <a:cs typeface="Times New Roman" pitchFamily="18" charset="0"/>
              </a:rPr>
              <a:t>.</a:t>
            </a:r>
          </a:p>
          <a:p>
            <a:pPr marL="533400" indent="-533400">
              <a:lnSpc>
                <a:spcPct val="90000"/>
              </a:lnSpc>
              <a:defRPr/>
            </a:pPr>
            <a:r>
              <a:rPr lang="pl-PL" sz="1400" smtClean="0">
                <a:cs typeface="Times New Roman" pitchFamily="18" charset="0"/>
              </a:rPr>
              <a:t>Kolejne kroki :</a:t>
            </a:r>
          </a:p>
          <a:p>
            <a:pPr marL="533400" indent="-533400">
              <a:lnSpc>
                <a:spcPct val="90000"/>
              </a:lnSpc>
              <a:buFontTx/>
              <a:buNone/>
              <a:defRPr/>
            </a:pPr>
            <a:r>
              <a:rPr lang="pl-PL" sz="1400" smtClean="0"/>
              <a:t>	</a:t>
            </a:r>
            <a:r>
              <a:rPr lang="pl-PL" sz="1400" smtClean="0">
                <a:cs typeface="Times New Roman" pitchFamily="18" charset="0"/>
              </a:rPr>
              <a:t>1. </a:t>
            </a:r>
            <a:r>
              <a:rPr lang="pl-PL" sz="1400" smtClean="0">
                <a:latin typeface="Times New Roman" pitchFamily="18" charset="0"/>
                <a:cs typeface="Times New Roman" pitchFamily="18" charset="0"/>
              </a:rPr>
              <a:t>    </a:t>
            </a:r>
            <a:r>
              <a:rPr lang="pl-PL" sz="1400" smtClean="0">
                <a:cs typeface="Times New Roman" pitchFamily="18" charset="0"/>
              </a:rPr>
              <a:t>A</a:t>
            </a:r>
            <a:r>
              <a:rPr lang="pl-PL" sz="1400" smtClean="0">
                <a:latin typeface="Symbol" pitchFamily="18" charset="2"/>
                <a:cs typeface="Times New Roman" pitchFamily="18" charset="0"/>
              </a:rPr>
              <a:t>®</a:t>
            </a:r>
            <a:r>
              <a:rPr lang="pl-PL" sz="1400" smtClean="0">
                <a:cs typeface="Times New Roman" pitchFamily="18" charset="0"/>
              </a:rPr>
              <a:t>A: E</a:t>
            </a:r>
            <a:r>
              <a:rPr lang="pl-PL" sz="1400" baseline="-30000" smtClean="0">
                <a:cs typeface="Times New Roman" pitchFamily="18" charset="0"/>
              </a:rPr>
              <a:t>A</a:t>
            </a:r>
            <a:r>
              <a:rPr lang="pl-PL" sz="1400" smtClean="0">
                <a:cs typeface="Times New Roman" pitchFamily="18" charset="0"/>
              </a:rPr>
              <a:t>E</a:t>
            </a:r>
            <a:r>
              <a:rPr lang="pl-PL" sz="1400" baseline="-30000" smtClean="0">
                <a:cs typeface="Times New Roman" pitchFamily="18" charset="0"/>
              </a:rPr>
              <a:t>B</a:t>
            </a:r>
            <a:r>
              <a:rPr lang="pl-PL" sz="1400" smtClean="0">
                <a:cs typeface="Times New Roman" pitchFamily="18" charset="0"/>
              </a:rPr>
              <a:t>E</a:t>
            </a:r>
            <a:r>
              <a:rPr lang="pl-PL" sz="1400" baseline="-30000" smtClean="0">
                <a:cs typeface="Times New Roman" pitchFamily="18" charset="0"/>
              </a:rPr>
              <a:t>C</a:t>
            </a:r>
            <a:r>
              <a:rPr lang="pl-PL" sz="1400" smtClean="0">
                <a:cs typeface="Times New Roman" pitchFamily="18" charset="0"/>
              </a:rPr>
              <a:t>(V</a:t>
            </a:r>
            <a:r>
              <a:rPr lang="pl-PL" sz="1400" baseline="-30000" smtClean="0">
                <a:cs typeface="Times New Roman" pitchFamily="18" charset="0"/>
              </a:rPr>
              <a:t>A</a:t>
            </a:r>
            <a:r>
              <a:rPr lang="pl-PL" sz="1400" smtClean="0">
                <a:cs typeface="Times New Roman" pitchFamily="18" charset="0"/>
              </a:rPr>
              <a:t>)</a:t>
            </a:r>
          </a:p>
          <a:p>
            <a:pPr marL="914400" lvl="1" indent="-457200">
              <a:lnSpc>
                <a:spcPct val="90000"/>
              </a:lnSpc>
              <a:buFontTx/>
              <a:buNone/>
              <a:defRPr/>
            </a:pPr>
            <a:r>
              <a:rPr lang="pl-PL" sz="1200" smtClean="0"/>
              <a:t>	</a:t>
            </a:r>
            <a:r>
              <a:rPr lang="pl-PL" sz="1400" smtClean="0">
                <a:cs typeface="Times New Roman" pitchFamily="18" charset="0"/>
              </a:rPr>
              <a:t>B</a:t>
            </a:r>
            <a:r>
              <a:rPr lang="pl-PL" sz="1400" smtClean="0">
                <a:latin typeface="Symbol" pitchFamily="18" charset="2"/>
                <a:cs typeface="Times New Roman" pitchFamily="18" charset="0"/>
              </a:rPr>
              <a:t>®</a:t>
            </a:r>
            <a:r>
              <a:rPr lang="pl-PL" sz="1400" smtClean="0">
                <a:cs typeface="Times New Roman" pitchFamily="18" charset="0"/>
              </a:rPr>
              <a:t>A: E</a:t>
            </a:r>
            <a:r>
              <a:rPr lang="pl-PL" sz="1400" baseline="-30000" smtClean="0">
                <a:cs typeface="Times New Roman" pitchFamily="18" charset="0"/>
              </a:rPr>
              <a:t>A</a:t>
            </a:r>
            <a:r>
              <a:rPr lang="pl-PL" sz="1400" smtClean="0">
                <a:cs typeface="Times New Roman" pitchFamily="18" charset="0"/>
              </a:rPr>
              <a:t>E</a:t>
            </a:r>
            <a:r>
              <a:rPr lang="pl-PL" sz="1400" baseline="-30000" smtClean="0">
                <a:cs typeface="Times New Roman" pitchFamily="18" charset="0"/>
              </a:rPr>
              <a:t>B</a:t>
            </a:r>
            <a:r>
              <a:rPr lang="pl-PL" sz="1400" smtClean="0">
                <a:cs typeface="Times New Roman" pitchFamily="18" charset="0"/>
              </a:rPr>
              <a:t>E</a:t>
            </a:r>
            <a:r>
              <a:rPr lang="pl-PL" sz="1400" baseline="-30000" smtClean="0">
                <a:cs typeface="Times New Roman" pitchFamily="18" charset="0"/>
              </a:rPr>
              <a:t>C</a:t>
            </a:r>
            <a:r>
              <a:rPr lang="pl-PL" sz="1400" smtClean="0">
                <a:cs typeface="Times New Roman" pitchFamily="18" charset="0"/>
              </a:rPr>
              <a:t>(V</a:t>
            </a:r>
            <a:r>
              <a:rPr lang="pl-PL" sz="1400" baseline="-30000" smtClean="0">
                <a:cs typeface="Times New Roman" pitchFamily="18" charset="0"/>
              </a:rPr>
              <a:t>B</a:t>
            </a:r>
            <a:r>
              <a:rPr lang="pl-PL" sz="1400" smtClean="0">
                <a:cs typeface="Times New Roman" pitchFamily="18" charset="0"/>
              </a:rPr>
              <a:t>)</a:t>
            </a:r>
          </a:p>
          <a:p>
            <a:pPr marL="914400" lvl="1" indent="-457200">
              <a:lnSpc>
                <a:spcPct val="90000"/>
              </a:lnSpc>
              <a:buFontTx/>
              <a:buNone/>
              <a:defRPr/>
            </a:pPr>
            <a:r>
              <a:rPr lang="pl-PL" sz="1400" smtClean="0"/>
              <a:t>	</a:t>
            </a:r>
            <a:r>
              <a:rPr lang="pl-PL" sz="1400" smtClean="0">
                <a:cs typeface="Times New Roman" pitchFamily="18" charset="0"/>
              </a:rPr>
              <a:t>C</a:t>
            </a:r>
            <a:r>
              <a:rPr lang="pl-PL" sz="1400" smtClean="0">
                <a:latin typeface="Symbol" pitchFamily="18" charset="2"/>
                <a:cs typeface="Times New Roman" pitchFamily="18" charset="0"/>
              </a:rPr>
              <a:t>®</a:t>
            </a:r>
            <a:r>
              <a:rPr lang="pl-PL" sz="1400" smtClean="0">
                <a:cs typeface="Times New Roman" pitchFamily="18" charset="0"/>
              </a:rPr>
              <a:t>A: E</a:t>
            </a:r>
            <a:r>
              <a:rPr lang="pl-PL" sz="1400" baseline="-30000" smtClean="0">
                <a:cs typeface="Times New Roman" pitchFamily="18" charset="0"/>
              </a:rPr>
              <a:t>A</a:t>
            </a:r>
            <a:r>
              <a:rPr lang="pl-PL" sz="1400" smtClean="0">
                <a:cs typeface="Times New Roman" pitchFamily="18" charset="0"/>
              </a:rPr>
              <a:t>E</a:t>
            </a:r>
            <a:r>
              <a:rPr lang="pl-PL" sz="1400" baseline="-30000" smtClean="0">
                <a:cs typeface="Times New Roman" pitchFamily="18" charset="0"/>
              </a:rPr>
              <a:t>B</a:t>
            </a:r>
            <a:r>
              <a:rPr lang="pl-PL" sz="1400" smtClean="0">
                <a:cs typeface="Times New Roman" pitchFamily="18" charset="0"/>
              </a:rPr>
              <a:t>E</a:t>
            </a:r>
            <a:r>
              <a:rPr lang="pl-PL" sz="1400" baseline="-30000" smtClean="0">
                <a:cs typeface="Times New Roman" pitchFamily="18" charset="0"/>
              </a:rPr>
              <a:t>C</a:t>
            </a:r>
            <a:r>
              <a:rPr lang="pl-PL" sz="1400" smtClean="0">
                <a:cs typeface="Times New Roman" pitchFamily="18" charset="0"/>
              </a:rPr>
              <a:t>(V</a:t>
            </a:r>
            <a:r>
              <a:rPr lang="pl-PL" sz="1400" baseline="-30000" smtClean="0">
                <a:cs typeface="Times New Roman" pitchFamily="18" charset="0"/>
              </a:rPr>
              <a:t>C</a:t>
            </a:r>
            <a:r>
              <a:rPr lang="pl-PL" sz="1400" smtClean="0">
                <a:cs typeface="Times New Roman" pitchFamily="18" charset="0"/>
              </a:rPr>
              <a:t>)</a:t>
            </a:r>
          </a:p>
          <a:p>
            <a:pPr marL="533400" indent="-533400">
              <a:lnSpc>
                <a:spcPct val="90000"/>
              </a:lnSpc>
              <a:buFontTx/>
              <a:buNone/>
              <a:defRPr/>
            </a:pPr>
            <a:r>
              <a:rPr lang="pl-PL" sz="1400" smtClean="0"/>
              <a:t>	</a:t>
            </a:r>
            <a:r>
              <a:rPr lang="pl-PL" sz="1400" smtClean="0">
                <a:cs typeface="Times New Roman" pitchFamily="18" charset="0"/>
              </a:rPr>
              <a:t>2. </a:t>
            </a:r>
            <a:r>
              <a:rPr lang="pl-PL" sz="1400" smtClean="0">
                <a:latin typeface="Times New Roman" pitchFamily="18" charset="0"/>
                <a:cs typeface="Times New Roman" pitchFamily="18" charset="0"/>
              </a:rPr>
              <a:t>    </a:t>
            </a:r>
            <a:r>
              <a:rPr lang="pl-PL" sz="1400" smtClean="0">
                <a:cs typeface="Times New Roman" pitchFamily="18" charset="0"/>
              </a:rPr>
              <a:t>Realizowane przez A</a:t>
            </a:r>
          </a:p>
          <a:p>
            <a:pPr marL="533400" indent="-533400">
              <a:lnSpc>
                <a:spcPct val="90000"/>
              </a:lnSpc>
              <a:buFontTx/>
              <a:buNone/>
              <a:defRPr/>
            </a:pPr>
            <a:r>
              <a:rPr lang="pl-PL" sz="1400" smtClean="0"/>
              <a:t>		</a:t>
            </a:r>
            <a:r>
              <a:rPr lang="pl-PL" sz="1400" smtClean="0">
                <a:cs typeface="Times New Roman" pitchFamily="18" charset="0"/>
              </a:rPr>
              <a:t>D</a:t>
            </a:r>
            <a:r>
              <a:rPr lang="pl-PL" sz="1400" baseline="-30000" smtClean="0">
                <a:cs typeface="Times New Roman" pitchFamily="18" charset="0"/>
              </a:rPr>
              <a:t>A</a:t>
            </a:r>
            <a:r>
              <a:rPr lang="pl-PL" sz="1400" smtClean="0">
                <a:cs typeface="Times New Roman" pitchFamily="18" charset="0"/>
              </a:rPr>
              <a:t>E</a:t>
            </a:r>
            <a:r>
              <a:rPr lang="pl-PL" sz="1400" baseline="-30000" smtClean="0">
                <a:cs typeface="Times New Roman" pitchFamily="18" charset="0"/>
              </a:rPr>
              <a:t>A</a:t>
            </a:r>
            <a:r>
              <a:rPr lang="pl-PL" sz="1400" smtClean="0">
                <a:cs typeface="Times New Roman" pitchFamily="18" charset="0"/>
              </a:rPr>
              <a:t>E</a:t>
            </a:r>
            <a:r>
              <a:rPr lang="pl-PL" sz="1400" baseline="-30000" smtClean="0">
                <a:cs typeface="Times New Roman" pitchFamily="18" charset="0"/>
              </a:rPr>
              <a:t>B</a:t>
            </a:r>
            <a:r>
              <a:rPr lang="pl-PL" sz="1400" smtClean="0">
                <a:cs typeface="Times New Roman" pitchFamily="18" charset="0"/>
              </a:rPr>
              <a:t>E</a:t>
            </a:r>
            <a:r>
              <a:rPr lang="pl-PL" sz="1400" baseline="-30000" smtClean="0">
                <a:cs typeface="Times New Roman" pitchFamily="18" charset="0"/>
              </a:rPr>
              <a:t>C</a:t>
            </a:r>
            <a:r>
              <a:rPr lang="pl-PL" sz="1400" smtClean="0">
                <a:cs typeface="Times New Roman" pitchFamily="18" charset="0"/>
              </a:rPr>
              <a:t>(V</a:t>
            </a:r>
            <a:r>
              <a:rPr lang="pl-PL" sz="1400" baseline="-30000" smtClean="0">
                <a:cs typeface="Times New Roman" pitchFamily="18" charset="0"/>
              </a:rPr>
              <a:t>B</a:t>
            </a:r>
            <a:r>
              <a:rPr lang="pl-PL" sz="1400" smtClean="0">
                <a:cs typeface="Times New Roman" pitchFamily="18" charset="0"/>
              </a:rPr>
              <a:t>)=E</a:t>
            </a:r>
            <a:r>
              <a:rPr lang="pl-PL" sz="1400" baseline="-30000" smtClean="0">
                <a:cs typeface="Times New Roman" pitchFamily="18" charset="0"/>
              </a:rPr>
              <a:t>B</a:t>
            </a:r>
            <a:r>
              <a:rPr lang="pl-PL" sz="1400" smtClean="0">
                <a:cs typeface="Times New Roman" pitchFamily="18" charset="0"/>
              </a:rPr>
              <a:t>E</a:t>
            </a:r>
            <a:r>
              <a:rPr lang="pl-PL" sz="1400" baseline="-30000" smtClean="0">
                <a:cs typeface="Times New Roman" pitchFamily="18" charset="0"/>
              </a:rPr>
              <a:t>C</a:t>
            </a:r>
            <a:r>
              <a:rPr lang="pl-PL" sz="1400" smtClean="0">
                <a:cs typeface="Times New Roman" pitchFamily="18" charset="0"/>
              </a:rPr>
              <a:t>(V</a:t>
            </a:r>
            <a:r>
              <a:rPr lang="pl-PL" sz="1400" baseline="-30000" smtClean="0">
                <a:cs typeface="Times New Roman" pitchFamily="18" charset="0"/>
              </a:rPr>
              <a:t>B</a:t>
            </a:r>
            <a:r>
              <a:rPr lang="pl-PL" sz="1400" smtClean="0">
                <a:cs typeface="Times New Roman" pitchFamily="18" charset="0"/>
              </a:rPr>
              <a:t>), bo D</a:t>
            </a:r>
            <a:r>
              <a:rPr lang="pl-PL" sz="1400" baseline="-30000" smtClean="0">
                <a:cs typeface="Times New Roman" pitchFamily="18" charset="0"/>
              </a:rPr>
              <a:t>A</a:t>
            </a:r>
            <a:r>
              <a:rPr lang="pl-PL" sz="1400" smtClean="0">
                <a:cs typeface="Times New Roman" pitchFamily="18" charset="0"/>
              </a:rPr>
              <a:t>E</a:t>
            </a:r>
            <a:r>
              <a:rPr lang="pl-PL" sz="1400" baseline="-30000" smtClean="0">
                <a:cs typeface="Times New Roman" pitchFamily="18" charset="0"/>
              </a:rPr>
              <a:t>A</a:t>
            </a:r>
            <a:r>
              <a:rPr lang="pl-PL" sz="1400" smtClean="0">
                <a:cs typeface="Times New Roman" pitchFamily="18" charset="0"/>
              </a:rPr>
              <a:t> jest przekształceniem identycznościowym</a:t>
            </a:r>
          </a:p>
          <a:p>
            <a:pPr marL="533400" indent="-533400">
              <a:lnSpc>
                <a:spcPct val="90000"/>
              </a:lnSpc>
              <a:buFontTx/>
              <a:buNone/>
              <a:defRPr/>
            </a:pPr>
            <a:r>
              <a:rPr lang="pl-PL" sz="1400" smtClean="0"/>
              <a:t>		</a:t>
            </a:r>
            <a:r>
              <a:rPr lang="pl-PL" sz="1400" smtClean="0">
                <a:cs typeface="Times New Roman" pitchFamily="18" charset="0"/>
              </a:rPr>
              <a:t>D</a:t>
            </a:r>
            <a:r>
              <a:rPr lang="pl-PL" sz="1400" baseline="-30000" smtClean="0">
                <a:cs typeface="Times New Roman" pitchFamily="18" charset="0"/>
              </a:rPr>
              <a:t>A</a:t>
            </a:r>
            <a:r>
              <a:rPr lang="pl-PL" sz="1400" smtClean="0">
                <a:cs typeface="Times New Roman" pitchFamily="18" charset="0"/>
              </a:rPr>
              <a:t>E</a:t>
            </a:r>
            <a:r>
              <a:rPr lang="pl-PL" sz="1400" baseline="-30000" smtClean="0">
                <a:cs typeface="Times New Roman" pitchFamily="18" charset="0"/>
              </a:rPr>
              <a:t>A</a:t>
            </a:r>
            <a:r>
              <a:rPr lang="pl-PL" sz="1400" smtClean="0">
                <a:cs typeface="Times New Roman" pitchFamily="18" charset="0"/>
              </a:rPr>
              <a:t>E</a:t>
            </a:r>
            <a:r>
              <a:rPr lang="pl-PL" sz="1400" baseline="-30000" smtClean="0">
                <a:cs typeface="Times New Roman" pitchFamily="18" charset="0"/>
              </a:rPr>
              <a:t>B</a:t>
            </a:r>
            <a:r>
              <a:rPr lang="pl-PL" sz="1400" smtClean="0">
                <a:cs typeface="Times New Roman" pitchFamily="18" charset="0"/>
              </a:rPr>
              <a:t>E</a:t>
            </a:r>
            <a:r>
              <a:rPr lang="pl-PL" sz="1400" baseline="-30000" smtClean="0">
                <a:cs typeface="Times New Roman" pitchFamily="18" charset="0"/>
              </a:rPr>
              <a:t>C</a:t>
            </a:r>
            <a:r>
              <a:rPr lang="pl-PL" sz="1400" smtClean="0">
                <a:cs typeface="Times New Roman" pitchFamily="18" charset="0"/>
              </a:rPr>
              <a:t>(V</a:t>
            </a:r>
            <a:r>
              <a:rPr lang="pl-PL" sz="1400" baseline="-30000" smtClean="0">
                <a:cs typeface="Times New Roman" pitchFamily="18" charset="0"/>
              </a:rPr>
              <a:t>C</a:t>
            </a:r>
            <a:r>
              <a:rPr lang="pl-PL" sz="1400" smtClean="0">
                <a:cs typeface="Times New Roman" pitchFamily="18" charset="0"/>
              </a:rPr>
              <a:t>)=E</a:t>
            </a:r>
            <a:r>
              <a:rPr lang="pl-PL" sz="1400" baseline="-30000" smtClean="0">
                <a:cs typeface="Times New Roman" pitchFamily="18" charset="0"/>
              </a:rPr>
              <a:t>B</a:t>
            </a:r>
            <a:r>
              <a:rPr lang="pl-PL" sz="1400" smtClean="0">
                <a:cs typeface="Times New Roman" pitchFamily="18" charset="0"/>
              </a:rPr>
              <a:t>E</a:t>
            </a:r>
            <a:r>
              <a:rPr lang="pl-PL" sz="1400" baseline="-30000" smtClean="0">
                <a:cs typeface="Times New Roman" pitchFamily="18" charset="0"/>
              </a:rPr>
              <a:t>C</a:t>
            </a:r>
            <a:r>
              <a:rPr lang="pl-PL" sz="1400" smtClean="0">
                <a:cs typeface="Times New Roman" pitchFamily="18" charset="0"/>
              </a:rPr>
              <a:t>(V</a:t>
            </a:r>
            <a:r>
              <a:rPr lang="pl-PL" sz="1400" baseline="-30000" smtClean="0">
                <a:cs typeface="Times New Roman" pitchFamily="18" charset="0"/>
              </a:rPr>
              <a:t>C</a:t>
            </a:r>
            <a:r>
              <a:rPr lang="pl-PL" sz="1400" smtClean="0">
                <a:cs typeface="Times New Roman" pitchFamily="18" charset="0"/>
              </a:rPr>
              <a:t>)</a:t>
            </a:r>
          </a:p>
          <a:p>
            <a:pPr marL="533400" indent="-533400">
              <a:lnSpc>
                <a:spcPct val="90000"/>
              </a:lnSpc>
              <a:buFontTx/>
              <a:buNone/>
              <a:defRPr/>
            </a:pPr>
            <a:r>
              <a:rPr lang="pl-PL" sz="1400" smtClean="0"/>
              <a:t>	</a:t>
            </a:r>
            <a:r>
              <a:rPr lang="pl-PL" sz="1400" smtClean="0">
                <a:cs typeface="Times New Roman" pitchFamily="18" charset="0"/>
              </a:rPr>
              <a:t>3. </a:t>
            </a:r>
            <a:r>
              <a:rPr lang="pl-PL" sz="1400" smtClean="0">
                <a:latin typeface="Times New Roman" pitchFamily="18" charset="0"/>
                <a:cs typeface="Times New Roman" pitchFamily="18" charset="0"/>
              </a:rPr>
              <a:t>    </a:t>
            </a:r>
            <a:r>
              <a:rPr lang="pl-PL" sz="1400" smtClean="0">
                <a:cs typeface="Times New Roman" pitchFamily="18" charset="0"/>
              </a:rPr>
              <a:t>A</a:t>
            </a:r>
            <a:r>
              <a:rPr lang="pl-PL" sz="1400" smtClean="0">
                <a:latin typeface="Symbol" pitchFamily="18" charset="2"/>
                <a:cs typeface="Times New Roman" pitchFamily="18" charset="0"/>
              </a:rPr>
              <a:t>®</a:t>
            </a:r>
            <a:r>
              <a:rPr lang="pl-PL" sz="1400" smtClean="0">
                <a:cs typeface="Times New Roman" pitchFamily="18" charset="0"/>
              </a:rPr>
              <a:t>B: E</a:t>
            </a:r>
            <a:r>
              <a:rPr lang="pl-PL" sz="1400" baseline="-30000" smtClean="0">
                <a:cs typeface="Times New Roman" pitchFamily="18" charset="0"/>
              </a:rPr>
              <a:t>B</a:t>
            </a:r>
            <a:r>
              <a:rPr lang="pl-PL" sz="1400" smtClean="0">
                <a:cs typeface="Times New Roman" pitchFamily="18" charset="0"/>
              </a:rPr>
              <a:t>E</a:t>
            </a:r>
            <a:r>
              <a:rPr lang="pl-PL" sz="1400" baseline="-30000" smtClean="0">
                <a:cs typeface="Times New Roman" pitchFamily="18" charset="0"/>
              </a:rPr>
              <a:t>C</a:t>
            </a:r>
            <a:r>
              <a:rPr lang="pl-PL" sz="1400" smtClean="0">
                <a:cs typeface="Times New Roman" pitchFamily="18" charset="0"/>
              </a:rPr>
              <a:t>(V</a:t>
            </a:r>
            <a:r>
              <a:rPr lang="pl-PL" sz="1400" baseline="-30000" smtClean="0">
                <a:cs typeface="Times New Roman" pitchFamily="18" charset="0"/>
              </a:rPr>
              <a:t>A</a:t>
            </a:r>
            <a:r>
              <a:rPr lang="pl-PL" sz="1400" smtClean="0">
                <a:cs typeface="Times New Roman" pitchFamily="18" charset="0"/>
              </a:rPr>
              <a:t>)</a:t>
            </a:r>
          </a:p>
          <a:p>
            <a:pPr marL="533400" indent="-533400">
              <a:lnSpc>
                <a:spcPct val="90000"/>
              </a:lnSpc>
              <a:buFontTx/>
              <a:buNone/>
              <a:defRPr/>
            </a:pPr>
            <a:r>
              <a:rPr lang="pl-PL" sz="1400" smtClean="0"/>
              <a:t>	</a:t>
            </a:r>
            <a:r>
              <a:rPr lang="pl-PL" sz="1400" smtClean="0">
                <a:cs typeface="Times New Roman" pitchFamily="18" charset="0"/>
              </a:rPr>
              <a:t>	E</a:t>
            </a:r>
            <a:r>
              <a:rPr lang="pl-PL" sz="1400" baseline="-30000" smtClean="0">
                <a:cs typeface="Times New Roman" pitchFamily="18" charset="0"/>
              </a:rPr>
              <a:t>B</a:t>
            </a:r>
            <a:r>
              <a:rPr lang="pl-PL" sz="1400" smtClean="0">
                <a:cs typeface="Times New Roman" pitchFamily="18" charset="0"/>
              </a:rPr>
              <a:t>E</a:t>
            </a:r>
            <a:r>
              <a:rPr lang="pl-PL" sz="1400" baseline="-30000" smtClean="0">
                <a:cs typeface="Times New Roman" pitchFamily="18" charset="0"/>
              </a:rPr>
              <a:t>C</a:t>
            </a:r>
            <a:r>
              <a:rPr lang="pl-PL" sz="1400" smtClean="0">
                <a:cs typeface="Times New Roman" pitchFamily="18" charset="0"/>
              </a:rPr>
              <a:t>(V</a:t>
            </a:r>
            <a:r>
              <a:rPr lang="pl-PL" sz="1400" baseline="-30000" smtClean="0">
                <a:cs typeface="Times New Roman" pitchFamily="18" charset="0"/>
              </a:rPr>
              <a:t>B</a:t>
            </a:r>
            <a:r>
              <a:rPr lang="pl-PL" sz="1400" smtClean="0">
                <a:cs typeface="Times New Roman" pitchFamily="18" charset="0"/>
              </a:rPr>
              <a:t>)</a:t>
            </a:r>
          </a:p>
          <a:p>
            <a:pPr marL="533400" indent="-533400">
              <a:lnSpc>
                <a:spcPct val="90000"/>
              </a:lnSpc>
              <a:buFontTx/>
              <a:buNone/>
              <a:defRPr/>
            </a:pPr>
            <a:r>
              <a:rPr lang="pl-PL" sz="1400" smtClean="0"/>
              <a:t>	</a:t>
            </a:r>
            <a:r>
              <a:rPr lang="pl-PL" sz="1400" smtClean="0">
                <a:cs typeface="Times New Roman" pitchFamily="18" charset="0"/>
              </a:rPr>
              <a:t>	E</a:t>
            </a:r>
            <a:r>
              <a:rPr lang="pl-PL" sz="1400" baseline="-30000" smtClean="0">
                <a:cs typeface="Times New Roman" pitchFamily="18" charset="0"/>
              </a:rPr>
              <a:t>B</a:t>
            </a:r>
            <a:r>
              <a:rPr lang="pl-PL" sz="1400" smtClean="0">
                <a:cs typeface="Times New Roman" pitchFamily="18" charset="0"/>
              </a:rPr>
              <a:t>E</a:t>
            </a:r>
            <a:r>
              <a:rPr lang="pl-PL" sz="1400" baseline="-30000" smtClean="0">
                <a:cs typeface="Times New Roman" pitchFamily="18" charset="0"/>
              </a:rPr>
              <a:t>C</a:t>
            </a:r>
            <a:r>
              <a:rPr lang="pl-PL" sz="1400" smtClean="0">
                <a:cs typeface="Times New Roman" pitchFamily="18" charset="0"/>
              </a:rPr>
              <a:t>(V</a:t>
            </a:r>
            <a:r>
              <a:rPr lang="pl-PL" sz="1400" baseline="-30000" smtClean="0">
                <a:cs typeface="Times New Roman" pitchFamily="18" charset="0"/>
              </a:rPr>
              <a:t>C</a:t>
            </a:r>
            <a:r>
              <a:rPr lang="pl-PL" sz="1400" smtClean="0">
                <a:cs typeface="Times New Roman" pitchFamily="18" charset="0"/>
              </a:rPr>
              <a:t>)</a:t>
            </a:r>
          </a:p>
          <a:p>
            <a:pPr marL="533400" indent="-533400">
              <a:lnSpc>
                <a:spcPct val="90000"/>
              </a:lnSpc>
              <a:buFontTx/>
              <a:buNone/>
              <a:defRPr/>
            </a:pPr>
            <a:r>
              <a:rPr lang="pl-PL" sz="1400" smtClean="0"/>
              <a:t>	K</a:t>
            </a:r>
            <a:r>
              <a:rPr lang="pl-PL" sz="1400" smtClean="0">
                <a:cs typeface="Times New Roman" pitchFamily="18" charset="0"/>
              </a:rPr>
              <a:t>omunikaty wysyłamy w losowej(przypadkowej) kolejności.</a:t>
            </a:r>
          </a:p>
          <a:p>
            <a:pPr marL="533400" indent="-533400">
              <a:lnSpc>
                <a:spcPct val="90000"/>
              </a:lnSpc>
              <a:defRPr/>
            </a:pPr>
            <a:r>
              <a:rPr lang="pl-PL" sz="1400" smtClean="0">
                <a:cs typeface="Times New Roman" pitchFamily="18" charset="0"/>
              </a:rPr>
              <a:t>4. </a:t>
            </a:r>
            <a:r>
              <a:rPr lang="pl-PL" sz="1400" smtClean="0">
                <a:latin typeface="Times New Roman" pitchFamily="18" charset="0"/>
                <a:cs typeface="Times New Roman" pitchFamily="18" charset="0"/>
              </a:rPr>
              <a:t>    </a:t>
            </a:r>
            <a:r>
              <a:rPr lang="pl-PL" sz="1400" smtClean="0">
                <a:cs typeface="Times New Roman" pitchFamily="18" charset="0"/>
              </a:rPr>
              <a:t>Realizowane przez B</a:t>
            </a:r>
          </a:p>
          <a:p>
            <a:pPr marL="533400" indent="-533400">
              <a:lnSpc>
                <a:spcPct val="90000"/>
              </a:lnSpc>
              <a:buFontTx/>
              <a:buNone/>
              <a:defRPr/>
            </a:pPr>
            <a:r>
              <a:rPr lang="pl-PL" sz="1400" smtClean="0"/>
              <a:t>		</a:t>
            </a:r>
            <a:r>
              <a:rPr lang="pl-PL" sz="1400" smtClean="0">
                <a:cs typeface="Times New Roman" pitchFamily="18" charset="0"/>
              </a:rPr>
              <a:t>D</a:t>
            </a:r>
            <a:r>
              <a:rPr lang="pl-PL" sz="1400" baseline="-30000" smtClean="0">
                <a:cs typeface="Times New Roman" pitchFamily="18" charset="0"/>
              </a:rPr>
              <a:t>B</a:t>
            </a:r>
            <a:r>
              <a:rPr lang="pl-PL" sz="1400" smtClean="0">
                <a:cs typeface="Times New Roman" pitchFamily="18" charset="0"/>
              </a:rPr>
              <a:t>E</a:t>
            </a:r>
            <a:r>
              <a:rPr lang="pl-PL" sz="1400" baseline="-30000" smtClean="0">
                <a:cs typeface="Times New Roman" pitchFamily="18" charset="0"/>
              </a:rPr>
              <a:t>B</a:t>
            </a:r>
            <a:r>
              <a:rPr lang="pl-PL" sz="1400" smtClean="0">
                <a:cs typeface="Times New Roman" pitchFamily="18" charset="0"/>
              </a:rPr>
              <a:t>E</a:t>
            </a:r>
            <a:r>
              <a:rPr lang="pl-PL" sz="1400" baseline="-30000" smtClean="0">
                <a:cs typeface="Times New Roman" pitchFamily="18" charset="0"/>
              </a:rPr>
              <a:t>C</a:t>
            </a:r>
            <a:r>
              <a:rPr lang="pl-PL" sz="1400" smtClean="0">
                <a:cs typeface="Times New Roman" pitchFamily="18" charset="0"/>
              </a:rPr>
              <a:t>(V</a:t>
            </a:r>
            <a:r>
              <a:rPr lang="pl-PL" sz="1400" baseline="-30000" smtClean="0">
                <a:cs typeface="Times New Roman" pitchFamily="18" charset="0"/>
              </a:rPr>
              <a:t>A</a:t>
            </a:r>
            <a:r>
              <a:rPr lang="pl-PL" sz="1400" smtClean="0">
                <a:cs typeface="Times New Roman" pitchFamily="18" charset="0"/>
              </a:rPr>
              <a:t>)=E</a:t>
            </a:r>
            <a:r>
              <a:rPr lang="pl-PL" sz="1400" baseline="-30000" smtClean="0">
                <a:cs typeface="Times New Roman" pitchFamily="18" charset="0"/>
              </a:rPr>
              <a:t>C</a:t>
            </a:r>
            <a:r>
              <a:rPr lang="pl-PL" sz="1400" smtClean="0">
                <a:cs typeface="Times New Roman" pitchFamily="18" charset="0"/>
              </a:rPr>
              <a:t>(V</a:t>
            </a:r>
            <a:r>
              <a:rPr lang="pl-PL" sz="1400" baseline="-30000" smtClean="0">
                <a:cs typeface="Times New Roman" pitchFamily="18" charset="0"/>
              </a:rPr>
              <a:t>A</a:t>
            </a:r>
            <a:r>
              <a:rPr lang="pl-PL" sz="1400" smtClean="0">
                <a:cs typeface="Times New Roman" pitchFamily="18" charset="0"/>
              </a:rPr>
              <a:t>)</a:t>
            </a:r>
          </a:p>
          <a:p>
            <a:pPr marL="533400" indent="-533400">
              <a:lnSpc>
                <a:spcPct val="90000"/>
              </a:lnSpc>
              <a:buFontTx/>
              <a:buNone/>
              <a:defRPr/>
            </a:pPr>
            <a:r>
              <a:rPr lang="pl-PL" sz="1400" smtClean="0"/>
              <a:t>		</a:t>
            </a:r>
            <a:r>
              <a:rPr lang="pl-PL" sz="1400" smtClean="0">
                <a:cs typeface="Times New Roman" pitchFamily="18" charset="0"/>
              </a:rPr>
              <a:t>D</a:t>
            </a:r>
            <a:r>
              <a:rPr lang="pl-PL" sz="1400" baseline="-30000" smtClean="0">
                <a:cs typeface="Times New Roman" pitchFamily="18" charset="0"/>
              </a:rPr>
              <a:t>B</a:t>
            </a:r>
            <a:r>
              <a:rPr lang="pl-PL" sz="1400" smtClean="0">
                <a:cs typeface="Times New Roman" pitchFamily="18" charset="0"/>
              </a:rPr>
              <a:t>E</a:t>
            </a:r>
            <a:r>
              <a:rPr lang="pl-PL" sz="1400" baseline="-30000" smtClean="0">
                <a:cs typeface="Times New Roman" pitchFamily="18" charset="0"/>
              </a:rPr>
              <a:t>B</a:t>
            </a:r>
            <a:r>
              <a:rPr lang="pl-PL" sz="1400" smtClean="0">
                <a:cs typeface="Times New Roman" pitchFamily="18" charset="0"/>
              </a:rPr>
              <a:t>E</a:t>
            </a:r>
            <a:r>
              <a:rPr lang="pl-PL" sz="1400" baseline="-30000" smtClean="0">
                <a:cs typeface="Times New Roman" pitchFamily="18" charset="0"/>
              </a:rPr>
              <a:t>C</a:t>
            </a:r>
            <a:r>
              <a:rPr lang="pl-PL" sz="1400" smtClean="0">
                <a:cs typeface="Times New Roman" pitchFamily="18" charset="0"/>
              </a:rPr>
              <a:t>(V</a:t>
            </a:r>
            <a:r>
              <a:rPr lang="pl-PL" sz="1400" baseline="-30000" smtClean="0">
                <a:cs typeface="Times New Roman" pitchFamily="18" charset="0"/>
              </a:rPr>
              <a:t>B</a:t>
            </a:r>
            <a:r>
              <a:rPr lang="pl-PL" sz="1400" smtClean="0">
                <a:cs typeface="Times New Roman" pitchFamily="18" charset="0"/>
              </a:rPr>
              <a:t>)=E</a:t>
            </a:r>
            <a:r>
              <a:rPr lang="pl-PL" sz="1400" baseline="-30000" smtClean="0">
                <a:cs typeface="Times New Roman" pitchFamily="18" charset="0"/>
              </a:rPr>
              <a:t>C</a:t>
            </a:r>
            <a:r>
              <a:rPr lang="pl-PL" sz="1400" smtClean="0">
                <a:cs typeface="Times New Roman" pitchFamily="18" charset="0"/>
              </a:rPr>
              <a:t>(V</a:t>
            </a:r>
            <a:r>
              <a:rPr lang="pl-PL" sz="1400" baseline="-30000" smtClean="0">
                <a:cs typeface="Times New Roman" pitchFamily="18" charset="0"/>
              </a:rPr>
              <a:t>B</a:t>
            </a:r>
            <a:r>
              <a:rPr lang="pl-PL" sz="1400" smtClean="0">
                <a:cs typeface="Times New Roman" pitchFamily="18" charset="0"/>
              </a:rPr>
              <a:t>)</a:t>
            </a:r>
          </a:p>
          <a:p>
            <a:pPr marL="533400" indent="-533400">
              <a:lnSpc>
                <a:spcPct val="90000"/>
              </a:lnSpc>
              <a:buFontTx/>
              <a:buNone/>
              <a:defRPr/>
            </a:pPr>
            <a:r>
              <a:rPr lang="pl-PL" sz="1400" smtClean="0"/>
              <a:t>		</a:t>
            </a:r>
            <a:r>
              <a:rPr lang="pl-PL" sz="1400" smtClean="0">
                <a:cs typeface="Times New Roman" pitchFamily="18" charset="0"/>
              </a:rPr>
              <a:t>D</a:t>
            </a:r>
            <a:r>
              <a:rPr lang="pl-PL" sz="1400" baseline="-30000" smtClean="0">
                <a:cs typeface="Times New Roman" pitchFamily="18" charset="0"/>
              </a:rPr>
              <a:t>B</a:t>
            </a:r>
            <a:r>
              <a:rPr lang="pl-PL" sz="1400" smtClean="0">
                <a:cs typeface="Times New Roman" pitchFamily="18" charset="0"/>
              </a:rPr>
              <a:t>E</a:t>
            </a:r>
            <a:r>
              <a:rPr lang="pl-PL" sz="1400" baseline="-30000" smtClean="0">
                <a:cs typeface="Times New Roman" pitchFamily="18" charset="0"/>
              </a:rPr>
              <a:t>B</a:t>
            </a:r>
            <a:r>
              <a:rPr lang="pl-PL" sz="1400" smtClean="0">
                <a:cs typeface="Times New Roman" pitchFamily="18" charset="0"/>
              </a:rPr>
              <a:t>E</a:t>
            </a:r>
            <a:r>
              <a:rPr lang="pl-PL" sz="1400" baseline="-30000" smtClean="0">
                <a:cs typeface="Times New Roman" pitchFamily="18" charset="0"/>
              </a:rPr>
              <a:t>C</a:t>
            </a:r>
            <a:r>
              <a:rPr lang="pl-PL" sz="1400" smtClean="0">
                <a:cs typeface="Times New Roman" pitchFamily="18" charset="0"/>
              </a:rPr>
              <a:t>(V</a:t>
            </a:r>
            <a:r>
              <a:rPr lang="pl-PL" sz="1400" baseline="-30000" smtClean="0">
                <a:cs typeface="Times New Roman" pitchFamily="18" charset="0"/>
              </a:rPr>
              <a:t>C</a:t>
            </a:r>
            <a:r>
              <a:rPr lang="pl-PL" sz="1400" smtClean="0">
                <a:cs typeface="Times New Roman" pitchFamily="18" charset="0"/>
              </a:rPr>
              <a:t>)=E</a:t>
            </a:r>
            <a:r>
              <a:rPr lang="pl-PL" sz="1400" baseline="-30000" smtClean="0">
                <a:cs typeface="Times New Roman" pitchFamily="18" charset="0"/>
              </a:rPr>
              <a:t>C</a:t>
            </a:r>
            <a:r>
              <a:rPr lang="pl-PL" sz="1400" smtClean="0">
                <a:cs typeface="Times New Roman" pitchFamily="18" charset="0"/>
              </a:rPr>
              <a:t>(V</a:t>
            </a:r>
            <a:r>
              <a:rPr lang="pl-PL" sz="1400" baseline="-30000" smtClean="0">
                <a:cs typeface="Times New Roman" pitchFamily="18" charset="0"/>
              </a:rPr>
              <a:t>C</a:t>
            </a:r>
            <a:r>
              <a:rPr lang="pl-PL" sz="1400" smtClean="0">
                <a:cs typeface="Times New Roman" pitchFamily="18" charset="0"/>
              </a:rPr>
              <a:t>)</a:t>
            </a:r>
          </a:p>
          <a:p>
            <a:pPr marL="533400" indent="-533400">
              <a:lnSpc>
                <a:spcPct val="90000"/>
              </a:lnSpc>
              <a:defRPr/>
            </a:pPr>
            <a:endParaRPr lang="pl-PL" sz="1400" smtClean="0"/>
          </a:p>
        </p:txBody>
      </p:sp>
      <p:sp>
        <p:nvSpPr>
          <p:cNvPr id="69634" name="Symbol zastępczy stopki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GB" smtClean="0"/>
              <a:t>Maciej Miłostan, Kryptografia </a:t>
            </a:r>
          </a:p>
        </p:txBody>
      </p:sp>
      <p:sp>
        <p:nvSpPr>
          <p:cNvPr id="69635" name="Symbol zastępczy numeru slajdu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23E3C0E1-82B9-42F2-B1DB-D1396BF1058E}" type="slidenum">
              <a:rPr lang="en-GB" smtClean="0"/>
              <a:pPr/>
              <a:t>69</a:t>
            </a:fld>
            <a:endParaRPr lang="en-GB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9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l-PL" smtClean="0"/>
              <a:t>Głosowanie w sieci (1)</a:t>
            </a:r>
          </a:p>
        </p:txBody>
      </p:sp>
      <p:sp>
        <p:nvSpPr>
          <p:cNvPr id="510979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524000"/>
            <a:ext cx="8610600" cy="4648200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  <a:defRPr/>
            </a:pPr>
            <a:r>
              <a:rPr lang="pl-PL" sz="1400" smtClean="0"/>
              <a:t>	</a:t>
            </a:r>
            <a:r>
              <a:rPr lang="en-US" sz="1400" smtClean="0">
                <a:cs typeface="Times New Roman" pitchFamily="18" charset="0"/>
              </a:rPr>
              <a:t>5. </a:t>
            </a:r>
            <a:r>
              <a:rPr lang="en-US" sz="1400" smtClean="0">
                <a:latin typeface="Times New Roman" pitchFamily="18" charset="0"/>
                <a:cs typeface="Times New Roman" pitchFamily="18" charset="0"/>
              </a:rPr>
              <a:t>    </a:t>
            </a:r>
            <a:r>
              <a:rPr lang="en-US" sz="1400" smtClean="0">
                <a:cs typeface="Times New Roman" pitchFamily="18" charset="0"/>
              </a:rPr>
              <a:t>B</a:t>
            </a:r>
            <a:r>
              <a:rPr lang="pl-PL" sz="1400" smtClean="0">
                <a:latin typeface="Symbol" pitchFamily="18" charset="2"/>
                <a:cs typeface="Times New Roman" pitchFamily="18" charset="0"/>
              </a:rPr>
              <a:t>®</a:t>
            </a:r>
            <a:r>
              <a:rPr lang="en-US" sz="1400" smtClean="0">
                <a:cs typeface="Times New Roman" pitchFamily="18" charset="0"/>
              </a:rPr>
              <a:t>C:	E</a:t>
            </a:r>
            <a:r>
              <a:rPr lang="en-US" sz="1400" baseline="-30000" smtClean="0">
                <a:cs typeface="Times New Roman" pitchFamily="18" charset="0"/>
              </a:rPr>
              <a:t>C</a:t>
            </a:r>
            <a:r>
              <a:rPr lang="en-US" sz="1400" smtClean="0">
                <a:cs typeface="Times New Roman" pitchFamily="18" charset="0"/>
              </a:rPr>
              <a:t>(V</a:t>
            </a:r>
            <a:r>
              <a:rPr lang="en-US" sz="1400" baseline="-30000" smtClean="0">
                <a:cs typeface="Times New Roman" pitchFamily="18" charset="0"/>
              </a:rPr>
              <a:t>A</a:t>
            </a:r>
            <a:r>
              <a:rPr lang="en-US" sz="1400" smtClean="0">
                <a:cs typeface="Times New Roman" pitchFamily="18" charset="0"/>
              </a:rPr>
              <a:t>)</a:t>
            </a:r>
            <a:endParaRPr lang="pl-PL" sz="1400" smtClean="0">
              <a:cs typeface="Times New Roman" pitchFamily="18" charset="0"/>
            </a:endParaRPr>
          </a:p>
          <a:p>
            <a:pPr>
              <a:lnSpc>
                <a:spcPct val="90000"/>
              </a:lnSpc>
              <a:buFontTx/>
              <a:buNone/>
              <a:defRPr/>
            </a:pPr>
            <a:r>
              <a:rPr lang="pl-PL" sz="1400" smtClean="0"/>
              <a:t>	</a:t>
            </a:r>
            <a:r>
              <a:rPr lang="en-US" sz="1400" smtClean="0">
                <a:cs typeface="Times New Roman" pitchFamily="18" charset="0"/>
              </a:rPr>
              <a:t>	E</a:t>
            </a:r>
            <a:r>
              <a:rPr lang="en-US" sz="1400" baseline="-30000" smtClean="0">
                <a:cs typeface="Times New Roman" pitchFamily="18" charset="0"/>
              </a:rPr>
              <a:t>C</a:t>
            </a:r>
            <a:r>
              <a:rPr lang="en-US" sz="1400" smtClean="0">
                <a:cs typeface="Times New Roman" pitchFamily="18" charset="0"/>
              </a:rPr>
              <a:t>(V</a:t>
            </a:r>
            <a:r>
              <a:rPr lang="en-US" sz="1400" baseline="-30000" smtClean="0">
                <a:cs typeface="Times New Roman" pitchFamily="18" charset="0"/>
              </a:rPr>
              <a:t>B</a:t>
            </a:r>
            <a:r>
              <a:rPr lang="en-US" sz="1400" smtClean="0">
                <a:cs typeface="Times New Roman" pitchFamily="18" charset="0"/>
              </a:rPr>
              <a:t>)</a:t>
            </a:r>
            <a:endParaRPr lang="pl-PL" sz="1400" smtClean="0">
              <a:cs typeface="Times New Roman" pitchFamily="18" charset="0"/>
            </a:endParaRPr>
          </a:p>
          <a:p>
            <a:pPr>
              <a:lnSpc>
                <a:spcPct val="90000"/>
              </a:lnSpc>
              <a:buFontTx/>
              <a:buNone/>
              <a:defRPr/>
            </a:pPr>
            <a:r>
              <a:rPr lang="pl-PL" sz="1400" smtClean="0"/>
              <a:t>		</a:t>
            </a:r>
            <a:r>
              <a:rPr lang="en-US" sz="1400" smtClean="0">
                <a:cs typeface="Times New Roman" pitchFamily="18" charset="0"/>
              </a:rPr>
              <a:t>E</a:t>
            </a:r>
            <a:r>
              <a:rPr lang="en-US" sz="1400" baseline="-30000" smtClean="0">
                <a:cs typeface="Times New Roman" pitchFamily="18" charset="0"/>
              </a:rPr>
              <a:t>C</a:t>
            </a:r>
            <a:r>
              <a:rPr lang="en-US" sz="1400" smtClean="0">
                <a:cs typeface="Times New Roman" pitchFamily="18" charset="0"/>
              </a:rPr>
              <a:t>(V</a:t>
            </a:r>
            <a:r>
              <a:rPr lang="en-US" sz="1400" baseline="-30000" smtClean="0">
                <a:cs typeface="Times New Roman" pitchFamily="18" charset="0"/>
              </a:rPr>
              <a:t>C</a:t>
            </a:r>
            <a:r>
              <a:rPr lang="en-US" sz="1400" smtClean="0">
                <a:cs typeface="Times New Roman" pitchFamily="18" charset="0"/>
              </a:rPr>
              <a:t>)</a:t>
            </a:r>
            <a:endParaRPr lang="pl-PL" sz="1400" smtClean="0">
              <a:cs typeface="Times New Roman" pitchFamily="18" charset="0"/>
            </a:endParaRPr>
          </a:p>
          <a:p>
            <a:pPr>
              <a:lnSpc>
                <a:spcPct val="90000"/>
              </a:lnSpc>
              <a:buFontTx/>
              <a:buNone/>
              <a:defRPr/>
            </a:pPr>
            <a:r>
              <a:rPr lang="pl-PL" sz="1400" smtClean="0"/>
              <a:t>	</a:t>
            </a:r>
            <a:r>
              <a:rPr lang="pl-PL" sz="1400" smtClean="0">
                <a:cs typeface="Times New Roman" pitchFamily="18" charset="0"/>
              </a:rPr>
              <a:t>Wysyłamy w losowej kolejności</a:t>
            </a:r>
            <a:r>
              <a:rPr lang="pl-PL" sz="1400" smtClean="0"/>
              <a:t>	</a:t>
            </a:r>
          </a:p>
          <a:p>
            <a:pPr>
              <a:lnSpc>
                <a:spcPct val="90000"/>
              </a:lnSpc>
              <a:buFontTx/>
              <a:buNone/>
              <a:defRPr/>
            </a:pPr>
            <a:r>
              <a:rPr lang="pl-PL" sz="1400" smtClean="0"/>
              <a:t>	</a:t>
            </a:r>
            <a:r>
              <a:rPr lang="pl-PL" sz="1400" smtClean="0">
                <a:cs typeface="Times New Roman" pitchFamily="18" charset="0"/>
              </a:rPr>
              <a:t>6. </a:t>
            </a:r>
            <a:r>
              <a:rPr lang="pl-PL" sz="1400" smtClean="0">
                <a:latin typeface="Times New Roman" pitchFamily="18" charset="0"/>
                <a:cs typeface="Times New Roman" pitchFamily="18" charset="0"/>
              </a:rPr>
              <a:t>    </a:t>
            </a:r>
            <a:r>
              <a:rPr lang="pl-PL" sz="1400" smtClean="0">
                <a:cs typeface="Times New Roman" pitchFamily="18" charset="0"/>
              </a:rPr>
              <a:t>Realizowane przez C</a:t>
            </a:r>
            <a:endParaRPr lang="pl-PL" sz="1400" smtClean="0"/>
          </a:p>
          <a:p>
            <a:pPr lvl="1">
              <a:lnSpc>
                <a:spcPct val="90000"/>
              </a:lnSpc>
              <a:buFontTx/>
              <a:buNone/>
              <a:defRPr/>
            </a:pPr>
            <a:r>
              <a:rPr lang="pl-PL" sz="1200" smtClean="0"/>
              <a:t>		</a:t>
            </a:r>
            <a:r>
              <a:rPr lang="pl-PL" sz="1400" smtClean="0">
                <a:cs typeface="Times New Roman" pitchFamily="18" charset="0"/>
              </a:rPr>
              <a:t>D</a:t>
            </a:r>
            <a:r>
              <a:rPr lang="pl-PL" sz="1400" baseline="-30000" smtClean="0">
                <a:cs typeface="Times New Roman" pitchFamily="18" charset="0"/>
              </a:rPr>
              <a:t>C</a:t>
            </a:r>
            <a:r>
              <a:rPr lang="pl-PL" sz="1400" smtClean="0">
                <a:cs typeface="Times New Roman" pitchFamily="18" charset="0"/>
              </a:rPr>
              <a:t>E</a:t>
            </a:r>
            <a:r>
              <a:rPr lang="pl-PL" sz="1400" baseline="-30000" smtClean="0">
                <a:cs typeface="Times New Roman" pitchFamily="18" charset="0"/>
              </a:rPr>
              <a:t>C</a:t>
            </a:r>
            <a:r>
              <a:rPr lang="pl-PL" sz="1400" smtClean="0">
                <a:cs typeface="Times New Roman" pitchFamily="18" charset="0"/>
              </a:rPr>
              <a:t>(V</a:t>
            </a:r>
            <a:r>
              <a:rPr lang="pl-PL" sz="1400" baseline="-30000" smtClean="0">
                <a:cs typeface="Times New Roman" pitchFamily="18" charset="0"/>
              </a:rPr>
              <a:t>A</a:t>
            </a:r>
            <a:r>
              <a:rPr lang="pl-PL" sz="1400" smtClean="0">
                <a:cs typeface="Times New Roman" pitchFamily="18" charset="0"/>
              </a:rPr>
              <a:t>)=V</a:t>
            </a:r>
            <a:r>
              <a:rPr lang="pl-PL" sz="1400" baseline="-30000" smtClean="0">
                <a:cs typeface="Times New Roman" pitchFamily="18" charset="0"/>
              </a:rPr>
              <a:t>A</a:t>
            </a:r>
            <a:endParaRPr lang="pl-PL" sz="1400" smtClean="0">
              <a:cs typeface="Times New Roman" pitchFamily="18" charset="0"/>
            </a:endParaRPr>
          </a:p>
          <a:p>
            <a:pPr>
              <a:lnSpc>
                <a:spcPct val="90000"/>
              </a:lnSpc>
              <a:buFontTx/>
              <a:buNone/>
              <a:defRPr/>
            </a:pPr>
            <a:r>
              <a:rPr lang="pl-PL" sz="1400" smtClean="0"/>
              <a:t>		</a:t>
            </a:r>
            <a:r>
              <a:rPr lang="pl-PL" sz="1400" smtClean="0">
                <a:cs typeface="Times New Roman" pitchFamily="18" charset="0"/>
              </a:rPr>
              <a:t>D</a:t>
            </a:r>
            <a:r>
              <a:rPr lang="pl-PL" sz="1400" baseline="-30000" smtClean="0">
                <a:cs typeface="Times New Roman" pitchFamily="18" charset="0"/>
              </a:rPr>
              <a:t>C</a:t>
            </a:r>
            <a:r>
              <a:rPr lang="pl-PL" sz="1400" smtClean="0">
                <a:cs typeface="Times New Roman" pitchFamily="18" charset="0"/>
              </a:rPr>
              <a:t>E</a:t>
            </a:r>
            <a:r>
              <a:rPr lang="pl-PL" sz="1400" baseline="-30000" smtClean="0">
                <a:cs typeface="Times New Roman" pitchFamily="18" charset="0"/>
              </a:rPr>
              <a:t>C</a:t>
            </a:r>
            <a:r>
              <a:rPr lang="pl-PL" sz="1400" smtClean="0">
                <a:cs typeface="Times New Roman" pitchFamily="18" charset="0"/>
              </a:rPr>
              <a:t>(V</a:t>
            </a:r>
            <a:r>
              <a:rPr lang="pl-PL" sz="1400" baseline="-30000" smtClean="0">
                <a:cs typeface="Times New Roman" pitchFamily="18" charset="0"/>
              </a:rPr>
              <a:t>B</a:t>
            </a:r>
            <a:r>
              <a:rPr lang="pl-PL" sz="1400" smtClean="0">
                <a:cs typeface="Times New Roman" pitchFamily="18" charset="0"/>
              </a:rPr>
              <a:t>)=V</a:t>
            </a:r>
            <a:r>
              <a:rPr lang="pl-PL" sz="1400" baseline="-30000" smtClean="0">
                <a:cs typeface="Times New Roman" pitchFamily="18" charset="0"/>
              </a:rPr>
              <a:t>B</a:t>
            </a:r>
            <a:endParaRPr lang="pl-PL" sz="1400" smtClean="0">
              <a:cs typeface="Times New Roman" pitchFamily="18" charset="0"/>
            </a:endParaRPr>
          </a:p>
          <a:p>
            <a:pPr>
              <a:lnSpc>
                <a:spcPct val="90000"/>
              </a:lnSpc>
              <a:buFontTx/>
              <a:buNone/>
              <a:defRPr/>
            </a:pPr>
            <a:r>
              <a:rPr lang="pl-PL" sz="1400" smtClean="0"/>
              <a:t>		</a:t>
            </a:r>
            <a:r>
              <a:rPr lang="pl-PL" sz="1400" smtClean="0">
                <a:cs typeface="Times New Roman" pitchFamily="18" charset="0"/>
              </a:rPr>
              <a:t>D</a:t>
            </a:r>
            <a:r>
              <a:rPr lang="pl-PL" sz="1400" baseline="-30000" smtClean="0">
                <a:cs typeface="Times New Roman" pitchFamily="18" charset="0"/>
              </a:rPr>
              <a:t>C</a:t>
            </a:r>
            <a:r>
              <a:rPr lang="pl-PL" sz="1400" smtClean="0">
                <a:cs typeface="Times New Roman" pitchFamily="18" charset="0"/>
              </a:rPr>
              <a:t>E</a:t>
            </a:r>
            <a:r>
              <a:rPr lang="pl-PL" sz="1400" baseline="-30000" smtClean="0">
                <a:cs typeface="Times New Roman" pitchFamily="18" charset="0"/>
              </a:rPr>
              <a:t>C</a:t>
            </a:r>
            <a:r>
              <a:rPr lang="pl-PL" sz="1400" smtClean="0">
                <a:cs typeface="Times New Roman" pitchFamily="18" charset="0"/>
              </a:rPr>
              <a:t>(V</a:t>
            </a:r>
            <a:r>
              <a:rPr lang="pl-PL" sz="1400" baseline="-30000" smtClean="0">
                <a:cs typeface="Times New Roman" pitchFamily="18" charset="0"/>
              </a:rPr>
              <a:t>C</a:t>
            </a:r>
            <a:r>
              <a:rPr lang="pl-PL" sz="1400" smtClean="0">
                <a:cs typeface="Times New Roman" pitchFamily="18" charset="0"/>
              </a:rPr>
              <a:t>)=V</a:t>
            </a:r>
            <a:r>
              <a:rPr lang="pl-PL" sz="1400" baseline="-30000" smtClean="0">
                <a:cs typeface="Times New Roman" pitchFamily="18" charset="0"/>
              </a:rPr>
              <a:t>C</a:t>
            </a:r>
            <a:endParaRPr lang="pl-PL" sz="1400" smtClean="0">
              <a:cs typeface="Times New Roman" pitchFamily="18" charset="0"/>
            </a:endParaRPr>
          </a:p>
          <a:p>
            <a:pPr>
              <a:lnSpc>
                <a:spcPct val="90000"/>
              </a:lnSpc>
              <a:buFontTx/>
              <a:buNone/>
              <a:defRPr/>
            </a:pPr>
            <a:r>
              <a:rPr lang="pl-PL" sz="1400" smtClean="0"/>
              <a:t>	</a:t>
            </a:r>
            <a:r>
              <a:rPr lang="pl-PL" sz="1400" smtClean="0">
                <a:cs typeface="Times New Roman" pitchFamily="18" charset="0"/>
              </a:rPr>
              <a:t>C zna już wynik głosowania i powinien ten wynik ogłosić.</a:t>
            </a:r>
          </a:p>
          <a:p>
            <a:pPr>
              <a:lnSpc>
                <a:spcPct val="90000"/>
              </a:lnSpc>
              <a:buFontTx/>
              <a:buNone/>
              <a:defRPr/>
            </a:pPr>
            <a:r>
              <a:rPr lang="pl-PL" sz="1400" smtClean="0"/>
              <a:t>	</a:t>
            </a:r>
            <a:r>
              <a:rPr lang="en-US" sz="1400" smtClean="0">
                <a:cs typeface="Times New Roman" pitchFamily="18" charset="0"/>
              </a:rPr>
              <a:t>7. </a:t>
            </a:r>
            <a:r>
              <a:rPr lang="en-US" sz="1400" smtClean="0">
                <a:latin typeface="Times New Roman" pitchFamily="18" charset="0"/>
                <a:cs typeface="Times New Roman" pitchFamily="18" charset="0"/>
              </a:rPr>
              <a:t>    </a:t>
            </a:r>
            <a:r>
              <a:rPr lang="en-US" sz="1400" smtClean="0">
                <a:cs typeface="Times New Roman" pitchFamily="18" charset="0"/>
              </a:rPr>
              <a:t>C</a:t>
            </a:r>
            <a:r>
              <a:rPr lang="pl-PL" sz="1400" smtClean="0">
                <a:latin typeface="Symbol" pitchFamily="18" charset="2"/>
                <a:cs typeface="Times New Roman" pitchFamily="18" charset="0"/>
              </a:rPr>
              <a:t>®</a:t>
            </a:r>
            <a:r>
              <a:rPr lang="en-US" sz="1400" smtClean="0">
                <a:cs typeface="Times New Roman" pitchFamily="18" charset="0"/>
              </a:rPr>
              <a:t>B:	D</a:t>
            </a:r>
            <a:r>
              <a:rPr lang="en-US" sz="1400" baseline="-30000" smtClean="0">
                <a:cs typeface="Times New Roman" pitchFamily="18" charset="0"/>
              </a:rPr>
              <a:t>C</a:t>
            </a:r>
            <a:r>
              <a:rPr lang="en-US" sz="1400" smtClean="0">
                <a:cs typeface="Times New Roman" pitchFamily="18" charset="0"/>
              </a:rPr>
              <a:t>(V</a:t>
            </a:r>
            <a:r>
              <a:rPr lang="en-US" sz="1400" baseline="-30000" smtClean="0">
                <a:cs typeface="Times New Roman" pitchFamily="18" charset="0"/>
              </a:rPr>
              <a:t>A</a:t>
            </a:r>
            <a:r>
              <a:rPr lang="en-US" sz="1400" smtClean="0">
                <a:cs typeface="Times New Roman" pitchFamily="18" charset="0"/>
              </a:rPr>
              <a:t>)</a:t>
            </a:r>
            <a:endParaRPr lang="pl-PL" sz="1400" smtClean="0">
              <a:cs typeface="Times New Roman" pitchFamily="18" charset="0"/>
            </a:endParaRPr>
          </a:p>
          <a:p>
            <a:pPr>
              <a:lnSpc>
                <a:spcPct val="90000"/>
              </a:lnSpc>
              <a:buFontTx/>
              <a:buNone/>
              <a:defRPr/>
            </a:pPr>
            <a:r>
              <a:rPr lang="pl-PL" sz="1400" smtClean="0"/>
              <a:t>	</a:t>
            </a:r>
            <a:r>
              <a:rPr lang="en-US" sz="1400" smtClean="0">
                <a:cs typeface="Times New Roman" pitchFamily="18" charset="0"/>
              </a:rPr>
              <a:t>	</a:t>
            </a:r>
            <a:r>
              <a:rPr lang="de-DE" sz="1400" smtClean="0">
                <a:cs typeface="Times New Roman" pitchFamily="18" charset="0"/>
              </a:rPr>
              <a:t>D</a:t>
            </a:r>
            <a:r>
              <a:rPr lang="de-DE" sz="1400" baseline="-30000" smtClean="0">
                <a:cs typeface="Times New Roman" pitchFamily="18" charset="0"/>
              </a:rPr>
              <a:t>C</a:t>
            </a:r>
            <a:r>
              <a:rPr lang="de-DE" sz="1400" smtClean="0">
                <a:cs typeface="Times New Roman" pitchFamily="18" charset="0"/>
              </a:rPr>
              <a:t>(V</a:t>
            </a:r>
            <a:r>
              <a:rPr lang="de-DE" sz="1400" baseline="-30000" smtClean="0">
                <a:cs typeface="Times New Roman" pitchFamily="18" charset="0"/>
              </a:rPr>
              <a:t>B</a:t>
            </a:r>
            <a:r>
              <a:rPr lang="de-DE" sz="1400" smtClean="0">
                <a:cs typeface="Times New Roman" pitchFamily="18" charset="0"/>
              </a:rPr>
              <a:t>)</a:t>
            </a:r>
            <a:endParaRPr lang="pl-PL" sz="1400" smtClean="0">
              <a:cs typeface="Times New Roman" pitchFamily="18" charset="0"/>
            </a:endParaRPr>
          </a:p>
          <a:p>
            <a:pPr>
              <a:lnSpc>
                <a:spcPct val="90000"/>
              </a:lnSpc>
              <a:buFontTx/>
              <a:buNone/>
              <a:defRPr/>
            </a:pPr>
            <a:r>
              <a:rPr lang="pl-PL" sz="1400" smtClean="0"/>
              <a:t>	</a:t>
            </a:r>
            <a:r>
              <a:rPr lang="de-DE" sz="1400" smtClean="0">
                <a:cs typeface="Times New Roman" pitchFamily="18" charset="0"/>
              </a:rPr>
              <a:t>	D</a:t>
            </a:r>
            <a:r>
              <a:rPr lang="de-DE" sz="1400" baseline="-30000" smtClean="0">
                <a:cs typeface="Times New Roman" pitchFamily="18" charset="0"/>
              </a:rPr>
              <a:t>C</a:t>
            </a:r>
            <a:r>
              <a:rPr lang="de-DE" sz="1400" smtClean="0">
                <a:cs typeface="Times New Roman" pitchFamily="18" charset="0"/>
              </a:rPr>
              <a:t>(V</a:t>
            </a:r>
            <a:r>
              <a:rPr lang="de-DE" sz="1400" baseline="-30000" smtClean="0">
                <a:cs typeface="Times New Roman" pitchFamily="18" charset="0"/>
              </a:rPr>
              <a:t>C</a:t>
            </a:r>
            <a:r>
              <a:rPr lang="de-DE" sz="1400" smtClean="0">
                <a:cs typeface="Times New Roman" pitchFamily="18" charset="0"/>
              </a:rPr>
              <a:t>) </a:t>
            </a:r>
            <a:endParaRPr lang="pl-PL" sz="1400" smtClean="0">
              <a:cs typeface="Times New Roman" pitchFamily="18" charset="0"/>
            </a:endParaRPr>
          </a:p>
          <a:p>
            <a:pPr>
              <a:lnSpc>
                <a:spcPct val="90000"/>
              </a:lnSpc>
              <a:buFontTx/>
              <a:buNone/>
              <a:defRPr/>
            </a:pPr>
            <a:r>
              <a:rPr lang="pl-PL" sz="1400" smtClean="0"/>
              <a:t>	</a:t>
            </a:r>
            <a:r>
              <a:rPr lang="pl-PL" sz="1400" smtClean="0">
                <a:cs typeface="Times New Roman" pitchFamily="18" charset="0"/>
              </a:rPr>
              <a:t>8. </a:t>
            </a:r>
            <a:r>
              <a:rPr lang="pl-PL" sz="1400" smtClean="0">
                <a:latin typeface="Times New Roman" pitchFamily="18" charset="0"/>
                <a:cs typeface="Times New Roman" pitchFamily="18" charset="0"/>
              </a:rPr>
              <a:t>    </a:t>
            </a:r>
            <a:r>
              <a:rPr lang="pl-PL" sz="1400" smtClean="0">
                <a:cs typeface="Times New Roman" pitchFamily="18" charset="0"/>
              </a:rPr>
              <a:t>Realizowane przez B</a:t>
            </a:r>
          </a:p>
          <a:p>
            <a:pPr>
              <a:lnSpc>
                <a:spcPct val="90000"/>
              </a:lnSpc>
              <a:buFontTx/>
              <a:buNone/>
              <a:defRPr/>
            </a:pPr>
            <a:r>
              <a:rPr lang="pl-PL" sz="1400" smtClean="0"/>
              <a:t>	</a:t>
            </a:r>
            <a:r>
              <a:rPr lang="pl-PL" sz="1400" smtClean="0">
                <a:cs typeface="Times New Roman" pitchFamily="18" charset="0"/>
              </a:rPr>
              <a:t>E</a:t>
            </a:r>
            <a:r>
              <a:rPr lang="pl-PL" sz="1400" baseline="-30000" smtClean="0">
                <a:cs typeface="Times New Roman" pitchFamily="18" charset="0"/>
              </a:rPr>
              <a:t>C</a:t>
            </a:r>
            <a:r>
              <a:rPr lang="pl-PL" sz="1400" smtClean="0">
                <a:cs typeface="Times New Roman" pitchFamily="18" charset="0"/>
              </a:rPr>
              <a:t>D</a:t>
            </a:r>
            <a:r>
              <a:rPr lang="pl-PL" sz="1400" baseline="-30000" smtClean="0">
                <a:cs typeface="Times New Roman" pitchFamily="18" charset="0"/>
              </a:rPr>
              <a:t>C</a:t>
            </a:r>
            <a:r>
              <a:rPr lang="pl-PL" sz="1400" smtClean="0">
                <a:cs typeface="Times New Roman" pitchFamily="18" charset="0"/>
              </a:rPr>
              <a:t>(V</a:t>
            </a:r>
            <a:r>
              <a:rPr lang="pl-PL" sz="1400" baseline="-30000" smtClean="0">
                <a:cs typeface="Times New Roman" pitchFamily="18" charset="0"/>
              </a:rPr>
              <a:t>A</a:t>
            </a:r>
            <a:r>
              <a:rPr lang="pl-PL" sz="1400" smtClean="0">
                <a:cs typeface="Times New Roman" pitchFamily="18" charset="0"/>
              </a:rPr>
              <a:t>)=V</a:t>
            </a:r>
            <a:r>
              <a:rPr lang="pl-PL" sz="1400" baseline="-30000" smtClean="0">
                <a:cs typeface="Times New Roman" pitchFamily="18" charset="0"/>
              </a:rPr>
              <a:t>A</a:t>
            </a:r>
            <a:endParaRPr lang="pl-PL" sz="1400" smtClean="0">
              <a:cs typeface="Times New Roman" pitchFamily="18" charset="0"/>
            </a:endParaRPr>
          </a:p>
          <a:p>
            <a:pPr>
              <a:lnSpc>
                <a:spcPct val="90000"/>
              </a:lnSpc>
              <a:buFontTx/>
              <a:buNone/>
              <a:defRPr/>
            </a:pPr>
            <a:r>
              <a:rPr lang="pl-PL" sz="1400" smtClean="0"/>
              <a:t>	</a:t>
            </a:r>
            <a:r>
              <a:rPr lang="pl-PL" sz="1400" smtClean="0">
                <a:cs typeface="Times New Roman" pitchFamily="18" charset="0"/>
              </a:rPr>
              <a:t>E</a:t>
            </a:r>
            <a:r>
              <a:rPr lang="pl-PL" sz="1400" baseline="-30000" smtClean="0">
                <a:cs typeface="Times New Roman" pitchFamily="18" charset="0"/>
              </a:rPr>
              <a:t>C</a:t>
            </a:r>
            <a:r>
              <a:rPr lang="pl-PL" sz="1400" smtClean="0">
                <a:cs typeface="Times New Roman" pitchFamily="18" charset="0"/>
              </a:rPr>
              <a:t>D</a:t>
            </a:r>
            <a:r>
              <a:rPr lang="pl-PL" sz="1400" baseline="-30000" smtClean="0">
                <a:cs typeface="Times New Roman" pitchFamily="18" charset="0"/>
              </a:rPr>
              <a:t>C</a:t>
            </a:r>
            <a:r>
              <a:rPr lang="pl-PL" sz="1400" smtClean="0">
                <a:cs typeface="Times New Roman" pitchFamily="18" charset="0"/>
              </a:rPr>
              <a:t>(V</a:t>
            </a:r>
            <a:r>
              <a:rPr lang="pl-PL" sz="1400" baseline="-30000" smtClean="0">
                <a:cs typeface="Times New Roman" pitchFamily="18" charset="0"/>
              </a:rPr>
              <a:t>B</a:t>
            </a:r>
            <a:r>
              <a:rPr lang="pl-PL" sz="1400" smtClean="0">
                <a:cs typeface="Times New Roman" pitchFamily="18" charset="0"/>
              </a:rPr>
              <a:t>)=V</a:t>
            </a:r>
            <a:r>
              <a:rPr lang="pl-PL" sz="1400" baseline="-30000" smtClean="0">
                <a:cs typeface="Times New Roman" pitchFamily="18" charset="0"/>
              </a:rPr>
              <a:t>B</a:t>
            </a:r>
            <a:endParaRPr lang="pl-PL" sz="1400" smtClean="0">
              <a:cs typeface="Times New Roman" pitchFamily="18" charset="0"/>
            </a:endParaRPr>
          </a:p>
          <a:p>
            <a:pPr>
              <a:lnSpc>
                <a:spcPct val="90000"/>
              </a:lnSpc>
              <a:buFontTx/>
              <a:buNone/>
              <a:defRPr/>
            </a:pPr>
            <a:r>
              <a:rPr lang="pl-PL" sz="1400" smtClean="0"/>
              <a:t>	</a:t>
            </a:r>
            <a:r>
              <a:rPr lang="pl-PL" sz="1400" smtClean="0">
                <a:cs typeface="Times New Roman" pitchFamily="18" charset="0"/>
              </a:rPr>
              <a:t>E</a:t>
            </a:r>
            <a:r>
              <a:rPr lang="pl-PL" sz="1400" baseline="-30000" smtClean="0">
                <a:cs typeface="Times New Roman" pitchFamily="18" charset="0"/>
              </a:rPr>
              <a:t>C</a:t>
            </a:r>
            <a:r>
              <a:rPr lang="pl-PL" sz="1400" smtClean="0">
                <a:cs typeface="Times New Roman" pitchFamily="18" charset="0"/>
              </a:rPr>
              <a:t>D</a:t>
            </a:r>
            <a:r>
              <a:rPr lang="pl-PL" sz="1400" baseline="-30000" smtClean="0">
                <a:cs typeface="Times New Roman" pitchFamily="18" charset="0"/>
              </a:rPr>
              <a:t>C</a:t>
            </a:r>
            <a:r>
              <a:rPr lang="pl-PL" sz="1400" smtClean="0">
                <a:cs typeface="Times New Roman" pitchFamily="18" charset="0"/>
              </a:rPr>
              <a:t>(V</a:t>
            </a:r>
            <a:r>
              <a:rPr lang="pl-PL" sz="1400" baseline="-30000" smtClean="0">
                <a:cs typeface="Times New Roman" pitchFamily="18" charset="0"/>
              </a:rPr>
              <a:t>C</a:t>
            </a:r>
            <a:r>
              <a:rPr lang="pl-PL" sz="1400" smtClean="0">
                <a:cs typeface="Times New Roman" pitchFamily="18" charset="0"/>
              </a:rPr>
              <a:t>)=V</a:t>
            </a:r>
            <a:r>
              <a:rPr lang="pl-PL" sz="1400" baseline="-30000" smtClean="0">
                <a:cs typeface="Times New Roman" pitchFamily="18" charset="0"/>
              </a:rPr>
              <a:t>C</a:t>
            </a:r>
            <a:endParaRPr lang="pl-PL" sz="1400" smtClean="0">
              <a:cs typeface="Times New Roman" pitchFamily="18" charset="0"/>
            </a:endParaRPr>
          </a:p>
          <a:p>
            <a:pPr>
              <a:lnSpc>
                <a:spcPct val="90000"/>
              </a:lnSpc>
              <a:buFontTx/>
              <a:buNone/>
              <a:defRPr/>
            </a:pPr>
            <a:r>
              <a:rPr lang="pl-PL" sz="1400" smtClean="0"/>
              <a:t>	</a:t>
            </a:r>
            <a:r>
              <a:rPr lang="pl-PL" sz="1400" smtClean="0">
                <a:cs typeface="Times New Roman" pitchFamily="18" charset="0"/>
              </a:rPr>
              <a:t>B zna wynik, ale by go sprawdzić zaszyfrowuje go za pomocą E</a:t>
            </a:r>
            <a:r>
              <a:rPr lang="pl-PL" sz="1400" baseline="-30000" smtClean="0">
                <a:cs typeface="Times New Roman" pitchFamily="18" charset="0"/>
              </a:rPr>
              <a:t>C</a:t>
            </a:r>
            <a:r>
              <a:rPr lang="pl-PL" sz="1400" smtClean="0">
                <a:cs typeface="Times New Roman" pitchFamily="18" charset="0"/>
              </a:rPr>
              <a:t> i sprawdza, czy jest to zgodne z wersją zaszyfrowaną, jaką posiadał poprzednio.</a:t>
            </a:r>
            <a:r>
              <a:rPr lang="pl-PL" sz="1400" smtClean="0"/>
              <a:t> </a:t>
            </a:r>
            <a:r>
              <a:rPr lang="pl-PL" sz="1400" smtClean="0">
                <a:cs typeface="Times New Roman" pitchFamily="18" charset="0"/>
              </a:rPr>
              <a:t>W kolejnych krokach B wysyła wynik do A podpisując go za pomocą D</a:t>
            </a:r>
            <a:r>
              <a:rPr lang="pl-PL" sz="1400" baseline="-30000" smtClean="0">
                <a:cs typeface="Times New Roman" pitchFamily="18" charset="0"/>
              </a:rPr>
              <a:t>B</a:t>
            </a:r>
            <a:r>
              <a:rPr lang="pl-PL" sz="1400" smtClean="0">
                <a:cs typeface="Times New Roman" pitchFamily="18" charset="0"/>
              </a:rPr>
              <a:t>. A odbiera to, deszyfruje za pomocą E</a:t>
            </a:r>
            <a:r>
              <a:rPr lang="pl-PL" sz="1400" baseline="-30000" smtClean="0">
                <a:cs typeface="Times New Roman" pitchFamily="18" charset="0"/>
              </a:rPr>
              <a:t>B</a:t>
            </a:r>
            <a:r>
              <a:rPr lang="pl-PL" sz="1400" smtClean="0">
                <a:cs typeface="Times New Roman" pitchFamily="18" charset="0"/>
              </a:rPr>
              <a:t> i sprawdza zgodność (przez zaszyfrowanie odpowiednimi kluczami i porównanie jak wyżej).W tym przypadku klucze E</a:t>
            </a:r>
            <a:r>
              <a:rPr lang="pl-PL" sz="1400" baseline="-30000" smtClean="0">
                <a:cs typeface="Times New Roman" pitchFamily="18" charset="0"/>
              </a:rPr>
              <a:t>A</a:t>
            </a:r>
            <a:r>
              <a:rPr lang="pl-PL" sz="1400" smtClean="0">
                <a:cs typeface="Times New Roman" pitchFamily="18" charset="0"/>
              </a:rPr>
              <a:t>, E</a:t>
            </a:r>
            <a:r>
              <a:rPr lang="pl-PL" sz="1400" baseline="-30000" smtClean="0">
                <a:cs typeface="Times New Roman" pitchFamily="18" charset="0"/>
              </a:rPr>
              <a:t>B</a:t>
            </a:r>
            <a:r>
              <a:rPr lang="pl-PL" sz="1400" smtClean="0">
                <a:cs typeface="Times New Roman" pitchFamily="18" charset="0"/>
              </a:rPr>
              <a:t> i E</a:t>
            </a:r>
            <a:r>
              <a:rPr lang="pl-PL" sz="1400" baseline="-30000" smtClean="0">
                <a:cs typeface="Times New Roman" pitchFamily="18" charset="0"/>
              </a:rPr>
              <a:t>C</a:t>
            </a:r>
            <a:r>
              <a:rPr lang="pl-PL" sz="1400" smtClean="0">
                <a:cs typeface="Times New Roman" pitchFamily="18" charset="0"/>
              </a:rPr>
              <a:t> są oczywiście ogólnie znane. Tajne są jedynie przekształcenia D</a:t>
            </a:r>
            <a:r>
              <a:rPr lang="pl-PL" sz="1400" baseline="-30000" smtClean="0">
                <a:cs typeface="Times New Roman" pitchFamily="18" charset="0"/>
              </a:rPr>
              <a:t>A</a:t>
            </a:r>
            <a:r>
              <a:rPr lang="pl-PL" sz="1400" smtClean="0">
                <a:cs typeface="Times New Roman" pitchFamily="18" charset="0"/>
              </a:rPr>
              <a:t>, D</a:t>
            </a:r>
            <a:r>
              <a:rPr lang="pl-PL" sz="1400" baseline="-30000" smtClean="0">
                <a:cs typeface="Times New Roman" pitchFamily="18" charset="0"/>
              </a:rPr>
              <a:t>B</a:t>
            </a:r>
            <a:r>
              <a:rPr lang="pl-PL" sz="1400" smtClean="0">
                <a:cs typeface="Times New Roman" pitchFamily="18" charset="0"/>
              </a:rPr>
              <a:t>, D</a:t>
            </a:r>
            <a:r>
              <a:rPr lang="pl-PL" sz="1400" baseline="-30000" smtClean="0">
                <a:cs typeface="Times New Roman" pitchFamily="18" charset="0"/>
              </a:rPr>
              <a:t>C</a:t>
            </a:r>
            <a:r>
              <a:rPr lang="pl-PL" sz="1400" smtClean="0">
                <a:cs typeface="Times New Roman" pitchFamily="18" charset="0"/>
              </a:rPr>
              <a:t>, które służą do podpisywania.</a:t>
            </a:r>
          </a:p>
          <a:p>
            <a:pPr>
              <a:lnSpc>
                <a:spcPct val="90000"/>
              </a:lnSpc>
              <a:defRPr/>
            </a:pPr>
            <a:r>
              <a:rPr lang="pl-PL" sz="1400" b="1" smtClean="0">
                <a:cs typeface="Times New Roman" pitchFamily="18" charset="0"/>
              </a:rPr>
              <a:t>Protokół ten jest niewygodny dla dużej liczby głosujących.</a:t>
            </a:r>
          </a:p>
          <a:p>
            <a:pPr>
              <a:lnSpc>
                <a:spcPct val="90000"/>
              </a:lnSpc>
              <a:defRPr/>
            </a:pPr>
            <a:endParaRPr lang="pl-PL" sz="2800" b="1" smtClean="0"/>
          </a:p>
        </p:txBody>
      </p:sp>
      <p:sp>
        <p:nvSpPr>
          <p:cNvPr id="70658" name="Symbol zastępczy stopki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GB" smtClean="0"/>
              <a:t>Maciej Miłostan, Kryptografia </a:t>
            </a:r>
          </a:p>
        </p:txBody>
      </p:sp>
      <p:sp>
        <p:nvSpPr>
          <p:cNvPr id="70659" name="Symbol zastępczy numeru slajdu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0C64B055-D80E-4B94-BE4F-BBD227B10EAC}" type="slidenum">
              <a:rPr lang="en-GB" smtClean="0"/>
              <a:pPr/>
              <a:t>70</a:t>
            </a:fld>
            <a:endParaRPr lang="en-GB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l-PL" smtClean="0"/>
              <a:t>Koniec</a:t>
            </a:r>
            <a:endParaRPr lang="en-GB" smtClean="0"/>
          </a:p>
        </p:txBody>
      </p:sp>
      <p:graphicFrame>
        <p:nvGraphicFramePr>
          <p:cNvPr id="7170" name="Object 7"/>
          <p:cNvGraphicFramePr>
            <a:graphicFrameLocks noChangeAspect="1"/>
          </p:cNvGraphicFramePr>
          <p:nvPr>
            <p:ph type="clipArt" sz="half" idx="1"/>
          </p:nvPr>
        </p:nvGraphicFramePr>
        <p:xfrm>
          <a:off x="3124200" y="1751013"/>
          <a:ext cx="3352800" cy="2227262"/>
        </p:xfrm>
        <a:graphic>
          <a:graphicData uri="http://schemas.openxmlformats.org/presentationml/2006/ole">
            <p:oleObj spid="_x0000_s7170" name="Klip" r:id="rId4" imgW="4349160" imgH="2889000" progId="">
              <p:embed/>
            </p:oleObj>
          </a:graphicData>
        </a:graphic>
      </p:graphicFrame>
      <p:sp>
        <p:nvSpPr>
          <p:cNvPr id="415748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1371600" y="4800600"/>
            <a:ext cx="6934200" cy="609600"/>
          </a:xfrm>
        </p:spPr>
        <p:txBody>
          <a:bodyPr/>
          <a:lstStyle/>
          <a:p>
            <a:pPr algn="ctr">
              <a:lnSpc>
                <a:spcPct val="90000"/>
              </a:lnSpc>
              <a:buFontTx/>
              <a:buNone/>
              <a:defRPr/>
            </a:pPr>
            <a:r>
              <a:rPr lang="pl-PL" sz="2800" i="1" smtClean="0"/>
              <a:t>Dziękuję za uwagę</a:t>
            </a:r>
            <a:r>
              <a:rPr lang="en-GB" sz="2800" i="1" smtClean="0"/>
              <a:t>!</a:t>
            </a:r>
            <a:endParaRPr lang="pl-PL" sz="2800" i="1" smtClean="0"/>
          </a:p>
        </p:txBody>
      </p:sp>
      <p:sp>
        <p:nvSpPr>
          <p:cNvPr id="7171" name="Symbol zastępczy stopki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GB" smtClean="0"/>
              <a:t>Maciej Miłostan, Kryptografia </a:t>
            </a:r>
          </a:p>
        </p:txBody>
      </p:sp>
      <p:sp>
        <p:nvSpPr>
          <p:cNvPr id="7172" name="Symbol zastępczy numeru slajdu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57573EC-3CFF-4B16-B830-4D8CCB57AC37}" type="slidenum">
              <a:rPr lang="en-GB" smtClean="0"/>
              <a:pPr/>
              <a:t>71</a:t>
            </a:fld>
            <a:endParaRPr lang="en-GB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j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moj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miter lim="800000"/>
          <a:headEnd type="none" w="sm" len="sm"/>
          <a:tailEnd type="none" w="lg" len="lg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•"/>
          <a:tabLst/>
          <a:defRPr kumimoji="1" lang="en-US" sz="3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miter lim="800000"/>
          <a:headEnd type="none" w="sm" len="sm"/>
          <a:tailEnd type="none" w="lg" len="lg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•"/>
          <a:tabLst/>
          <a:defRPr kumimoji="1" lang="en-US" sz="3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moj 1">
        <a:dk1>
          <a:srgbClr val="000000"/>
        </a:dk1>
        <a:lt1>
          <a:srgbClr val="FFFFFF"/>
        </a:lt1>
        <a:dk2>
          <a:srgbClr val="0066CC"/>
        </a:dk2>
        <a:lt2>
          <a:srgbClr val="CBCBCB"/>
        </a:lt2>
        <a:accent1>
          <a:srgbClr val="009999"/>
        </a:accent1>
        <a:accent2>
          <a:srgbClr val="FF9933"/>
        </a:accent2>
        <a:accent3>
          <a:srgbClr val="AAB8E2"/>
        </a:accent3>
        <a:accent4>
          <a:srgbClr val="DADADA"/>
        </a:accent4>
        <a:accent5>
          <a:srgbClr val="AACACA"/>
        </a:accent5>
        <a:accent6>
          <a:srgbClr val="E78A2D"/>
        </a:accent6>
        <a:hlink>
          <a:srgbClr val="330099"/>
        </a:hlink>
        <a:folHlink>
          <a:srgbClr val="CBCBC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j 2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3366FF"/>
        </a:accent1>
        <a:accent2>
          <a:srgbClr val="009900"/>
        </a:accent2>
        <a:accent3>
          <a:srgbClr val="FFFFFF"/>
        </a:accent3>
        <a:accent4>
          <a:srgbClr val="000000"/>
        </a:accent4>
        <a:accent5>
          <a:srgbClr val="ADB8FF"/>
        </a:accent5>
        <a:accent6>
          <a:srgbClr val="008A00"/>
        </a:accent6>
        <a:hlink>
          <a:srgbClr val="FF0033"/>
        </a:hlink>
        <a:folHlink>
          <a:srgbClr val="CCCC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j 3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EAEAEA"/>
        </a:accent1>
        <a:accent2>
          <a:srgbClr val="5F5F5F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555555"/>
        </a:accent6>
        <a:hlink>
          <a:srgbClr val="969696"/>
        </a:hlink>
        <a:folHlink>
          <a:srgbClr val="CBCBC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Motyw pakietu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yw pakietu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WprowadzenieODiK2012</Template>
  <TotalTime>21990</TotalTime>
  <Words>3746</Words>
  <Application>Microsoft Office PowerPoint</Application>
  <PresentationFormat>Pokaz na ekranie (4:3)</PresentationFormat>
  <Paragraphs>1069</Paragraphs>
  <Slides>71</Slides>
  <Notes>2</Notes>
  <HiddenSlides>0</HiddenSlides>
  <MMClips>0</MMClips>
  <ScaleCrop>false</ScaleCrop>
  <HeadingPairs>
    <vt:vector size="6" baseType="variant">
      <vt:variant>
        <vt:lpstr>Motyw</vt:lpstr>
      </vt:variant>
      <vt:variant>
        <vt:i4>1</vt:i4>
      </vt:variant>
      <vt:variant>
        <vt:lpstr>Osadzone serwery OLE</vt:lpstr>
      </vt:variant>
      <vt:variant>
        <vt:i4>3</vt:i4>
      </vt:variant>
      <vt:variant>
        <vt:lpstr>Tytuły slajdów</vt:lpstr>
      </vt:variant>
      <vt:variant>
        <vt:i4>71</vt:i4>
      </vt:variant>
    </vt:vector>
  </HeadingPairs>
  <TitlesOfParts>
    <vt:vector size="75" baseType="lpstr">
      <vt:lpstr>moj</vt:lpstr>
      <vt:lpstr>Dokument</vt:lpstr>
      <vt:lpstr>Obraz - mapa bitowa</vt:lpstr>
      <vt:lpstr>Klip</vt:lpstr>
      <vt:lpstr>Techniki kryptograficzne</vt:lpstr>
      <vt:lpstr>Trochę historii</vt:lpstr>
      <vt:lpstr>Trochę historii</vt:lpstr>
      <vt:lpstr>Agenda</vt:lpstr>
      <vt:lpstr>Terminologia</vt:lpstr>
      <vt:lpstr>Przykłady ataków na bezpieczeństwo</vt:lpstr>
      <vt:lpstr>Usługi i mechanizmy</vt:lpstr>
      <vt:lpstr>Kryptografia</vt:lpstr>
      <vt:lpstr>Agenda</vt:lpstr>
      <vt:lpstr>Systemy kryptograficzne</vt:lpstr>
      <vt:lpstr>Bezpieczny system kryptograficzny</vt:lpstr>
      <vt:lpstr>Funkcja jednokierunkowa</vt:lpstr>
      <vt:lpstr>Kryptoanaliza</vt:lpstr>
      <vt:lpstr>Agenda</vt:lpstr>
      <vt:lpstr>Szyfry przestawieniowe</vt:lpstr>
      <vt:lpstr>Szyfry przestawieniowe (1)</vt:lpstr>
      <vt:lpstr>Szyfry przestawieniowe (2)</vt:lpstr>
      <vt:lpstr>Szyfry przestawieniowe (3)</vt:lpstr>
      <vt:lpstr>Szyfry podstawieniowe</vt:lpstr>
      <vt:lpstr>Szyfry podstawieniowe (1)</vt:lpstr>
      <vt:lpstr>Funkcja i Twierdzenie Eulera</vt:lpstr>
      <vt:lpstr>Szyfr podstawieniowy (2)</vt:lpstr>
      <vt:lpstr>Szyfry podstawieniowe (3)</vt:lpstr>
      <vt:lpstr>Szyfry podstawieniowe (4)</vt:lpstr>
      <vt:lpstr>Szyfry homofoniczne</vt:lpstr>
      <vt:lpstr>Szyfry polialfabetyczne</vt:lpstr>
      <vt:lpstr>Szyfry polialfabetyczne (1)</vt:lpstr>
      <vt:lpstr>Szyfry wieloliterowe</vt:lpstr>
      <vt:lpstr>Szyfr Playfair</vt:lpstr>
      <vt:lpstr>Szyfr Playfair (przykład)</vt:lpstr>
      <vt:lpstr>Szyfry wieloliterowe (1)</vt:lpstr>
      <vt:lpstr>Szyfry produktowe </vt:lpstr>
      <vt:lpstr>Enigma</vt:lpstr>
      <vt:lpstr>Lucifer</vt:lpstr>
      <vt:lpstr>Lucifer (1)</vt:lpstr>
      <vt:lpstr>Lucifer (2)</vt:lpstr>
      <vt:lpstr>DES (Data Encryption Standard)</vt:lpstr>
      <vt:lpstr>DES (1)</vt:lpstr>
      <vt:lpstr>DES(2)</vt:lpstr>
      <vt:lpstr>DES(3)</vt:lpstr>
      <vt:lpstr>DES (4)</vt:lpstr>
      <vt:lpstr>Potrójny DES</vt:lpstr>
      <vt:lpstr>Szyfry produktowe (cd.)</vt:lpstr>
      <vt:lpstr>IDEA</vt:lpstr>
      <vt:lpstr>IDEA (1)</vt:lpstr>
      <vt:lpstr>AES</vt:lpstr>
      <vt:lpstr>AES - operacje</vt:lpstr>
      <vt:lpstr>Agenda</vt:lpstr>
      <vt:lpstr>Szyfry wykładnicze</vt:lpstr>
      <vt:lpstr>Szyfry wykładnicze (1)</vt:lpstr>
      <vt:lpstr>Szyfry wykładnicze (2)</vt:lpstr>
      <vt:lpstr>Szyfr Pohlinga — Hellmana </vt:lpstr>
      <vt:lpstr>Szyfr RSA</vt:lpstr>
      <vt:lpstr>Szyfr RSA (1)</vt:lpstr>
      <vt:lpstr>Szyfr RSA (2)</vt:lpstr>
      <vt:lpstr>Szyfr RSA (3)</vt:lpstr>
      <vt:lpstr>Zastosowanie RSA</vt:lpstr>
      <vt:lpstr>Szyfr Elgamal’a</vt:lpstr>
      <vt:lpstr>Algorytm Diffiego-Hellmana</vt:lpstr>
      <vt:lpstr>Agenda</vt:lpstr>
      <vt:lpstr>Znajdywanie liczby pierwszych i testy</vt:lpstr>
      <vt:lpstr>Agenda</vt:lpstr>
      <vt:lpstr>Funkcja skrótu</vt:lpstr>
      <vt:lpstr>Funkcja skrótu</vt:lpstr>
      <vt:lpstr>Funkcja skrótu (1)</vt:lpstr>
      <vt:lpstr>Funkcja skrótu (2)</vt:lpstr>
      <vt:lpstr>Funkcje skrótu (3)</vt:lpstr>
      <vt:lpstr>Podpis cyfrowy</vt:lpstr>
      <vt:lpstr>Głosowanie w sieci</vt:lpstr>
      <vt:lpstr>Głosowanie w sieci (1)</vt:lpstr>
      <vt:lpstr>Koniec</vt:lpstr>
    </vt:vector>
  </TitlesOfParts>
  <Company>PUT CS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Podstawy kryptografii</dc:title>
  <dc:subject>Bioinformatics</dc:subject>
  <dc:creator>Rafał Chmielewski</dc:creator>
  <cp:lastModifiedBy>Maciej Miłostan</cp:lastModifiedBy>
  <cp:revision>93</cp:revision>
  <dcterms:created xsi:type="dcterms:W3CDTF">2003-10-13T16:09:57Z</dcterms:created>
  <dcterms:modified xsi:type="dcterms:W3CDTF">2013-10-27T12:37:55Z</dcterms:modified>
</cp:coreProperties>
</file>