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notesMasterIdLst>
    <p:notesMasterId r:id="rId63"/>
  </p:notesMasterIdLst>
  <p:handoutMasterIdLst>
    <p:handoutMasterId r:id="rId64"/>
  </p:handoutMasterIdLst>
  <p:sldIdLst>
    <p:sldId id="256" r:id="rId2"/>
    <p:sldId id="264" r:id="rId3"/>
    <p:sldId id="261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65" r:id="rId21"/>
    <p:sldId id="262" r:id="rId22"/>
    <p:sldId id="287" r:id="rId23"/>
    <p:sldId id="288" r:id="rId24"/>
    <p:sldId id="289" r:id="rId25"/>
    <p:sldId id="290" r:id="rId26"/>
    <p:sldId id="291" r:id="rId27"/>
    <p:sldId id="268" r:id="rId28"/>
    <p:sldId id="267" r:id="rId29"/>
    <p:sldId id="292" r:id="rId30"/>
    <p:sldId id="293" r:id="rId31"/>
    <p:sldId id="294" r:id="rId32"/>
    <p:sldId id="295" r:id="rId33"/>
    <p:sldId id="269" r:id="rId34"/>
    <p:sldId id="270" r:id="rId35"/>
    <p:sldId id="296" r:id="rId36"/>
    <p:sldId id="297" r:id="rId37"/>
    <p:sldId id="298" r:id="rId38"/>
    <p:sldId id="299" r:id="rId39"/>
    <p:sldId id="300" r:id="rId40"/>
    <p:sldId id="302" r:id="rId41"/>
    <p:sldId id="301" r:id="rId42"/>
    <p:sldId id="303" r:id="rId43"/>
    <p:sldId id="304" r:id="rId44"/>
    <p:sldId id="305" r:id="rId45"/>
    <p:sldId id="266" r:id="rId46"/>
    <p:sldId id="263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21" r:id="rId59"/>
    <p:sldId id="320" r:id="rId60"/>
    <p:sldId id="317" r:id="rId61"/>
    <p:sldId id="318" r:id="rId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99CCFF"/>
    <a:srgbClr val="45441B"/>
    <a:srgbClr val="FF9900"/>
    <a:srgbClr val="006666"/>
    <a:srgbClr val="336600"/>
    <a:srgbClr val="859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B0BD6-6B76-48D5-9EC4-57333AA5E313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5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5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1CC197-C964-4F79-8D9A-718B011A4904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6910F-3BD9-4C55-B6B0-E5FBAB04D675}" type="slidenum">
              <a:rPr lang="pl-PL"/>
              <a:pPr/>
              <a:t>1</a:t>
            </a:fld>
            <a:endParaRPr lang="pl-P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34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1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9660DB-DA70-4C41-9F0E-9E05D9DF7B6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492D8-36B3-4C22-A683-0FC9C6B25769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964E8-1A7E-446A-8ADB-5DA31DA390D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5D8F7-16B4-4A31-8B52-A39E14745CC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FE14-472E-4C19-B212-558A3945140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D5B8D-D906-4F9C-ADE7-537C1EDAA88D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E3719-45A6-4380-B019-A4D7D3C90F5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96A2-9554-43B4-A8A9-9417F39D0A1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91BE7-763A-4873-9040-20DA9B437EE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47E-62EA-4509-A3E9-061EF50F9F7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687C-EEFF-4DA2-B42B-7B3DCDEA0D7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0054447-5374-4B7D-9330-7AEADBDA8D79}" type="slidenum">
              <a:rPr lang="pl-PL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py3k/library/stdtypes.html#typesseq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py3k/using/cmdline.html#envvar-PYTHONPATH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py3k/library/exceptions.html#bltin-exception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python.org/py3k/tutorial/stdlib2.html" TargetMode="External"/><Relationship Id="rId2" Type="http://schemas.openxmlformats.org/officeDocument/2006/relationships/hyperlink" Target="http://docs.python.org/py3k/tutorial/stdlib.html" TargetMode="Externa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py3k/install/index.html#install-index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7192"/>
            <a:ext cx="7723188" cy="762000"/>
          </a:xfrm>
        </p:spPr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– typy danych, operacje we/wy, wyjątki, moduły i klasy</a:t>
            </a:r>
            <a:endParaRPr lang="ru-RU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77272"/>
            <a:ext cx="8443664" cy="792162"/>
          </a:xfrm>
        </p:spPr>
        <p:txBody>
          <a:bodyPr/>
          <a:lstStyle/>
          <a:p>
            <a:r>
              <a:rPr lang="pl-PL" sz="2800" dirty="0" smtClean="0"/>
              <a:t>Dr inż. Maciej Miłostan, Instytut Informatyki, Politechnika Poznańska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Struktury danych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3238"/>
            <a:ext cx="8748464" cy="4751387"/>
          </a:xfrm>
        </p:spPr>
        <p:txBody>
          <a:bodyPr/>
          <a:lstStyle/>
          <a:p>
            <a:r>
              <a:rPr lang="pl-PL" dirty="0" smtClean="0"/>
              <a:t>Listy</a:t>
            </a:r>
          </a:p>
          <a:p>
            <a:r>
              <a:rPr lang="pl-PL" dirty="0" smtClean="0"/>
              <a:t>Krotki (</a:t>
            </a:r>
            <a:r>
              <a:rPr lang="pl-PL" dirty="0" err="1" smtClean="0"/>
              <a:t>tuples</a:t>
            </a:r>
            <a:r>
              <a:rPr lang="pl-PL" dirty="0" smtClean="0"/>
              <a:t>)  i sekwencje</a:t>
            </a:r>
          </a:p>
          <a:p>
            <a:r>
              <a:rPr lang="pl-PL" dirty="0" smtClean="0"/>
              <a:t>Zbiory</a:t>
            </a:r>
          </a:p>
          <a:p>
            <a:r>
              <a:rPr lang="pl-PL" dirty="0" smtClean="0"/>
              <a:t>Słowniki</a:t>
            </a:r>
          </a:p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Lista=[ ‘To’, ‘jest’, ‘lista’]</a:t>
            </a:r>
          </a:p>
          <a:p>
            <a:r>
              <a:rPr lang="pl-PL" dirty="0" smtClean="0"/>
              <a:t>Operacje na listach:</a:t>
            </a:r>
          </a:p>
          <a:p>
            <a:r>
              <a:rPr lang="pl-PL" dirty="0" err="1" smtClean="0"/>
              <a:t>Lista.append</a:t>
            </a:r>
            <a:r>
              <a:rPr lang="pl-PL" dirty="0" smtClean="0"/>
              <a:t>(x)</a:t>
            </a:r>
          </a:p>
          <a:p>
            <a:r>
              <a:rPr lang="pl-PL" dirty="0" err="1" smtClean="0"/>
              <a:t>Lista.extend</a:t>
            </a:r>
            <a:r>
              <a:rPr lang="pl-PL" dirty="0" smtClean="0"/>
              <a:t>(L)</a:t>
            </a:r>
          </a:p>
          <a:p>
            <a:r>
              <a:rPr lang="pl-PL" dirty="0" err="1" smtClean="0"/>
              <a:t>Lista.insert</a:t>
            </a:r>
            <a:r>
              <a:rPr lang="pl-PL" dirty="0" smtClean="0"/>
              <a:t>(</a:t>
            </a:r>
            <a:r>
              <a:rPr lang="pl-PL" dirty="0" err="1" smtClean="0"/>
              <a:t>i,x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Lista.remove</a:t>
            </a:r>
            <a:r>
              <a:rPr lang="pl-PL" dirty="0" smtClean="0"/>
              <a:t>(x)</a:t>
            </a: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err="1" smtClean="0"/>
              <a:t>Lista.pop</a:t>
            </a:r>
            <a:r>
              <a:rPr lang="pl-PL" dirty="0" smtClean="0"/>
              <a:t>(), albo </a:t>
            </a:r>
            <a:r>
              <a:rPr lang="pl-PL" dirty="0" err="1" smtClean="0"/>
              <a:t>Lista.pop</a:t>
            </a:r>
            <a:r>
              <a:rPr lang="pl-PL" dirty="0" smtClean="0"/>
              <a:t>(i)</a:t>
            </a:r>
          </a:p>
          <a:p>
            <a:r>
              <a:rPr lang="pl-PL" dirty="0" err="1" smtClean="0"/>
              <a:t>Lista.index</a:t>
            </a:r>
            <a:r>
              <a:rPr lang="pl-PL" dirty="0" smtClean="0"/>
              <a:t>(x) #błąd jeśli nie ma x</a:t>
            </a:r>
          </a:p>
          <a:p>
            <a:r>
              <a:rPr lang="pl-PL" dirty="0" err="1" smtClean="0"/>
              <a:t>Lista.count</a:t>
            </a:r>
            <a:r>
              <a:rPr lang="pl-PL" dirty="0" smtClean="0"/>
              <a:t>(x)</a:t>
            </a:r>
          </a:p>
          <a:p>
            <a:r>
              <a:rPr lang="pl-PL" dirty="0" err="1" smtClean="0"/>
              <a:t>Lista.sort</a:t>
            </a:r>
            <a:r>
              <a:rPr lang="pl-PL" dirty="0" smtClean="0"/>
              <a:t>()</a:t>
            </a:r>
          </a:p>
          <a:p>
            <a:r>
              <a:rPr lang="pl-PL" dirty="0" err="1" smtClean="0"/>
              <a:t>Lista.reverse</a:t>
            </a:r>
            <a:r>
              <a:rPr lang="pl-PL" dirty="0" smtClean="0"/>
              <a:t>()</a:t>
            </a:r>
          </a:p>
          <a:p>
            <a:r>
              <a:rPr lang="pl-PL" dirty="0" smtClean="0"/>
              <a:t>del  Lista[i] 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Lista jako stos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</a:t>
            </a:r>
            <a:r>
              <a:rPr lang="pl-PL" dirty="0" smtClean="0"/>
              <a:t> = [3, 4, 5]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stack.append</a:t>
            </a:r>
            <a:r>
              <a:rPr lang="pl-PL" dirty="0" smtClean="0"/>
              <a:t>(6)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stack.append</a:t>
            </a:r>
            <a:r>
              <a:rPr lang="pl-PL" dirty="0" smtClean="0"/>
              <a:t>(7)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[3, 4, 5, 6, 7]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4686300" y="1628800"/>
            <a:ext cx="3771900" cy="475138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stack.pop</a:t>
            </a:r>
            <a:r>
              <a:rPr lang="pl-PL" dirty="0" smtClean="0"/>
              <a:t>()</a:t>
            </a:r>
          </a:p>
          <a:p>
            <a:pPr>
              <a:buNone/>
            </a:pPr>
            <a:r>
              <a:rPr lang="pl-PL" dirty="0" smtClean="0"/>
              <a:t>7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[3, 4, 5, 6]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stack.pop</a:t>
            </a:r>
            <a:r>
              <a:rPr lang="pl-PL" dirty="0" smtClean="0"/>
              <a:t>()</a:t>
            </a:r>
          </a:p>
          <a:p>
            <a:pPr>
              <a:buNone/>
            </a:pPr>
            <a:r>
              <a:rPr lang="pl-PL" dirty="0" smtClean="0"/>
              <a:t>6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stack.pop</a:t>
            </a:r>
            <a:r>
              <a:rPr lang="pl-PL" dirty="0" smtClean="0"/>
              <a:t>()</a:t>
            </a:r>
          </a:p>
          <a:p>
            <a:pPr>
              <a:buNone/>
            </a:pPr>
            <a:r>
              <a:rPr lang="pl-PL" dirty="0" smtClean="0"/>
              <a:t>5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stack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[3, 4]</a:t>
            </a:r>
          </a:p>
          <a:p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Lista jako kolejka (FIFO)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79512" y="1773238"/>
            <a:ext cx="3024336" cy="4751387"/>
          </a:xfrm>
        </p:spPr>
        <p:txBody>
          <a:bodyPr/>
          <a:lstStyle/>
          <a:p>
            <a:r>
              <a:rPr lang="pl-PL" dirty="0" smtClean="0"/>
              <a:t>Użyj </a:t>
            </a:r>
            <a:r>
              <a:rPr lang="pl-PL" dirty="0" err="1" smtClean="0"/>
              <a:t>collections.deque</a:t>
            </a:r>
            <a:r>
              <a:rPr lang="pl-PL" dirty="0" smtClean="0"/>
              <a:t>  (ta kolekcja ma zaimplementowane szybkie operacje dodawania i usuwania elementów z dwóch końców</a:t>
            </a: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203848" y="2132856"/>
            <a:ext cx="5796136" cy="3816424"/>
          </a:xfrm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  <a:r>
              <a:rPr lang="pl-PL" sz="2000" dirty="0" err="1" smtClean="0"/>
              <a:t>collections</a:t>
            </a:r>
            <a:r>
              <a:rPr lang="pl-PL" sz="2000" dirty="0" smtClean="0"/>
              <a:t> import </a:t>
            </a:r>
            <a:r>
              <a:rPr lang="pl-PL" sz="2000" dirty="0" err="1" smtClean="0"/>
              <a:t>deque</a:t>
            </a:r>
            <a:r>
              <a:rPr lang="pl-PL" sz="2000" dirty="0" smtClean="0"/>
              <a:t>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</a:t>
            </a:r>
            <a:r>
              <a:rPr lang="pl-PL" sz="2000" dirty="0" smtClean="0"/>
              <a:t> = </a:t>
            </a:r>
            <a:r>
              <a:rPr lang="pl-PL" sz="2000" dirty="0" err="1" smtClean="0"/>
              <a:t>deque</a:t>
            </a:r>
            <a:r>
              <a:rPr lang="pl-PL" sz="2000" dirty="0" smtClean="0"/>
              <a:t>(["Eric", "John", "Michael"])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queue.append</a:t>
            </a:r>
            <a:r>
              <a:rPr lang="pl-PL" sz="2000" dirty="0" smtClean="0"/>
              <a:t>("Terry") # </a:t>
            </a:r>
            <a:r>
              <a:rPr lang="pl-PL" sz="2000" dirty="0" err="1" smtClean="0"/>
              <a:t>Terry</a:t>
            </a:r>
            <a:r>
              <a:rPr lang="pl-PL" sz="2000" dirty="0" smtClean="0"/>
              <a:t> </a:t>
            </a:r>
            <a:r>
              <a:rPr lang="pl-PL" sz="2000" dirty="0" err="1" smtClean="0"/>
              <a:t>arrives</a:t>
            </a:r>
            <a:r>
              <a:rPr lang="pl-PL" sz="2000" dirty="0" smtClean="0"/>
              <a:t>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queue.append</a:t>
            </a:r>
            <a:r>
              <a:rPr lang="pl-PL" sz="2000" dirty="0" smtClean="0"/>
              <a:t>("Graham") # </a:t>
            </a:r>
            <a:r>
              <a:rPr lang="pl-PL" sz="2000" dirty="0" err="1" smtClean="0"/>
              <a:t>Graham</a:t>
            </a:r>
            <a:r>
              <a:rPr lang="pl-PL" sz="2000" dirty="0" smtClean="0"/>
              <a:t> </a:t>
            </a:r>
            <a:r>
              <a:rPr lang="pl-PL" sz="2000" dirty="0" err="1" smtClean="0"/>
              <a:t>arrives</a:t>
            </a:r>
            <a:r>
              <a:rPr lang="pl-PL" sz="2000" dirty="0" smtClean="0"/>
              <a:t>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queue.popleft</a:t>
            </a:r>
            <a:r>
              <a:rPr lang="pl-PL" sz="2000" dirty="0" smtClean="0"/>
              <a:t>() # </a:t>
            </a:r>
            <a:r>
              <a:rPr lang="pl-PL" sz="2000" dirty="0" err="1" smtClean="0"/>
              <a:t>The</a:t>
            </a:r>
            <a:r>
              <a:rPr lang="pl-PL" sz="2000" dirty="0" smtClean="0"/>
              <a:t> first to </a:t>
            </a:r>
            <a:r>
              <a:rPr lang="pl-PL" sz="2000" dirty="0" err="1" smtClean="0"/>
              <a:t>arrive</a:t>
            </a:r>
            <a:r>
              <a:rPr lang="pl-PL" sz="2000" dirty="0" smtClean="0"/>
              <a:t> </a:t>
            </a:r>
            <a:r>
              <a:rPr lang="pl-PL" sz="2000" dirty="0" err="1" smtClean="0"/>
              <a:t>now</a:t>
            </a:r>
            <a:r>
              <a:rPr lang="pl-PL" sz="2000" dirty="0" smtClean="0"/>
              <a:t> </a:t>
            </a:r>
            <a:r>
              <a:rPr lang="pl-PL" sz="2000" dirty="0" err="1" smtClean="0"/>
              <a:t>leaves</a:t>
            </a:r>
            <a:r>
              <a:rPr lang="pl-PL" sz="2000" dirty="0" smtClean="0"/>
              <a:t> 'Eric'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queue.popleft</a:t>
            </a:r>
            <a:r>
              <a:rPr lang="pl-PL" sz="2000" dirty="0" smtClean="0"/>
              <a:t>() # </a:t>
            </a:r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second</a:t>
            </a:r>
            <a:r>
              <a:rPr lang="pl-PL" sz="2000" dirty="0" smtClean="0"/>
              <a:t> to </a:t>
            </a:r>
            <a:r>
              <a:rPr lang="pl-PL" sz="2000" dirty="0" err="1" smtClean="0"/>
              <a:t>arrive</a:t>
            </a:r>
            <a:r>
              <a:rPr lang="pl-PL" sz="2000" dirty="0" smtClean="0"/>
              <a:t> </a:t>
            </a:r>
            <a:r>
              <a:rPr lang="pl-PL" sz="2000" dirty="0" err="1" smtClean="0"/>
              <a:t>now</a:t>
            </a:r>
            <a:r>
              <a:rPr lang="pl-PL" sz="2000" dirty="0" smtClean="0"/>
              <a:t> </a:t>
            </a:r>
            <a:r>
              <a:rPr lang="pl-PL" sz="2000" dirty="0" err="1" smtClean="0"/>
              <a:t>leaves</a:t>
            </a:r>
            <a:r>
              <a:rPr lang="pl-PL" sz="2000" dirty="0" smtClean="0"/>
              <a:t> 'John' 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queue</a:t>
            </a:r>
            <a:r>
              <a:rPr lang="pl-PL" sz="2000" dirty="0" smtClean="0"/>
              <a:t> # </a:t>
            </a:r>
            <a:r>
              <a:rPr lang="pl-PL" sz="2000" dirty="0" err="1" smtClean="0"/>
              <a:t>Remaining</a:t>
            </a:r>
            <a:r>
              <a:rPr lang="pl-PL" sz="2000" dirty="0" smtClean="0"/>
              <a:t> </a:t>
            </a:r>
            <a:r>
              <a:rPr lang="pl-PL" sz="2000" dirty="0" err="1" smtClean="0"/>
              <a:t>queue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order of </a:t>
            </a:r>
            <a:r>
              <a:rPr lang="pl-PL" sz="2000" dirty="0" err="1" smtClean="0"/>
              <a:t>arrival</a:t>
            </a:r>
            <a:r>
              <a:rPr lang="pl-PL" sz="2000" dirty="0" smtClean="0"/>
              <a:t> </a:t>
            </a:r>
            <a:r>
              <a:rPr lang="pl-PL" sz="2000" dirty="0" err="1" smtClean="0"/>
              <a:t>deque</a:t>
            </a:r>
            <a:r>
              <a:rPr lang="pl-PL" sz="2000" dirty="0" smtClean="0"/>
              <a:t>(['Michael', 'Terry', 'Graham'])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 z sekwencji (</a:t>
            </a:r>
            <a:r>
              <a:rPr lang="pl-PL" dirty="0" err="1" smtClean="0"/>
              <a:t>lists</a:t>
            </a:r>
            <a:r>
              <a:rPr lang="pl-PL" dirty="0" smtClean="0"/>
              <a:t> </a:t>
            </a:r>
            <a:r>
              <a:rPr lang="pl-PL" dirty="0" err="1" smtClean="0"/>
              <a:t>comprehensions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5184576" cy="4895825"/>
          </a:xfrm>
        </p:spPr>
        <p:txBody>
          <a:bodyPr/>
          <a:lstStyle/>
          <a:p>
            <a:r>
              <a:rPr lang="pl-PL" sz="2400" dirty="0" smtClean="0"/>
              <a:t>Prosty przykład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vec</a:t>
            </a:r>
            <a:r>
              <a:rPr lang="en-US" sz="2400" dirty="0" smtClean="0"/>
              <a:t> = [2, 4, 6]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[3*x for x in </a:t>
            </a:r>
            <a:r>
              <a:rPr lang="en-US" sz="2400" dirty="0" err="1" smtClean="0"/>
              <a:t>vec</a:t>
            </a:r>
            <a:r>
              <a:rPr lang="en-US" sz="2400" dirty="0" smtClean="0"/>
              <a:t>]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[6, 12, 18]</a:t>
            </a:r>
            <a:endParaRPr lang="pl-PL" sz="2400" dirty="0" smtClean="0"/>
          </a:p>
          <a:p>
            <a:r>
              <a:rPr lang="pl-PL" sz="2400" dirty="0" smtClean="0"/>
              <a:t>Bardziej złożony przykład</a:t>
            </a:r>
          </a:p>
          <a:p>
            <a:pPr>
              <a:buNone/>
            </a:pPr>
            <a:r>
              <a:rPr lang="pl-PL" sz="2400" dirty="0" smtClean="0"/>
              <a:t>&gt;&gt;&gt; [[x, x**2] for x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vec</a:t>
            </a:r>
            <a:r>
              <a:rPr lang="pl-PL" sz="2400" dirty="0" smtClean="0"/>
              <a:t>] </a:t>
            </a:r>
          </a:p>
          <a:p>
            <a:pPr>
              <a:buNone/>
            </a:pPr>
            <a:r>
              <a:rPr lang="pl-PL" sz="2400" dirty="0" smtClean="0"/>
              <a:t>[[2, 4], [</a:t>
            </a:r>
            <a:r>
              <a:rPr lang="pl-PL" sz="2400" dirty="0" err="1" smtClean="0"/>
              <a:t>4</a:t>
            </a:r>
            <a:r>
              <a:rPr lang="pl-PL" sz="2400" dirty="0" smtClean="0"/>
              <a:t>, 16], [6, 36]]</a:t>
            </a:r>
          </a:p>
          <a:p>
            <a:r>
              <a:rPr lang="pl-PL" sz="2400" dirty="0" smtClean="0"/>
              <a:t>Z wywołaniem metody</a:t>
            </a:r>
          </a:p>
          <a:p>
            <a:pPr>
              <a:buNone/>
            </a:pPr>
            <a:r>
              <a:rPr lang="pl-PL" sz="2400" dirty="0" smtClean="0"/>
              <a:t>&gt;&gt;&gt; owoc = [' banan', ' </a:t>
            </a:r>
            <a:r>
              <a:rPr lang="pl-PL" sz="2400" dirty="0" err="1" smtClean="0"/>
              <a:t>cyrtyna</a:t>
            </a:r>
            <a:r>
              <a:rPr lang="pl-PL" sz="2400" dirty="0" smtClean="0"/>
              <a:t> ', ‘jabłko '] </a:t>
            </a:r>
          </a:p>
          <a:p>
            <a:pPr>
              <a:buNone/>
            </a:pPr>
            <a:r>
              <a:rPr lang="pl-PL" sz="2400" dirty="0" smtClean="0"/>
              <a:t>&gt;&gt;&gt; [</a:t>
            </a:r>
            <a:r>
              <a:rPr lang="pl-PL" sz="2400" dirty="0" err="1" smtClean="0"/>
              <a:t>bron.strip</a:t>
            </a:r>
            <a:r>
              <a:rPr lang="pl-PL" sz="2400" dirty="0" smtClean="0"/>
              <a:t>() for bron </a:t>
            </a:r>
            <a:r>
              <a:rPr lang="pl-PL" sz="2400" dirty="0" err="1" smtClean="0"/>
              <a:t>in</a:t>
            </a:r>
            <a:r>
              <a:rPr lang="pl-PL" sz="2400" dirty="0" smtClean="0"/>
              <a:t> owoc] </a:t>
            </a:r>
          </a:p>
          <a:p>
            <a:pPr>
              <a:buNone/>
            </a:pPr>
            <a:r>
              <a:rPr lang="pl-PL" sz="2400" dirty="0" smtClean="0"/>
              <a:t>[' banan', ' </a:t>
            </a:r>
            <a:r>
              <a:rPr lang="pl-PL" sz="2400" dirty="0" err="1" smtClean="0"/>
              <a:t>cyrtyna</a:t>
            </a:r>
            <a:r>
              <a:rPr lang="pl-PL" sz="2400" dirty="0" smtClean="0"/>
              <a:t> ', ‘jabłko ']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499992" y="1773238"/>
            <a:ext cx="4392488" cy="4751387"/>
          </a:xfrm>
        </p:spPr>
        <p:txBody>
          <a:bodyPr/>
          <a:lstStyle/>
          <a:p>
            <a:r>
              <a:rPr lang="pl-PL" dirty="0" smtClean="0"/>
              <a:t>Z </a:t>
            </a:r>
            <a:r>
              <a:rPr lang="pl-PL" dirty="0" err="1" smtClean="0"/>
              <a:t>if-em</a:t>
            </a:r>
            <a:r>
              <a:rPr lang="pl-PL" dirty="0" smtClean="0"/>
              <a:t>:</a:t>
            </a:r>
          </a:p>
          <a:p>
            <a:pPr>
              <a:buNone/>
            </a:pPr>
            <a:r>
              <a:rPr lang="en-US" sz="2400" dirty="0" smtClean="0"/>
              <a:t>&gt;&gt;&gt; [3*x for x in </a:t>
            </a:r>
            <a:r>
              <a:rPr lang="en-US" sz="2400" dirty="0" err="1" smtClean="0"/>
              <a:t>vec</a:t>
            </a:r>
            <a:r>
              <a:rPr lang="en-US" sz="2400" dirty="0" smtClean="0"/>
              <a:t> if x &gt; 3]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[12, 18]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[3*x for x in </a:t>
            </a:r>
            <a:r>
              <a:rPr lang="en-US" sz="2400" dirty="0" err="1" smtClean="0"/>
              <a:t>vec</a:t>
            </a:r>
            <a:r>
              <a:rPr lang="en-US" sz="2400" dirty="0" smtClean="0"/>
              <a:t> if x &lt; 2]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[]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&gt;&gt;&gt; [x, x**2 for x </a:t>
            </a:r>
            <a:r>
              <a:rPr lang="pl-PL" sz="2800" dirty="0" err="1" smtClean="0"/>
              <a:t>in</a:t>
            </a:r>
            <a:r>
              <a:rPr lang="pl-PL" sz="2800" dirty="0" smtClean="0"/>
              <a:t> </a:t>
            </a:r>
            <a:r>
              <a:rPr lang="pl-PL" sz="2800" dirty="0" err="1" smtClean="0"/>
              <a:t>vec</a:t>
            </a:r>
            <a:r>
              <a:rPr lang="pl-PL" sz="2800" dirty="0" smtClean="0"/>
              <a:t>] # </a:t>
            </a:r>
            <a:r>
              <a:rPr lang="pl-PL" sz="2800" dirty="0" err="1" smtClean="0"/>
              <a:t>error</a:t>
            </a:r>
            <a:r>
              <a:rPr lang="pl-PL" sz="2800" dirty="0" smtClean="0"/>
              <a:t> - </a:t>
            </a:r>
            <a:r>
              <a:rPr lang="pl-PL" sz="2800" dirty="0" err="1" smtClean="0"/>
              <a:t>parens</a:t>
            </a:r>
            <a:r>
              <a:rPr lang="pl-PL" sz="2800" dirty="0" smtClean="0"/>
              <a:t> </a:t>
            </a:r>
            <a:r>
              <a:rPr lang="pl-PL" sz="2800" dirty="0" err="1" smtClean="0"/>
              <a:t>required</a:t>
            </a:r>
            <a:r>
              <a:rPr lang="pl-PL" sz="2800" dirty="0" smtClean="0"/>
              <a:t> for </a:t>
            </a:r>
            <a:r>
              <a:rPr lang="pl-PL" sz="2800" dirty="0" err="1" smtClean="0"/>
              <a:t>tuples</a:t>
            </a:r>
            <a:r>
              <a:rPr lang="pl-PL" sz="2800" dirty="0" smtClean="0"/>
              <a:t> </a:t>
            </a:r>
          </a:p>
          <a:p>
            <a:pPr>
              <a:buNone/>
            </a:pPr>
            <a:r>
              <a:rPr lang="pl-PL" sz="2800" dirty="0" smtClean="0"/>
              <a:t>File "&lt;</a:t>
            </a:r>
            <a:r>
              <a:rPr lang="pl-PL" sz="2800" dirty="0" err="1" smtClean="0"/>
              <a:t>stdin</a:t>
            </a:r>
            <a:r>
              <a:rPr lang="pl-PL" sz="2800" dirty="0" smtClean="0"/>
              <a:t>&gt;", </a:t>
            </a:r>
            <a:r>
              <a:rPr lang="pl-PL" sz="2800" dirty="0" err="1" smtClean="0"/>
              <a:t>line</a:t>
            </a:r>
            <a:r>
              <a:rPr lang="pl-PL" sz="2800" dirty="0" smtClean="0"/>
              <a:t> 1, </a:t>
            </a:r>
            <a:r>
              <a:rPr lang="pl-PL" sz="2800" dirty="0" err="1" smtClean="0"/>
              <a:t>in</a:t>
            </a:r>
            <a:r>
              <a:rPr lang="pl-PL" sz="2800" dirty="0" smtClean="0"/>
              <a:t> ? [x, x**2 for x </a:t>
            </a:r>
            <a:r>
              <a:rPr lang="pl-PL" sz="2800" dirty="0" err="1" smtClean="0"/>
              <a:t>in</a:t>
            </a:r>
            <a:r>
              <a:rPr lang="pl-PL" sz="2800" dirty="0" smtClean="0"/>
              <a:t> </a:t>
            </a:r>
            <a:r>
              <a:rPr lang="pl-PL" sz="2800" dirty="0" err="1" smtClean="0"/>
              <a:t>vec</a:t>
            </a:r>
            <a:r>
              <a:rPr lang="pl-PL" sz="2800" dirty="0" smtClean="0"/>
              <a:t>] </a:t>
            </a:r>
          </a:p>
          <a:p>
            <a:pPr>
              <a:buNone/>
            </a:pPr>
            <a:r>
              <a:rPr lang="pl-PL" sz="2800" dirty="0" smtClean="0"/>
              <a:t>							   ^</a:t>
            </a:r>
          </a:p>
          <a:p>
            <a:pPr>
              <a:buNone/>
            </a:pPr>
            <a:r>
              <a:rPr lang="pl-PL" sz="2800" dirty="0" smtClean="0"/>
              <a:t> </a:t>
            </a:r>
            <a:r>
              <a:rPr lang="pl-PL" sz="2800" dirty="0" err="1" smtClean="0"/>
              <a:t>SyntaxError</a:t>
            </a:r>
            <a:r>
              <a:rPr lang="pl-PL" sz="2800" dirty="0" smtClean="0"/>
              <a:t>: </a:t>
            </a:r>
            <a:r>
              <a:rPr lang="pl-PL" sz="2800" dirty="0" err="1" smtClean="0"/>
              <a:t>invalid</a:t>
            </a:r>
            <a:r>
              <a:rPr lang="pl-PL" sz="2800" dirty="0" smtClean="0"/>
              <a:t> </a:t>
            </a:r>
            <a:r>
              <a:rPr lang="pl-PL" sz="2800" dirty="0" err="1" smtClean="0"/>
              <a:t>syntax</a:t>
            </a:r>
            <a:r>
              <a:rPr lang="pl-PL" sz="2800" dirty="0" smtClean="0"/>
              <a:t> 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&gt;&gt;&gt; [(x, x**2) for x </a:t>
            </a:r>
            <a:r>
              <a:rPr lang="pl-PL" sz="2800" dirty="0" err="1" smtClean="0"/>
              <a:t>in</a:t>
            </a:r>
            <a:r>
              <a:rPr lang="pl-PL" sz="2800" dirty="0" smtClean="0"/>
              <a:t> </a:t>
            </a:r>
            <a:r>
              <a:rPr lang="pl-PL" sz="2800" dirty="0" err="1" smtClean="0"/>
              <a:t>vec</a:t>
            </a:r>
            <a:r>
              <a:rPr lang="pl-PL" sz="2800" dirty="0" smtClean="0"/>
              <a:t>] </a:t>
            </a:r>
          </a:p>
          <a:p>
            <a:pPr>
              <a:buNone/>
            </a:pPr>
            <a:r>
              <a:rPr lang="pl-PL" sz="2800" dirty="0" smtClean="0"/>
              <a:t>[(2, 4), (</a:t>
            </a:r>
            <a:r>
              <a:rPr lang="pl-PL" sz="2800" dirty="0" err="1" smtClean="0"/>
              <a:t>4</a:t>
            </a:r>
            <a:r>
              <a:rPr lang="pl-PL" sz="2800" dirty="0" smtClean="0"/>
              <a:t>, 16), (6, 36)]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696200" cy="475138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&gt;&gt;&gt; vec1 = [2, 4, 6]</a:t>
            </a:r>
          </a:p>
          <a:p>
            <a:pPr>
              <a:buNone/>
            </a:pPr>
            <a:r>
              <a:rPr lang="pl-PL" dirty="0" smtClean="0"/>
              <a:t>&gt;&gt;&gt; vec2 = [4, 3, -9]</a:t>
            </a:r>
          </a:p>
          <a:p>
            <a:pPr>
              <a:buNone/>
            </a:pPr>
            <a:r>
              <a:rPr lang="pl-PL" dirty="0" smtClean="0"/>
              <a:t>&gt;&gt;&gt; [</a:t>
            </a:r>
            <a:r>
              <a:rPr lang="pl-PL" dirty="0" err="1" smtClean="0"/>
              <a:t>x*y</a:t>
            </a:r>
            <a:r>
              <a:rPr lang="pl-PL" dirty="0" smtClean="0"/>
              <a:t> for x </a:t>
            </a:r>
            <a:r>
              <a:rPr lang="pl-PL" dirty="0" err="1" smtClean="0"/>
              <a:t>in</a:t>
            </a:r>
            <a:r>
              <a:rPr lang="pl-PL" dirty="0" smtClean="0"/>
              <a:t> vec1 for y </a:t>
            </a:r>
            <a:r>
              <a:rPr lang="pl-PL" dirty="0" err="1" smtClean="0"/>
              <a:t>in</a:t>
            </a:r>
            <a:r>
              <a:rPr lang="pl-PL" dirty="0" smtClean="0"/>
              <a:t> vec2]</a:t>
            </a:r>
          </a:p>
          <a:p>
            <a:pPr>
              <a:buNone/>
            </a:pPr>
            <a:r>
              <a:rPr lang="pl-PL" dirty="0" smtClean="0"/>
              <a:t>[8, 6, -18, 16, 12, -36, 24, 18, -54]</a:t>
            </a:r>
          </a:p>
          <a:p>
            <a:pPr>
              <a:buNone/>
            </a:pPr>
            <a:r>
              <a:rPr lang="pl-PL" dirty="0" smtClean="0"/>
              <a:t>&gt;&gt;&gt; [</a:t>
            </a:r>
            <a:r>
              <a:rPr lang="pl-PL" dirty="0" err="1" smtClean="0"/>
              <a:t>x+y</a:t>
            </a:r>
            <a:r>
              <a:rPr lang="pl-PL" dirty="0" smtClean="0"/>
              <a:t> for x </a:t>
            </a:r>
            <a:r>
              <a:rPr lang="pl-PL" dirty="0" err="1" smtClean="0"/>
              <a:t>in</a:t>
            </a:r>
            <a:r>
              <a:rPr lang="pl-PL" dirty="0" smtClean="0"/>
              <a:t> vec1 for y </a:t>
            </a:r>
            <a:r>
              <a:rPr lang="pl-PL" dirty="0" err="1" smtClean="0"/>
              <a:t>in</a:t>
            </a:r>
            <a:r>
              <a:rPr lang="pl-PL" dirty="0" smtClean="0"/>
              <a:t> vec2]</a:t>
            </a:r>
          </a:p>
          <a:p>
            <a:pPr>
              <a:buNone/>
            </a:pPr>
            <a:r>
              <a:rPr lang="pl-PL" dirty="0" smtClean="0"/>
              <a:t>[6, 5, -7, 8, 7, -5, 10, 9, -3]</a:t>
            </a:r>
          </a:p>
          <a:p>
            <a:pPr>
              <a:buNone/>
            </a:pPr>
            <a:r>
              <a:rPr lang="pl-PL" dirty="0" smtClean="0"/>
              <a:t>&gt;&gt;&gt; [vec1[i]*vec2[i] for i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range</a:t>
            </a:r>
            <a:r>
              <a:rPr lang="pl-PL" dirty="0" smtClean="0"/>
              <a:t>(len(vec1))]</a:t>
            </a:r>
          </a:p>
          <a:p>
            <a:pPr>
              <a:buNone/>
            </a:pPr>
            <a:r>
              <a:rPr lang="pl-PL" dirty="0" smtClean="0"/>
              <a:t>[8, 12, -54]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568952" cy="4751387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&gt;&gt;&gt; [</a:t>
            </a:r>
            <a:r>
              <a:rPr lang="en-US" sz="2800" dirty="0" err="1" smtClean="0"/>
              <a:t>str</a:t>
            </a:r>
            <a:r>
              <a:rPr lang="en-US" sz="2800" dirty="0" smtClean="0"/>
              <a:t>(round(355/113, </a:t>
            </a:r>
            <a:r>
              <a:rPr lang="en-US" sz="2800" dirty="0" err="1" smtClean="0"/>
              <a:t>i</a:t>
            </a:r>
            <a:r>
              <a:rPr lang="en-US" sz="2800" dirty="0" smtClean="0"/>
              <a:t>)) for </a:t>
            </a:r>
            <a:r>
              <a:rPr lang="en-US" sz="2800" dirty="0" err="1" smtClean="0"/>
              <a:t>i</a:t>
            </a:r>
            <a:r>
              <a:rPr lang="en-US" sz="2800" dirty="0" smtClean="0"/>
              <a:t> in range(1, 6)]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['3.1', '3.14', '3.142', '3.1416', '3.14159']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 zagnieżdżone - przykłady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4282380" cy="4751387"/>
          </a:xfrm>
        </p:spPr>
        <p:txBody>
          <a:bodyPr/>
          <a:lstStyle/>
          <a:p>
            <a:pPr>
              <a:buNone/>
            </a:pPr>
            <a:r>
              <a:rPr lang="fi-FI" sz="2400" dirty="0" smtClean="0"/>
              <a:t>&gt;&gt;&gt; mat = [</a:t>
            </a:r>
          </a:p>
          <a:p>
            <a:pPr>
              <a:buNone/>
            </a:pPr>
            <a:r>
              <a:rPr lang="fi-FI" sz="2400" dirty="0" smtClean="0"/>
              <a:t>...        [1, 2, 3],</a:t>
            </a:r>
          </a:p>
          <a:p>
            <a:pPr>
              <a:buNone/>
            </a:pPr>
            <a:r>
              <a:rPr lang="fi-FI" sz="2400" dirty="0" smtClean="0"/>
              <a:t>...        [4, 5, 6],</a:t>
            </a:r>
          </a:p>
          <a:p>
            <a:pPr>
              <a:buNone/>
            </a:pPr>
            <a:r>
              <a:rPr lang="fi-FI" sz="2400" dirty="0" smtClean="0"/>
              <a:t>...        [7, 8, 9],</a:t>
            </a:r>
          </a:p>
          <a:p>
            <a:pPr>
              <a:buNone/>
            </a:pPr>
            <a:r>
              <a:rPr lang="fi-FI" sz="2400" dirty="0" smtClean="0"/>
              <a:t>...       ]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print([[row[</a:t>
            </a:r>
            <a:r>
              <a:rPr lang="en-US" sz="2400" dirty="0" err="1" smtClean="0"/>
              <a:t>i</a:t>
            </a:r>
            <a:r>
              <a:rPr lang="en-US" sz="2400" dirty="0" smtClean="0"/>
              <a:t>] for row in mat] for </a:t>
            </a:r>
            <a:r>
              <a:rPr lang="en-US" sz="2400" dirty="0" err="1" smtClean="0"/>
              <a:t>i</a:t>
            </a:r>
            <a:r>
              <a:rPr lang="en-US" sz="2400" dirty="0" smtClean="0"/>
              <a:t> in [0, 1, 2]])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[[1, 4, 7], [2, 5, 8], [3, 6, 9]]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457700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in [0, 1, 2]:</a:t>
            </a:r>
          </a:p>
          <a:p>
            <a:pPr>
              <a:buNone/>
            </a:pPr>
            <a:r>
              <a:rPr lang="en-US" dirty="0" smtClean="0"/>
              <a:t>    for row in mat:</a:t>
            </a:r>
          </a:p>
          <a:p>
            <a:pPr>
              <a:buNone/>
            </a:pPr>
            <a:r>
              <a:rPr lang="en-US" dirty="0" smtClean="0"/>
              <a:t>        print(row[</a:t>
            </a:r>
            <a:r>
              <a:rPr lang="en-US" dirty="0" err="1" smtClean="0"/>
              <a:t>i</a:t>
            </a:r>
            <a:r>
              <a:rPr lang="en-US" dirty="0" smtClean="0"/>
              <a:t>], end="")</a:t>
            </a:r>
          </a:p>
          <a:p>
            <a:pPr>
              <a:buNone/>
            </a:pPr>
            <a:r>
              <a:rPr lang="en-US" dirty="0" smtClean="0"/>
              <a:t>    print()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&gt;&gt;&gt; list(zip(*mat)) </a:t>
            </a:r>
          </a:p>
          <a:p>
            <a:pPr>
              <a:buNone/>
            </a:pPr>
            <a:r>
              <a:rPr lang="pl-PL" dirty="0" smtClean="0"/>
              <a:t>[(1, 4, 7), (2, 5, 8), (3, 6, 9)]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Lista – przykład: del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a = [-1, </a:t>
            </a:r>
            <a:r>
              <a:rPr lang="pl-PL" dirty="0" err="1" smtClean="0"/>
              <a:t>1</a:t>
            </a:r>
            <a:r>
              <a:rPr lang="pl-PL" dirty="0" smtClean="0"/>
              <a:t>, 66.25, 333, </a:t>
            </a:r>
            <a:r>
              <a:rPr lang="pl-PL" dirty="0" err="1" smtClean="0"/>
              <a:t>333</a:t>
            </a:r>
            <a:r>
              <a:rPr lang="pl-PL" dirty="0" smtClean="0"/>
              <a:t>, 1234.5] </a:t>
            </a:r>
          </a:p>
          <a:p>
            <a:pPr>
              <a:buNone/>
            </a:pPr>
            <a:r>
              <a:rPr lang="pl-PL" dirty="0" smtClean="0"/>
              <a:t>&gt;&gt;&gt; del a[0] </a:t>
            </a:r>
          </a:p>
          <a:p>
            <a:pPr>
              <a:buNone/>
            </a:pPr>
            <a:r>
              <a:rPr lang="pl-PL" dirty="0" smtClean="0"/>
              <a:t>&gt;&gt;&gt; a [1, 66.25, 333, </a:t>
            </a:r>
            <a:r>
              <a:rPr lang="pl-PL" dirty="0" err="1" smtClean="0"/>
              <a:t>333</a:t>
            </a:r>
            <a:r>
              <a:rPr lang="pl-PL" dirty="0" smtClean="0"/>
              <a:t>, 1234.5] &gt;&gt;&gt; del a[2:4] </a:t>
            </a:r>
          </a:p>
          <a:p>
            <a:pPr>
              <a:buNone/>
            </a:pPr>
            <a:r>
              <a:rPr lang="pl-PL" dirty="0" smtClean="0"/>
              <a:t>&gt;&gt;&gt; a [1, 66.25, 1234.5] </a:t>
            </a:r>
          </a:p>
          <a:p>
            <a:pPr>
              <a:buNone/>
            </a:pPr>
            <a:r>
              <a:rPr lang="pl-PL" dirty="0" smtClean="0"/>
              <a:t>&gt;&gt;&gt; del a[:] </a:t>
            </a:r>
          </a:p>
          <a:p>
            <a:pPr>
              <a:buNone/>
            </a:pPr>
            <a:r>
              <a:rPr lang="pl-PL" dirty="0" smtClean="0"/>
              <a:t>&gt;&gt;&gt; a []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Krotki (ang. </a:t>
            </a:r>
            <a:r>
              <a:rPr lang="pl-PL" dirty="0" err="1" smtClean="0"/>
              <a:t>tuples</a:t>
            </a:r>
            <a:r>
              <a:rPr lang="pl-PL" dirty="0" smtClean="0"/>
              <a:t>) i sekwencje (ang. </a:t>
            </a:r>
            <a:r>
              <a:rPr lang="pl-PL" dirty="0" err="1" smtClean="0"/>
              <a:t>sequences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i="1" dirty="0" smtClean="0">
                <a:hlinkClick r:id="rId2"/>
              </a:rPr>
              <a:t>Sequence Types — </a:t>
            </a:r>
            <a:r>
              <a:rPr lang="en-US" sz="2000" i="1" dirty="0" err="1" smtClean="0">
                <a:hlinkClick r:id="rId2"/>
              </a:rPr>
              <a:t>str</a:t>
            </a:r>
            <a:r>
              <a:rPr lang="en-US" sz="2000" i="1" dirty="0" smtClean="0">
                <a:hlinkClick r:id="rId2"/>
              </a:rPr>
              <a:t>, bytes, </a:t>
            </a:r>
            <a:r>
              <a:rPr lang="en-US" sz="2000" i="1" dirty="0" err="1" smtClean="0">
                <a:hlinkClick r:id="rId2"/>
              </a:rPr>
              <a:t>bytearray</a:t>
            </a:r>
            <a:r>
              <a:rPr lang="en-US" sz="2000" i="1" dirty="0" smtClean="0">
                <a:hlinkClick r:id="rId2"/>
              </a:rPr>
              <a:t>, list, </a:t>
            </a:r>
            <a:r>
              <a:rPr lang="en-US" sz="2000" i="1" dirty="0" err="1" smtClean="0">
                <a:hlinkClick r:id="rId2"/>
              </a:rPr>
              <a:t>tuple</a:t>
            </a:r>
            <a:r>
              <a:rPr lang="en-US" sz="2000" i="1" dirty="0" smtClean="0">
                <a:hlinkClick r:id="rId2"/>
              </a:rPr>
              <a:t>, range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t = 12345, 54321, 'hello!'</a:t>
            </a:r>
          </a:p>
          <a:p>
            <a:pPr>
              <a:buNone/>
            </a:pPr>
            <a:r>
              <a:rPr lang="en-US" sz="2000" dirty="0" smtClean="0"/>
              <a:t>&gt;&gt;&gt; t[0]</a:t>
            </a:r>
          </a:p>
          <a:p>
            <a:pPr>
              <a:buNone/>
            </a:pPr>
            <a:r>
              <a:rPr lang="en-US" sz="2000" dirty="0" smtClean="0"/>
              <a:t>12345</a:t>
            </a:r>
          </a:p>
          <a:p>
            <a:pPr>
              <a:buNone/>
            </a:pPr>
            <a:r>
              <a:rPr lang="en-US" sz="2000" dirty="0" smtClean="0"/>
              <a:t>&gt;&gt;&gt; t</a:t>
            </a:r>
          </a:p>
          <a:p>
            <a:pPr>
              <a:buNone/>
            </a:pPr>
            <a:r>
              <a:rPr lang="en-US" sz="2000" dirty="0" smtClean="0"/>
              <a:t>(12345, 54321, 'hello!')</a:t>
            </a:r>
          </a:p>
          <a:p>
            <a:pPr>
              <a:buNone/>
            </a:pPr>
            <a:r>
              <a:rPr lang="en-US" sz="2000" dirty="0" smtClean="0"/>
              <a:t>&gt;&gt;&gt; # </a:t>
            </a:r>
            <a:r>
              <a:rPr lang="en-US" sz="2000" dirty="0" err="1" smtClean="0"/>
              <a:t>Tuples</a:t>
            </a:r>
            <a:r>
              <a:rPr lang="en-US" sz="2000" dirty="0" smtClean="0"/>
              <a:t> may be nested:</a:t>
            </a:r>
          </a:p>
          <a:p>
            <a:pPr>
              <a:buNone/>
            </a:pPr>
            <a:r>
              <a:rPr lang="en-US" sz="2000" dirty="0" smtClean="0"/>
              <a:t>... u = t, (1, 2, 3, 4, 5)</a:t>
            </a:r>
          </a:p>
          <a:p>
            <a:pPr>
              <a:buNone/>
            </a:pPr>
            <a:r>
              <a:rPr lang="en-US" sz="2000" dirty="0" smtClean="0"/>
              <a:t>&gt;&gt;&gt; u</a:t>
            </a:r>
          </a:p>
          <a:p>
            <a:pPr>
              <a:buNone/>
            </a:pPr>
            <a:r>
              <a:rPr lang="en-US" sz="2000" dirty="0" smtClean="0"/>
              <a:t>((12345, 54321, 'hello!'), (1, 2, 3, 4, 5))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&gt;&gt;&gt; empty = ()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singleton = 'hello', # &lt;-- </a:t>
            </a:r>
            <a:r>
              <a:rPr lang="pl-PL" sz="2000" dirty="0" smtClean="0"/>
              <a:t>przecinek ma znaczenie</a:t>
            </a:r>
            <a:r>
              <a:rPr lang="en-US" sz="2000" dirty="0" smtClean="0"/>
              <a:t>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len</a:t>
            </a:r>
            <a:r>
              <a:rPr lang="en-US" sz="2000" dirty="0" smtClean="0"/>
              <a:t>(empty)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0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len</a:t>
            </a:r>
            <a:r>
              <a:rPr lang="en-US" sz="2000" dirty="0" smtClean="0"/>
              <a:t>(singleton)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1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singleton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('hello',)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Rozpakowywanie:</a:t>
            </a:r>
          </a:p>
          <a:p>
            <a:pPr>
              <a:buNone/>
            </a:pPr>
            <a:r>
              <a:rPr lang="pl-PL" sz="2000" dirty="0" smtClean="0"/>
              <a:t>&gt;&gt;&gt; x, y, z = t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Zbiory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7914456" cy="4751387"/>
          </a:xfrm>
        </p:spPr>
        <p:txBody>
          <a:bodyPr/>
          <a:lstStyle/>
          <a:p>
            <a:r>
              <a:rPr lang="pl-PL" dirty="0" smtClean="0"/>
              <a:t>Zbiory inicjujemy za pomocą set() albo {} (ten drugi sposób tylko dla niepustych zbiorów)</a:t>
            </a:r>
          </a:p>
          <a:p>
            <a:pPr>
              <a:buNone/>
            </a:pPr>
            <a:r>
              <a:rPr lang="pl-PL" sz="2000" dirty="0" smtClean="0"/>
              <a:t>&gt;&gt;&gt; basket = </a:t>
            </a:r>
            <a:r>
              <a:rPr lang="pl-PL" sz="2000" b="1" dirty="0" err="1" smtClean="0">
                <a:solidFill>
                  <a:srgbClr val="FF0000"/>
                </a:solidFill>
              </a:rPr>
              <a:t>{</a:t>
            </a:r>
            <a:r>
              <a:rPr lang="pl-PL" sz="2000" dirty="0" err="1" smtClean="0">
                <a:solidFill>
                  <a:srgbClr val="FFC000"/>
                </a:solidFill>
              </a:rPr>
              <a:t>'apple</a:t>
            </a:r>
            <a:r>
              <a:rPr lang="pl-PL" sz="2000" dirty="0" smtClean="0">
                <a:solidFill>
                  <a:srgbClr val="FFC000"/>
                </a:solidFill>
              </a:rPr>
              <a:t>’</a:t>
            </a:r>
            <a:r>
              <a:rPr lang="pl-PL" sz="2000" dirty="0" smtClean="0"/>
              <a:t>, </a:t>
            </a:r>
            <a:r>
              <a:rPr lang="pl-PL" sz="2000" dirty="0" err="1" smtClean="0"/>
              <a:t>'orang</a:t>
            </a:r>
            <a:r>
              <a:rPr lang="pl-PL" sz="2000" dirty="0" smtClean="0"/>
              <a:t>e', </a:t>
            </a:r>
            <a:r>
              <a:rPr lang="pl-PL" sz="2000" dirty="0" err="1" smtClean="0">
                <a:solidFill>
                  <a:srgbClr val="FFC000"/>
                </a:solidFill>
              </a:rPr>
              <a:t>'appl</a:t>
            </a:r>
            <a:r>
              <a:rPr lang="pl-PL" sz="2000" dirty="0" smtClean="0">
                <a:solidFill>
                  <a:srgbClr val="FFC000"/>
                </a:solidFill>
              </a:rPr>
              <a:t>e'</a:t>
            </a:r>
            <a:r>
              <a:rPr lang="pl-PL" sz="2000" dirty="0" smtClean="0"/>
              <a:t>, '</a:t>
            </a:r>
            <a:r>
              <a:rPr lang="pl-PL" sz="2000" dirty="0" err="1" smtClean="0"/>
              <a:t>pear</a:t>
            </a:r>
            <a:r>
              <a:rPr lang="pl-PL" sz="2000" dirty="0" smtClean="0"/>
              <a:t>', </a:t>
            </a:r>
            <a:r>
              <a:rPr lang="pl-PL" sz="2000" dirty="0" err="1" smtClean="0"/>
              <a:t>'orang</a:t>
            </a:r>
            <a:r>
              <a:rPr lang="pl-PL" sz="2000" dirty="0" smtClean="0"/>
              <a:t>e', 'banana'</a:t>
            </a:r>
            <a:r>
              <a:rPr lang="pl-PL" sz="2000" b="1" dirty="0" smtClean="0">
                <a:solidFill>
                  <a:srgbClr val="FF0000"/>
                </a:solidFill>
              </a:rPr>
              <a:t>}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print</a:t>
            </a:r>
            <a:r>
              <a:rPr lang="pl-PL" sz="2000" dirty="0" smtClean="0"/>
              <a:t>(basket)</a:t>
            </a:r>
          </a:p>
          <a:p>
            <a:pPr>
              <a:buNone/>
            </a:pPr>
            <a:r>
              <a:rPr lang="pl-PL" sz="2000" dirty="0" err="1" smtClean="0"/>
              <a:t>{'orange</a:t>
            </a:r>
            <a:r>
              <a:rPr lang="pl-PL" sz="2000" dirty="0" smtClean="0"/>
              <a:t>', 'banana', '</a:t>
            </a:r>
            <a:r>
              <a:rPr lang="pl-PL" sz="2000" dirty="0" err="1" smtClean="0"/>
              <a:t>pear</a:t>
            </a:r>
            <a:r>
              <a:rPr lang="pl-PL" sz="2000" dirty="0" smtClean="0"/>
              <a:t>', </a:t>
            </a:r>
            <a:r>
              <a:rPr lang="pl-PL" sz="2000" dirty="0" err="1" smtClean="0">
                <a:solidFill>
                  <a:srgbClr val="FFC000"/>
                </a:solidFill>
              </a:rPr>
              <a:t>'appl</a:t>
            </a:r>
            <a:r>
              <a:rPr lang="pl-PL" sz="2000" dirty="0" smtClean="0">
                <a:solidFill>
                  <a:srgbClr val="FFC000"/>
                </a:solidFill>
              </a:rPr>
              <a:t>e'</a:t>
            </a:r>
            <a:r>
              <a:rPr lang="pl-PL" sz="2000" dirty="0" smtClean="0"/>
              <a:t>}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'orang</a:t>
            </a:r>
            <a:r>
              <a:rPr lang="pl-PL" sz="2000" dirty="0" smtClean="0"/>
              <a:t>e' </a:t>
            </a:r>
            <a:r>
              <a:rPr lang="pl-PL" sz="2000" dirty="0" err="1" smtClean="0"/>
              <a:t>in</a:t>
            </a:r>
            <a:r>
              <a:rPr lang="pl-PL" sz="2000" dirty="0" smtClean="0"/>
              <a:t> basket</a:t>
            </a:r>
          </a:p>
          <a:p>
            <a:pPr>
              <a:buNone/>
            </a:pPr>
            <a:r>
              <a:rPr lang="pl-PL" sz="2000" dirty="0" err="1" smtClean="0"/>
              <a:t>True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&gt;&gt;&gt; '</a:t>
            </a:r>
            <a:r>
              <a:rPr lang="pl-PL" sz="2000" dirty="0" err="1" smtClean="0"/>
              <a:t>crabgrass</a:t>
            </a:r>
            <a:r>
              <a:rPr lang="pl-PL" sz="2000" dirty="0" smtClean="0"/>
              <a:t>' </a:t>
            </a:r>
            <a:r>
              <a:rPr lang="pl-PL" sz="2000" dirty="0" err="1" smtClean="0"/>
              <a:t>in</a:t>
            </a:r>
            <a:r>
              <a:rPr lang="pl-PL" sz="2000" dirty="0" smtClean="0"/>
              <a:t> basket</a:t>
            </a:r>
          </a:p>
          <a:p>
            <a:pPr>
              <a:buNone/>
            </a:pPr>
            <a:r>
              <a:rPr lang="pl-PL" sz="2000" dirty="0" err="1" smtClean="0"/>
              <a:t>False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Zbiory - przykłady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95536" y="1629941"/>
            <a:ext cx="8062664" cy="4751387"/>
          </a:xfrm>
        </p:spPr>
        <p:txBody>
          <a:bodyPr/>
          <a:lstStyle/>
          <a:p>
            <a:pPr>
              <a:buNone/>
            </a:pPr>
            <a:r>
              <a:rPr lang="pl-PL" sz="2000" dirty="0" smtClean="0"/>
              <a:t>&gt;&gt;&gt; # </a:t>
            </a:r>
            <a:r>
              <a:rPr lang="pl-PL" sz="2000" dirty="0" err="1" smtClean="0"/>
              <a:t>Demonstrate</a:t>
            </a:r>
            <a:r>
              <a:rPr lang="pl-PL" sz="2000" dirty="0" smtClean="0"/>
              <a:t> set operations on </a:t>
            </a:r>
            <a:r>
              <a:rPr lang="pl-PL" sz="2000" dirty="0" err="1" smtClean="0"/>
              <a:t>unique</a:t>
            </a:r>
            <a:r>
              <a:rPr lang="pl-PL" sz="2000" dirty="0" smtClean="0"/>
              <a:t>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  <a:r>
              <a:rPr lang="pl-PL" sz="2000" dirty="0" err="1" smtClean="0"/>
              <a:t>two</a:t>
            </a:r>
            <a:r>
              <a:rPr lang="pl-PL" sz="2000" dirty="0" smtClean="0"/>
              <a:t> </a:t>
            </a:r>
            <a:r>
              <a:rPr lang="pl-PL" sz="2000" dirty="0" err="1" smtClean="0"/>
              <a:t>words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...</a:t>
            </a:r>
          </a:p>
          <a:p>
            <a:pPr>
              <a:buNone/>
            </a:pPr>
            <a:r>
              <a:rPr lang="pl-PL" sz="2000" dirty="0" smtClean="0"/>
              <a:t>&gt;&gt;&gt; a = set('</a:t>
            </a:r>
            <a:r>
              <a:rPr lang="pl-PL" sz="2000" dirty="0" err="1" smtClean="0"/>
              <a:t>abracadabra</a:t>
            </a:r>
            <a:r>
              <a:rPr lang="pl-PL" sz="2000" dirty="0" smtClean="0"/>
              <a:t>')</a:t>
            </a:r>
          </a:p>
          <a:p>
            <a:pPr>
              <a:buNone/>
            </a:pPr>
            <a:r>
              <a:rPr lang="pl-PL" sz="2000" dirty="0" smtClean="0"/>
              <a:t>&gt;&gt;&gt; b = set('</a:t>
            </a:r>
            <a:r>
              <a:rPr lang="pl-PL" sz="2000" dirty="0" err="1" smtClean="0"/>
              <a:t>alacazam</a:t>
            </a:r>
            <a:r>
              <a:rPr lang="pl-PL" sz="2000" dirty="0" smtClean="0"/>
              <a:t>')</a:t>
            </a:r>
          </a:p>
          <a:p>
            <a:pPr>
              <a:buNone/>
            </a:pPr>
            <a:r>
              <a:rPr lang="pl-PL" sz="2000" dirty="0" smtClean="0"/>
              <a:t>&gt;&gt;&gt; a                                  # </a:t>
            </a:r>
            <a:r>
              <a:rPr lang="pl-PL" sz="2000" dirty="0" err="1" smtClean="0"/>
              <a:t>unique</a:t>
            </a:r>
            <a:r>
              <a:rPr lang="pl-PL" sz="2000" dirty="0" smtClean="0"/>
              <a:t>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a</a:t>
            </a:r>
          </a:p>
          <a:p>
            <a:pPr>
              <a:buNone/>
            </a:pPr>
            <a:r>
              <a:rPr lang="pl-PL" sz="2000" dirty="0" smtClean="0"/>
              <a:t>{'a', '</a:t>
            </a:r>
            <a:r>
              <a:rPr lang="pl-PL" sz="2000" dirty="0" err="1" smtClean="0"/>
              <a:t>r</a:t>
            </a:r>
            <a:r>
              <a:rPr lang="pl-PL" sz="2000" dirty="0" smtClean="0"/>
              <a:t>', 'b', 'c', 'd'}</a:t>
            </a:r>
          </a:p>
          <a:p>
            <a:pPr>
              <a:buNone/>
            </a:pPr>
            <a:r>
              <a:rPr lang="pl-PL" sz="2000" dirty="0" smtClean="0"/>
              <a:t>&gt;&gt;&gt; a - b                              #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a but not </a:t>
            </a:r>
            <a:r>
              <a:rPr lang="pl-PL" sz="2000" dirty="0" err="1" smtClean="0"/>
              <a:t>in</a:t>
            </a:r>
            <a:r>
              <a:rPr lang="pl-PL" sz="2000" dirty="0" smtClean="0"/>
              <a:t> b</a:t>
            </a:r>
          </a:p>
          <a:p>
            <a:pPr>
              <a:buNone/>
            </a:pPr>
            <a:r>
              <a:rPr lang="pl-PL" sz="2000" dirty="0" smtClean="0"/>
              <a:t>{'</a:t>
            </a:r>
            <a:r>
              <a:rPr lang="pl-PL" sz="2000" dirty="0" err="1" smtClean="0"/>
              <a:t>r</a:t>
            </a:r>
            <a:r>
              <a:rPr lang="pl-PL" sz="2000" dirty="0" smtClean="0"/>
              <a:t>', 'd', 'b'}</a:t>
            </a:r>
          </a:p>
          <a:p>
            <a:pPr>
              <a:buNone/>
            </a:pPr>
            <a:r>
              <a:rPr lang="pl-PL" sz="2000" dirty="0" smtClean="0"/>
              <a:t>&gt;&gt;&gt; a | b                              #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either</a:t>
            </a:r>
            <a:r>
              <a:rPr lang="pl-PL" sz="2000" dirty="0" smtClean="0"/>
              <a:t> a </a:t>
            </a:r>
            <a:r>
              <a:rPr lang="pl-PL" sz="2000" dirty="0" err="1" smtClean="0"/>
              <a:t>or</a:t>
            </a:r>
            <a:r>
              <a:rPr lang="pl-PL" sz="2000" dirty="0" smtClean="0"/>
              <a:t> b</a:t>
            </a:r>
          </a:p>
          <a:p>
            <a:pPr>
              <a:buNone/>
            </a:pPr>
            <a:r>
              <a:rPr lang="pl-PL" sz="2000" dirty="0" smtClean="0"/>
              <a:t>{'a', 'c', '</a:t>
            </a:r>
            <a:r>
              <a:rPr lang="pl-PL" sz="2000" dirty="0" err="1" smtClean="0"/>
              <a:t>r</a:t>
            </a:r>
            <a:r>
              <a:rPr lang="pl-PL" sz="2000" dirty="0" smtClean="0"/>
              <a:t>', 'd', 'b', 'm', 'z', 'l'}</a:t>
            </a:r>
          </a:p>
          <a:p>
            <a:pPr>
              <a:buNone/>
            </a:pPr>
            <a:r>
              <a:rPr lang="pl-PL" sz="2000" dirty="0" smtClean="0"/>
              <a:t>&gt;&gt;&gt; a &amp; b                              #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both</a:t>
            </a:r>
            <a:r>
              <a:rPr lang="pl-PL" sz="2000" dirty="0" smtClean="0"/>
              <a:t> a and b</a:t>
            </a:r>
          </a:p>
          <a:p>
            <a:pPr>
              <a:buNone/>
            </a:pPr>
            <a:r>
              <a:rPr lang="pl-PL" sz="2000" dirty="0" smtClean="0"/>
              <a:t>{'a', 'c'}</a:t>
            </a:r>
          </a:p>
          <a:p>
            <a:pPr>
              <a:buNone/>
            </a:pPr>
            <a:r>
              <a:rPr lang="pl-PL" sz="2000" dirty="0" smtClean="0"/>
              <a:t>&gt;&gt;&gt; a ^ b                              # </a:t>
            </a:r>
            <a:r>
              <a:rPr lang="pl-PL" sz="2000" dirty="0" err="1" smtClean="0"/>
              <a:t>letters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a </a:t>
            </a:r>
            <a:r>
              <a:rPr lang="pl-PL" sz="2000" dirty="0" err="1" smtClean="0"/>
              <a:t>or</a:t>
            </a:r>
            <a:r>
              <a:rPr lang="pl-PL" sz="2000" dirty="0" smtClean="0"/>
              <a:t> b but not </a:t>
            </a:r>
            <a:r>
              <a:rPr lang="pl-PL" sz="2000" dirty="0" err="1" smtClean="0"/>
              <a:t>both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{'</a:t>
            </a:r>
            <a:r>
              <a:rPr lang="pl-PL" sz="2000" dirty="0" err="1" smtClean="0"/>
              <a:t>r</a:t>
            </a:r>
            <a:r>
              <a:rPr lang="pl-PL" sz="2000" dirty="0" smtClean="0"/>
              <a:t>', 'd', 'b', 'm', 'z', 'l'}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Zbiory - przykłady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&gt;&gt;&gt; a = {x for x in 'abracadabra' if x not in '</a:t>
            </a:r>
            <a:r>
              <a:rPr lang="en-US" dirty="0" err="1" smtClean="0"/>
              <a:t>abc</a:t>
            </a:r>
            <a:r>
              <a:rPr lang="en-US" dirty="0" smtClean="0"/>
              <a:t>'}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&gt;&gt;&gt; a {'r', 'd'}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Słowniki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628800"/>
            <a:ext cx="7696200" cy="4751387"/>
          </a:xfrm>
        </p:spPr>
        <p:txBody>
          <a:bodyPr/>
          <a:lstStyle/>
          <a:p>
            <a:r>
              <a:rPr lang="pl-PL" sz="2400" dirty="0" smtClean="0"/>
              <a:t>Inaczej tablice asocjacyjne</a:t>
            </a:r>
          </a:p>
          <a:p>
            <a:r>
              <a:rPr lang="pl-PL" sz="2400" dirty="0" smtClean="0"/>
              <a:t>Kluczem może być każda </a:t>
            </a:r>
            <a:r>
              <a:rPr lang="pl-PL" sz="2400" dirty="0" err="1" smtClean="0"/>
              <a:t>niemutowalna</a:t>
            </a:r>
            <a:r>
              <a:rPr lang="pl-PL" sz="2400" dirty="0" smtClean="0"/>
              <a:t> </a:t>
            </a:r>
            <a:r>
              <a:rPr lang="pl-PL" sz="2400" dirty="0" err="1" smtClean="0"/>
              <a:t>strutura</a:t>
            </a:r>
            <a:r>
              <a:rPr lang="pl-PL" sz="2400" dirty="0" smtClean="0"/>
              <a:t> danych (w tym krotka, złożona z liczby i/lub </a:t>
            </a:r>
            <a:r>
              <a:rPr lang="pl-PL" sz="2400" dirty="0" err="1" smtClean="0"/>
              <a:t>str-ów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Klucze muszą być unikalne</a:t>
            </a:r>
          </a:p>
          <a:p>
            <a:r>
              <a:rPr lang="pl-PL" sz="2400" dirty="0" smtClean="0"/>
              <a:t>Pusty słownik inicjalizujemy za pomocą {} (dlatego w przypadku zbiorów trzeba używać set())</a:t>
            </a:r>
          </a:p>
          <a:p>
            <a:r>
              <a:rPr lang="pl-PL" sz="2400" dirty="0" smtClean="0"/>
              <a:t>list(</a:t>
            </a:r>
            <a:r>
              <a:rPr lang="pl-PL" sz="2400" dirty="0" err="1" smtClean="0"/>
              <a:t>d.keys</a:t>
            </a:r>
            <a:r>
              <a:rPr lang="pl-PL" sz="2400" dirty="0" smtClean="0"/>
              <a:t>()) – zwraca wartości wszystkich kluczy (</a:t>
            </a:r>
            <a:r>
              <a:rPr lang="pl-PL" sz="2400" dirty="0" err="1" smtClean="0"/>
              <a:t>sorted</a:t>
            </a:r>
            <a:r>
              <a:rPr lang="pl-PL" sz="2400" dirty="0" smtClean="0"/>
              <a:t>(</a:t>
            </a:r>
            <a:r>
              <a:rPr lang="pl-PL" sz="2400" dirty="0" err="1" smtClean="0"/>
              <a:t>d.keys</a:t>
            </a:r>
            <a:r>
              <a:rPr lang="pl-PL" sz="2400" dirty="0" smtClean="0"/>
              <a:t>()) – </a:t>
            </a:r>
            <a:r>
              <a:rPr lang="pl-PL" sz="2400" dirty="0" err="1" smtClean="0"/>
              <a:t>postortowane</a:t>
            </a:r>
            <a:r>
              <a:rPr lang="pl-PL" sz="2400" dirty="0" smtClean="0"/>
              <a:t> klucze)</a:t>
            </a:r>
          </a:p>
          <a:p>
            <a:r>
              <a:rPr lang="pl-PL" sz="2400" dirty="0" err="1" smtClean="0"/>
              <a:t>in</a:t>
            </a:r>
            <a:r>
              <a:rPr lang="pl-PL" sz="2400" dirty="0" smtClean="0"/>
              <a:t> – sprawdzenie czy klucz istnieje w słowniku</a:t>
            </a:r>
          </a:p>
          <a:p>
            <a:pPr>
              <a:buNone/>
            </a:pPr>
            <a:endParaRPr lang="pl-PL" sz="2800" dirty="0" smtClean="0"/>
          </a:p>
          <a:p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Słowniki - przykłady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</a:t>
            </a:r>
            <a:r>
              <a:rPr lang="pl-PL" sz="2400" dirty="0" smtClean="0"/>
              <a:t> = </a:t>
            </a:r>
            <a:r>
              <a:rPr lang="pl-PL" sz="2400" dirty="0" err="1" smtClean="0"/>
              <a:t>{'jack</a:t>
            </a:r>
            <a:r>
              <a:rPr lang="pl-PL" sz="2400" dirty="0" smtClean="0"/>
              <a:t>': 4098, '</a:t>
            </a:r>
            <a:r>
              <a:rPr lang="pl-PL" sz="2400" dirty="0" err="1" smtClean="0"/>
              <a:t>sape</a:t>
            </a:r>
            <a:r>
              <a:rPr lang="pl-PL" sz="2400" dirty="0" smtClean="0"/>
              <a:t>': 4139}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tel['gui</a:t>
            </a:r>
            <a:r>
              <a:rPr lang="pl-PL" sz="2400" dirty="0" smtClean="0"/>
              <a:t>do'] = 4127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{'</a:t>
            </a:r>
            <a:r>
              <a:rPr lang="pl-PL" sz="2400" dirty="0" err="1" smtClean="0"/>
              <a:t>sape</a:t>
            </a:r>
            <a:r>
              <a:rPr lang="pl-PL" sz="2400" dirty="0" smtClean="0"/>
              <a:t>': 4139, </a:t>
            </a:r>
            <a:r>
              <a:rPr lang="pl-PL" sz="2400" dirty="0" err="1" smtClean="0"/>
              <a:t>'guid</a:t>
            </a:r>
            <a:r>
              <a:rPr lang="pl-PL" sz="2400" dirty="0" smtClean="0"/>
              <a:t>o': 4127, </a:t>
            </a:r>
            <a:r>
              <a:rPr lang="pl-PL" sz="2400" dirty="0" err="1" smtClean="0"/>
              <a:t>'jac</a:t>
            </a:r>
            <a:r>
              <a:rPr lang="pl-PL" sz="2400" dirty="0" smtClean="0"/>
              <a:t>k': 4098}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tel['jack</a:t>
            </a:r>
            <a:r>
              <a:rPr lang="pl-PL" sz="2400" dirty="0" smtClean="0"/>
              <a:t>']</a:t>
            </a:r>
          </a:p>
          <a:p>
            <a:pPr>
              <a:buNone/>
            </a:pPr>
            <a:r>
              <a:rPr lang="pl-PL" sz="2400" dirty="0" smtClean="0"/>
              <a:t>4098</a:t>
            </a:r>
          </a:p>
          <a:p>
            <a:pPr>
              <a:buNone/>
            </a:pPr>
            <a:r>
              <a:rPr lang="pl-PL" sz="2400" dirty="0" smtClean="0"/>
              <a:t>&gt;&gt;&gt; del </a:t>
            </a:r>
            <a:r>
              <a:rPr lang="pl-PL" sz="2400" dirty="0" err="1" smtClean="0"/>
              <a:t>tel</a:t>
            </a:r>
            <a:r>
              <a:rPr lang="pl-PL" sz="2400" dirty="0" smtClean="0"/>
              <a:t>['</a:t>
            </a:r>
            <a:r>
              <a:rPr lang="pl-PL" sz="2400" dirty="0" err="1" smtClean="0"/>
              <a:t>sape</a:t>
            </a:r>
            <a:r>
              <a:rPr lang="pl-PL" sz="2400" dirty="0" smtClean="0"/>
              <a:t>']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</a:t>
            </a:r>
            <a:r>
              <a:rPr lang="pl-PL" sz="2400" dirty="0" smtClean="0"/>
              <a:t>['</a:t>
            </a:r>
            <a:r>
              <a:rPr lang="pl-PL" sz="2400" dirty="0" err="1" smtClean="0"/>
              <a:t>irv</a:t>
            </a:r>
            <a:r>
              <a:rPr lang="pl-PL" sz="2400" dirty="0" smtClean="0"/>
              <a:t>'] = 4127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tel</a:t>
            </a:r>
            <a:endParaRPr lang="pl-PL" sz="2400" dirty="0" smtClean="0"/>
          </a:p>
          <a:p>
            <a:pPr>
              <a:buNone/>
            </a:pPr>
            <a:r>
              <a:rPr lang="pl-PL" sz="2400" dirty="0" err="1" smtClean="0"/>
              <a:t>{'gui</a:t>
            </a:r>
            <a:r>
              <a:rPr lang="pl-PL" sz="2400" dirty="0" smtClean="0"/>
              <a:t>do': 4127, '</a:t>
            </a:r>
            <a:r>
              <a:rPr lang="pl-PL" sz="2400" dirty="0" err="1" smtClean="0"/>
              <a:t>irv</a:t>
            </a:r>
            <a:r>
              <a:rPr lang="pl-PL" sz="2400" dirty="0" smtClean="0"/>
              <a:t>': 4127, </a:t>
            </a:r>
            <a:r>
              <a:rPr lang="pl-PL" sz="2400" dirty="0" err="1" smtClean="0"/>
              <a:t>'jac</a:t>
            </a:r>
            <a:r>
              <a:rPr lang="pl-PL" sz="2400" dirty="0" smtClean="0"/>
              <a:t>k': 4098}</a:t>
            </a:r>
          </a:p>
          <a:p>
            <a:pPr>
              <a:buNone/>
            </a:pPr>
            <a:r>
              <a:rPr lang="pl-PL" sz="2400" dirty="0" smtClean="0"/>
              <a:t>&gt;&gt;&gt; list(</a:t>
            </a:r>
            <a:r>
              <a:rPr lang="pl-PL" sz="2400" dirty="0" err="1" smtClean="0"/>
              <a:t>tel.keys</a:t>
            </a:r>
            <a:r>
              <a:rPr lang="pl-PL" sz="2400" dirty="0" smtClean="0"/>
              <a:t>())</a:t>
            </a:r>
          </a:p>
          <a:p>
            <a:pPr>
              <a:buNone/>
            </a:pPr>
            <a:r>
              <a:rPr lang="pl-PL" sz="2400" dirty="0" smtClean="0"/>
              <a:t>['</a:t>
            </a:r>
            <a:r>
              <a:rPr lang="pl-PL" sz="2400" dirty="0" err="1" smtClean="0"/>
              <a:t>irv</a:t>
            </a:r>
            <a:r>
              <a:rPr lang="pl-PL" sz="2400" dirty="0" smtClean="0"/>
              <a:t>', </a:t>
            </a:r>
            <a:r>
              <a:rPr lang="pl-PL" sz="2400" dirty="0" err="1" smtClean="0"/>
              <a:t>'guid</a:t>
            </a:r>
            <a:r>
              <a:rPr lang="pl-PL" sz="2400" dirty="0" smtClean="0"/>
              <a:t>o', </a:t>
            </a:r>
            <a:r>
              <a:rPr lang="pl-PL" sz="2400" dirty="0" err="1" smtClean="0"/>
              <a:t>'jac</a:t>
            </a:r>
            <a:r>
              <a:rPr lang="pl-PL" sz="2400" dirty="0" smtClean="0"/>
              <a:t>k']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sorted</a:t>
            </a:r>
            <a:r>
              <a:rPr lang="pl-PL" sz="2400" dirty="0" smtClean="0"/>
              <a:t>(</a:t>
            </a:r>
            <a:r>
              <a:rPr lang="pl-PL" sz="2400" dirty="0" err="1" smtClean="0"/>
              <a:t>tel.keys</a:t>
            </a:r>
            <a:r>
              <a:rPr lang="pl-PL" sz="2400" dirty="0" smtClean="0"/>
              <a:t>())</a:t>
            </a:r>
          </a:p>
          <a:p>
            <a:pPr>
              <a:buNone/>
            </a:pPr>
            <a:r>
              <a:rPr lang="pl-PL" sz="2400" dirty="0" err="1" smtClean="0"/>
              <a:t>['gui</a:t>
            </a:r>
            <a:r>
              <a:rPr lang="pl-PL" sz="2400" dirty="0" smtClean="0"/>
              <a:t>do', '</a:t>
            </a:r>
            <a:r>
              <a:rPr lang="pl-PL" sz="2400" dirty="0" err="1" smtClean="0"/>
              <a:t>irv</a:t>
            </a:r>
            <a:r>
              <a:rPr lang="pl-PL" sz="2400" dirty="0" smtClean="0"/>
              <a:t>', </a:t>
            </a:r>
            <a:r>
              <a:rPr lang="pl-PL" sz="2400" dirty="0" err="1" smtClean="0"/>
              <a:t>'jac</a:t>
            </a:r>
            <a:r>
              <a:rPr lang="pl-PL" sz="2400" dirty="0" smtClean="0"/>
              <a:t>k']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'guid</a:t>
            </a:r>
            <a:r>
              <a:rPr lang="pl-PL" sz="2400" dirty="0" smtClean="0"/>
              <a:t>o'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tel</a:t>
            </a:r>
            <a:endParaRPr lang="pl-PL" sz="2400" dirty="0" smtClean="0"/>
          </a:p>
          <a:p>
            <a:pPr>
              <a:buNone/>
            </a:pPr>
            <a:r>
              <a:rPr lang="pl-PL" sz="2400" dirty="0" err="1" smtClean="0"/>
              <a:t>True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'jac</a:t>
            </a:r>
            <a:r>
              <a:rPr lang="pl-PL" sz="2400" dirty="0" smtClean="0"/>
              <a:t>k' not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tel</a:t>
            </a:r>
            <a:endParaRPr lang="pl-PL" sz="2400" dirty="0" smtClean="0"/>
          </a:p>
          <a:p>
            <a:pPr>
              <a:buNone/>
            </a:pPr>
            <a:r>
              <a:rPr lang="pl-PL" sz="2400" dirty="0" err="1" smtClean="0"/>
              <a:t>False</a:t>
            </a:r>
            <a:endParaRPr lang="pl-PL" sz="2400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Słowniki - przykłady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800" dirty="0" smtClean="0"/>
              <a:t>&gt;&gt;&gt; </a:t>
            </a:r>
            <a:r>
              <a:rPr lang="pl-PL" sz="2800" dirty="0" err="1" smtClean="0"/>
              <a:t>dict</a:t>
            </a:r>
            <a:r>
              <a:rPr lang="pl-PL" sz="2800" dirty="0" smtClean="0"/>
              <a:t>([('</a:t>
            </a:r>
            <a:r>
              <a:rPr lang="pl-PL" sz="2800" dirty="0" err="1" smtClean="0"/>
              <a:t>sape</a:t>
            </a:r>
            <a:r>
              <a:rPr lang="pl-PL" sz="2800" dirty="0" smtClean="0"/>
              <a:t>', 4139), </a:t>
            </a:r>
            <a:r>
              <a:rPr lang="pl-PL" sz="2800" dirty="0" err="1" smtClean="0"/>
              <a:t>('gui</a:t>
            </a:r>
            <a:r>
              <a:rPr lang="pl-PL" sz="2800" dirty="0" smtClean="0"/>
              <a:t>do', 4127), </a:t>
            </a:r>
            <a:r>
              <a:rPr lang="pl-PL" sz="2800" dirty="0" err="1" smtClean="0"/>
              <a:t>('jack</a:t>
            </a:r>
            <a:r>
              <a:rPr lang="pl-PL" sz="2800" dirty="0" smtClean="0"/>
              <a:t>', 4098)]) </a:t>
            </a:r>
          </a:p>
          <a:p>
            <a:pPr>
              <a:buNone/>
            </a:pPr>
            <a:r>
              <a:rPr lang="pl-PL" sz="2800" dirty="0" smtClean="0"/>
              <a:t>{'</a:t>
            </a:r>
            <a:r>
              <a:rPr lang="pl-PL" sz="2800" dirty="0" err="1" smtClean="0"/>
              <a:t>sape</a:t>
            </a:r>
            <a:r>
              <a:rPr lang="pl-PL" sz="2800" dirty="0" smtClean="0"/>
              <a:t>': 4139, </a:t>
            </a:r>
            <a:r>
              <a:rPr lang="pl-PL" sz="2800" dirty="0" err="1" smtClean="0"/>
              <a:t>'jac</a:t>
            </a:r>
            <a:r>
              <a:rPr lang="pl-PL" sz="2800" dirty="0" smtClean="0"/>
              <a:t>k': 4098, </a:t>
            </a:r>
            <a:r>
              <a:rPr lang="pl-PL" sz="2800" dirty="0" err="1" smtClean="0"/>
              <a:t>'guid</a:t>
            </a:r>
            <a:r>
              <a:rPr lang="pl-PL" sz="2800" dirty="0" smtClean="0"/>
              <a:t>o': 4127}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{x: x**2 for x in (2, 4, 6)}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{2: 4, 4: 16, 6: 36}</a:t>
            </a:r>
            <a:endParaRPr lang="pl-PL" sz="2800" dirty="0" smtClean="0"/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&gt;&gt;&gt; </a:t>
            </a:r>
            <a:r>
              <a:rPr lang="pl-PL" sz="2800" dirty="0" err="1" smtClean="0"/>
              <a:t>dict</a:t>
            </a:r>
            <a:r>
              <a:rPr lang="pl-PL" sz="2800" dirty="0" smtClean="0"/>
              <a:t>(sape=4139, guido=4127, jack=4098) {'</a:t>
            </a:r>
            <a:r>
              <a:rPr lang="pl-PL" sz="2800" dirty="0" err="1" smtClean="0"/>
              <a:t>sape</a:t>
            </a:r>
            <a:r>
              <a:rPr lang="pl-PL" sz="2800" dirty="0" smtClean="0"/>
              <a:t>': 4139, </a:t>
            </a:r>
            <a:r>
              <a:rPr lang="pl-PL" sz="2800" dirty="0" err="1" smtClean="0"/>
              <a:t>'jac</a:t>
            </a:r>
            <a:r>
              <a:rPr lang="pl-PL" sz="2800" dirty="0" smtClean="0"/>
              <a:t>k': 4098, </a:t>
            </a:r>
            <a:r>
              <a:rPr lang="pl-PL" sz="2800" dirty="0" err="1" smtClean="0"/>
              <a:t>'guid</a:t>
            </a:r>
            <a:r>
              <a:rPr lang="pl-PL" sz="2800" dirty="0" smtClean="0"/>
              <a:t>o': 4127}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Moduły</a:t>
            </a:r>
            <a:endParaRPr lang="pl-PL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Moduły tworzymy tak samo jak każdy skrypt tj. umieszczamy definicje funkcji w pliku z rozszerzeniem .</a:t>
            </a:r>
            <a:r>
              <a:rPr lang="pl-PL" dirty="0" err="1" smtClean="0"/>
              <a:t>py</a:t>
            </a:r>
            <a:endParaRPr lang="pl-PL" dirty="0" smtClean="0"/>
          </a:p>
          <a:p>
            <a:r>
              <a:rPr lang="pl-PL" dirty="0" smtClean="0"/>
              <a:t>Nazwa zaimportowanego modułu jest dostępna w zmiennej __</a:t>
            </a:r>
            <a:r>
              <a:rPr lang="pl-PL" dirty="0" err="1" smtClean="0"/>
              <a:t>name</a:t>
            </a:r>
            <a:r>
              <a:rPr lang="pl-PL" dirty="0" smtClean="0"/>
              <a:t>__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 - 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95536" y="1773238"/>
            <a:ext cx="4138364" cy="4751387"/>
          </a:xfrm>
        </p:spPr>
        <p:txBody>
          <a:bodyPr/>
          <a:lstStyle/>
          <a:p>
            <a:r>
              <a:rPr lang="pl-PL" dirty="0" smtClean="0"/>
              <a:t>Plik </a:t>
            </a:r>
            <a:r>
              <a:rPr lang="pl-PL" dirty="0" err="1" smtClean="0"/>
              <a:t>fibo.py</a:t>
            </a:r>
            <a:r>
              <a:rPr lang="pl-PL" dirty="0" smtClean="0"/>
              <a:t>:</a:t>
            </a:r>
          </a:p>
          <a:p>
            <a:pPr>
              <a:buNone/>
            </a:pPr>
            <a:r>
              <a:rPr lang="pl-PL" sz="2400" dirty="0" smtClean="0"/>
              <a:t># </a:t>
            </a:r>
            <a:r>
              <a:rPr lang="pl-PL" sz="2400" dirty="0" err="1" smtClean="0"/>
              <a:t>Fibonacci</a:t>
            </a:r>
            <a:r>
              <a:rPr lang="pl-PL" sz="2400" dirty="0" smtClean="0"/>
              <a:t> </a:t>
            </a:r>
            <a:r>
              <a:rPr lang="pl-PL" sz="2400" dirty="0" err="1" smtClean="0"/>
              <a:t>numbers</a:t>
            </a:r>
            <a:r>
              <a:rPr lang="pl-PL" sz="2400" dirty="0" smtClean="0"/>
              <a:t> module</a:t>
            </a:r>
            <a:r>
              <a:rPr lang="pl-PL" dirty="0" smtClean="0"/>
              <a:t>	</a:t>
            </a:r>
          </a:p>
          <a:p>
            <a:pPr>
              <a:buNone/>
            </a:pPr>
            <a:r>
              <a:rPr lang="pl-PL" sz="2400" dirty="0" err="1" smtClean="0"/>
              <a:t>def</a:t>
            </a:r>
            <a:r>
              <a:rPr lang="pl-PL" sz="2400" dirty="0" smtClean="0"/>
              <a:t> </a:t>
            </a:r>
            <a:r>
              <a:rPr lang="pl-PL" sz="2400" dirty="0" err="1" smtClean="0"/>
              <a:t>fib</a:t>
            </a:r>
            <a:r>
              <a:rPr lang="pl-PL" sz="2400" dirty="0" smtClean="0"/>
              <a:t>(n):    # </a:t>
            </a:r>
            <a:r>
              <a:rPr lang="pl-PL" sz="2400" dirty="0" err="1" smtClean="0"/>
              <a:t>write</a:t>
            </a:r>
            <a:r>
              <a:rPr lang="pl-PL" sz="2400" dirty="0" smtClean="0"/>
              <a:t> </a:t>
            </a:r>
            <a:r>
              <a:rPr lang="pl-PL" sz="2400" dirty="0" err="1" smtClean="0"/>
              <a:t>Fibonacci</a:t>
            </a:r>
            <a:r>
              <a:rPr lang="pl-PL" sz="2400" dirty="0" smtClean="0"/>
              <a:t> </a:t>
            </a:r>
            <a:r>
              <a:rPr lang="pl-PL" sz="2400" dirty="0" err="1" smtClean="0"/>
              <a:t>series</a:t>
            </a:r>
            <a:r>
              <a:rPr lang="pl-PL" sz="2400" dirty="0" smtClean="0"/>
              <a:t> </a:t>
            </a:r>
            <a:r>
              <a:rPr lang="pl-PL" sz="2400" dirty="0" err="1" smtClean="0"/>
              <a:t>up</a:t>
            </a:r>
            <a:r>
              <a:rPr lang="pl-PL" sz="2400" dirty="0" smtClean="0"/>
              <a:t> to n</a:t>
            </a:r>
          </a:p>
          <a:p>
            <a:pPr>
              <a:buNone/>
            </a:pPr>
            <a:r>
              <a:rPr lang="pl-PL" sz="2400" dirty="0" smtClean="0"/>
              <a:t>    a, b = 0, 1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while</a:t>
            </a:r>
            <a:r>
              <a:rPr lang="pl-PL" sz="2400" dirty="0" smtClean="0"/>
              <a:t> b &lt; n:</a:t>
            </a:r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(b, </a:t>
            </a:r>
            <a:r>
              <a:rPr lang="pl-PL" sz="2400" dirty="0" err="1" smtClean="0"/>
              <a:t>end</a:t>
            </a:r>
            <a:r>
              <a:rPr lang="pl-PL" sz="2400" dirty="0" smtClean="0"/>
              <a:t>=' ')</a:t>
            </a:r>
          </a:p>
          <a:p>
            <a:pPr>
              <a:buNone/>
            </a:pPr>
            <a:r>
              <a:rPr lang="pl-PL" sz="2400" dirty="0" smtClean="0"/>
              <a:t>        a, b = </a:t>
            </a:r>
            <a:r>
              <a:rPr lang="pl-PL" sz="2400" dirty="0" err="1" smtClean="0"/>
              <a:t>b</a:t>
            </a:r>
            <a:r>
              <a:rPr lang="pl-PL" sz="2400" dirty="0" smtClean="0"/>
              <a:t>, </a:t>
            </a:r>
            <a:r>
              <a:rPr lang="pl-PL" sz="2400" dirty="0" err="1" smtClean="0"/>
              <a:t>a+b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()</a:t>
            </a:r>
          </a:p>
          <a:p>
            <a:pPr>
              <a:buNone/>
            </a:pPr>
            <a:endParaRPr lang="pl-PL" sz="2400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206180" cy="4751387"/>
          </a:xfrm>
        </p:spPr>
        <p:txBody>
          <a:bodyPr/>
          <a:lstStyle/>
          <a:p>
            <a:pPr>
              <a:buNone/>
            </a:pPr>
            <a:r>
              <a:rPr lang="pl-PL" sz="2400" dirty="0" err="1" smtClean="0"/>
              <a:t>def</a:t>
            </a:r>
            <a:r>
              <a:rPr lang="pl-PL" sz="2400" dirty="0" smtClean="0"/>
              <a:t> fib2(n): # return </a:t>
            </a:r>
            <a:r>
              <a:rPr lang="pl-PL" sz="2400" dirty="0" err="1" smtClean="0"/>
              <a:t>Fibonacci</a:t>
            </a:r>
            <a:r>
              <a:rPr lang="pl-PL" sz="2400" dirty="0" smtClean="0"/>
              <a:t> </a:t>
            </a:r>
            <a:r>
              <a:rPr lang="pl-PL" sz="2400" dirty="0" err="1" smtClean="0"/>
              <a:t>series</a:t>
            </a:r>
            <a:r>
              <a:rPr lang="pl-PL" sz="2400" dirty="0" smtClean="0"/>
              <a:t> </a:t>
            </a:r>
            <a:r>
              <a:rPr lang="pl-PL" sz="2400" dirty="0" err="1" smtClean="0"/>
              <a:t>up</a:t>
            </a:r>
            <a:r>
              <a:rPr lang="pl-PL" sz="2400" dirty="0" smtClean="0"/>
              <a:t> to n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result</a:t>
            </a:r>
            <a:r>
              <a:rPr lang="pl-PL" sz="2400" dirty="0" smtClean="0"/>
              <a:t> = []</a:t>
            </a:r>
          </a:p>
          <a:p>
            <a:pPr>
              <a:buNone/>
            </a:pPr>
            <a:r>
              <a:rPr lang="pl-PL" sz="2400" dirty="0" smtClean="0"/>
              <a:t>    a, b = 0, 1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while</a:t>
            </a:r>
            <a:r>
              <a:rPr lang="pl-PL" sz="2400" dirty="0" smtClean="0"/>
              <a:t> b &lt; n:</a:t>
            </a:r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result.append</a:t>
            </a:r>
            <a:r>
              <a:rPr lang="pl-PL" sz="2400" dirty="0" smtClean="0"/>
              <a:t>(b)</a:t>
            </a:r>
          </a:p>
          <a:p>
            <a:pPr>
              <a:buNone/>
            </a:pPr>
            <a:r>
              <a:rPr lang="pl-PL" sz="2400" dirty="0" smtClean="0"/>
              <a:t>        a, b = </a:t>
            </a:r>
            <a:r>
              <a:rPr lang="pl-PL" sz="2400" dirty="0" err="1" smtClean="0"/>
              <a:t>b</a:t>
            </a:r>
            <a:r>
              <a:rPr lang="pl-PL" sz="2400" dirty="0" smtClean="0"/>
              <a:t>, </a:t>
            </a:r>
            <a:r>
              <a:rPr lang="pl-PL" sz="2400" dirty="0" err="1" smtClean="0"/>
              <a:t>a+b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return </a:t>
            </a:r>
            <a:r>
              <a:rPr lang="pl-PL" sz="2400" dirty="0" err="1" smtClean="0"/>
              <a:t>result</a:t>
            </a:r>
            <a:endParaRPr lang="pl-PL" sz="2400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Korzystanie z modułu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4282380" cy="4751387"/>
          </a:xfrm>
        </p:spPr>
        <p:txBody>
          <a:bodyPr/>
          <a:lstStyle/>
          <a:p>
            <a:r>
              <a:rPr lang="pl-PL" dirty="0" smtClean="0"/>
              <a:t>Załadowanie modułu</a:t>
            </a:r>
          </a:p>
          <a:p>
            <a:pPr>
              <a:buNone/>
            </a:pPr>
            <a:r>
              <a:rPr lang="pl-PL" sz="2400" dirty="0" smtClean="0"/>
              <a:t>&gt;&gt;&gt; import </a:t>
            </a:r>
            <a:r>
              <a:rPr lang="pl-PL" sz="2400" dirty="0" err="1" smtClean="0"/>
              <a:t>fibo</a:t>
            </a:r>
            <a:endParaRPr lang="pl-PL" sz="2400" dirty="0" smtClean="0"/>
          </a:p>
          <a:p>
            <a:r>
              <a:rPr lang="pl-PL" dirty="0" smtClean="0"/>
              <a:t>Korzystanie z funkcji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fibo.fib</a:t>
            </a:r>
            <a:r>
              <a:rPr lang="pl-PL" sz="2400" dirty="0" smtClean="0"/>
              <a:t>(50) </a:t>
            </a:r>
          </a:p>
          <a:p>
            <a:pPr>
              <a:buNone/>
            </a:pPr>
            <a:r>
              <a:rPr lang="pl-PL" sz="2400" dirty="0" smtClean="0"/>
              <a:t>1 </a:t>
            </a:r>
            <a:r>
              <a:rPr lang="pl-PL" sz="2400" dirty="0" err="1" smtClean="0"/>
              <a:t>1</a:t>
            </a:r>
            <a:r>
              <a:rPr lang="pl-PL" sz="2400" dirty="0" smtClean="0"/>
              <a:t> 2 3 5 8 13 21 34</a:t>
            </a:r>
          </a:p>
          <a:p>
            <a:pPr>
              <a:buNone/>
            </a:pPr>
            <a:r>
              <a:rPr lang="pl-PL" sz="2400" dirty="0" smtClean="0"/>
              <a:t>&gt;&gt;&gt; fibo.fib2(50) </a:t>
            </a:r>
          </a:p>
          <a:p>
            <a:pPr>
              <a:buNone/>
            </a:pPr>
            <a:r>
              <a:rPr lang="pl-PL" sz="2400" dirty="0" smtClean="0"/>
              <a:t>[1, </a:t>
            </a:r>
            <a:r>
              <a:rPr lang="pl-PL" sz="2400" dirty="0" err="1" smtClean="0"/>
              <a:t>1</a:t>
            </a:r>
            <a:r>
              <a:rPr lang="pl-PL" sz="2400" dirty="0" smtClean="0"/>
              <a:t>, 2, 3, 5, 8, 13, 21, 34]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fibo.__name</a:t>
            </a:r>
            <a:r>
              <a:rPr lang="pl-PL" sz="2400" dirty="0" smtClean="0"/>
              <a:t>__ </a:t>
            </a:r>
          </a:p>
          <a:p>
            <a:pPr>
              <a:buNone/>
            </a:pPr>
            <a:r>
              <a:rPr lang="pl-PL" sz="2400" dirty="0" smtClean="0"/>
              <a:t>'</a:t>
            </a:r>
            <a:r>
              <a:rPr lang="pl-PL" sz="2400" dirty="0" err="1" smtClean="0"/>
              <a:t>fibo</a:t>
            </a:r>
            <a:r>
              <a:rPr lang="pl-PL" sz="2400" dirty="0" smtClean="0"/>
              <a:t>'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4716016" cy="4967833"/>
          </a:xfrm>
        </p:spPr>
        <p:txBody>
          <a:bodyPr/>
          <a:lstStyle/>
          <a:p>
            <a:r>
              <a:rPr lang="pl-PL" dirty="0" smtClean="0"/>
              <a:t>Przypisanie funkcji do lokalnej zmiennej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fib</a:t>
            </a:r>
            <a:r>
              <a:rPr lang="pl-PL" dirty="0" smtClean="0"/>
              <a:t> = </a:t>
            </a:r>
            <a:r>
              <a:rPr lang="pl-PL" dirty="0" err="1" smtClean="0"/>
              <a:t>fibo.fib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fib</a:t>
            </a:r>
            <a:r>
              <a:rPr lang="pl-PL" dirty="0" smtClean="0"/>
              <a:t>(50) </a:t>
            </a:r>
          </a:p>
          <a:p>
            <a:pPr>
              <a:buNone/>
            </a:pPr>
            <a:r>
              <a:rPr lang="pl-PL" sz="2400" dirty="0" smtClean="0"/>
              <a:t>1 </a:t>
            </a:r>
            <a:r>
              <a:rPr lang="pl-PL" sz="2400" dirty="0" err="1" smtClean="0"/>
              <a:t>1</a:t>
            </a:r>
            <a:r>
              <a:rPr lang="pl-PL" sz="2400" dirty="0" smtClean="0"/>
              <a:t> 2 3 5 8 13 21 34</a:t>
            </a:r>
          </a:p>
          <a:p>
            <a:r>
              <a:rPr lang="pl-PL" dirty="0" smtClean="0"/>
              <a:t>Jeszcze jeden sposób załadowania:</a:t>
            </a:r>
          </a:p>
          <a:p>
            <a:pPr>
              <a:buNone/>
            </a:pPr>
            <a:r>
              <a:rPr lang="en-US" sz="2400" dirty="0" smtClean="0"/>
              <a:t>&gt;&gt;&gt; from </a:t>
            </a:r>
            <a:r>
              <a:rPr lang="en-US" sz="2400" dirty="0" err="1" smtClean="0"/>
              <a:t>fibo</a:t>
            </a:r>
            <a:r>
              <a:rPr lang="en-US" sz="2400" dirty="0" smtClean="0"/>
              <a:t> import </a:t>
            </a:r>
            <a:r>
              <a:rPr lang="pl-PL" sz="2400" dirty="0" smtClean="0"/>
              <a:t>* (lub </a:t>
            </a:r>
            <a:r>
              <a:rPr lang="en-US" sz="2400" dirty="0" smtClean="0"/>
              <a:t>fib, fib2 </a:t>
            </a:r>
            <a:r>
              <a:rPr lang="pl-PL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&gt;&gt;&gt; fib(50) </a:t>
            </a:r>
            <a:r>
              <a:rPr lang="pl-PL" sz="2400" dirty="0" smtClean="0"/>
              <a:t> #bez nazwy </a:t>
            </a:r>
            <a:r>
              <a:rPr lang="pl-PL" sz="2400" dirty="0" err="1" smtClean="0"/>
              <a:t>mod</a:t>
            </a:r>
            <a:r>
              <a:rPr lang="pl-PL" sz="2400" dirty="0" smtClean="0"/>
              <a:t>…</a:t>
            </a:r>
          </a:p>
          <a:p>
            <a:pPr>
              <a:buNone/>
            </a:pPr>
            <a:r>
              <a:rPr lang="en-US" sz="2400" dirty="0" smtClean="0"/>
              <a:t>1 1 2 3 5 8 13 21 34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 jako skrypt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6048672" cy="4751387"/>
          </a:xfrm>
        </p:spPr>
        <p:txBody>
          <a:bodyPr/>
          <a:lstStyle/>
          <a:p>
            <a:pPr>
              <a:buNone/>
            </a:pPr>
            <a:r>
              <a:rPr lang="pl-PL" sz="2400" dirty="0" err="1" smtClean="0"/>
              <a:t>python</a:t>
            </a:r>
            <a:r>
              <a:rPr lang="pl-PL" sz="2400" dirty="0" smtClean="0"/>
              <a:t> </a:t>
            </a:r>
            <a:r>
              <a:rPr lang="pl-PL" sz="2400" dirty="0" err="1" smtClean="0"/>
              <a:t>fibo.py</a:t>
            </a:r>
            <a:r>
              <a:rPr lang="pl-PL" sz="2400" dirty="0" smtClean="0"/>
              <a:t> &lt;</a:t>
            </a:r>
            <a:r>
              <a:rPr lang="pl-PL" sz="2400" dirty="0" err="1" smtClean="0"/>
              <a:t>arguments</a:t>
            </a:r>
            <a:r>
              <a:rPr lang="pl-PL" sz="2400" dirty="0" smtClean="0"/>
              <a:t>&gt;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if __name__ == "__main__":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import sys fib(</a:t>
            </a:r>
            <a:r>
              <a:rPr lang="en-US" sz="2400" dirty="0" err="1" smtClean="0"/>
              <a:t>int</a:t>
            </a:r>
            <a:r>
              <a:rPr lang="en-US" sz="2400" dirty="0" smtClean="0"/>
              <a:t>(</a:t>
            </a:r>
            <a:r>
              <a:rPr lang="en-US" sz="2400" dirty="0" err="1" smtClean="0"/>
              <a:t>sys.argv</a:t>
            </a:r>
            <a:r>
              <a:rPr lang="en-US" sz="2400" dirty="0" smtClean="0"/>
              <a:t>[1]))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$ </a:t>
            </a:r>
            <a:r>
              <a:rPr lang="pl-PL" sz="2400" dirty="0" err="1" smtClean="0"/>
              <a:t>python</a:t>
            </a:r>
            <a:r>
              <a:rPr lang="pl-PL" sz="2400" dirty="0" smtClean="0"/>
              <a:t> </a:t>
            </a:r>
            <a:r>
              <a:rPr lang="pl-PL" sz="2400" dirty="0" err="1" smtClean="0"/>
              <a:t>fibo.py</a:t>
            </a:r>
            <a:r>
              <a:rPr lang="pl-PL" sz="2400" dirty="0" smtClean="0"/>
              <a:t> 50 </a:t>
            </a:r>
          </a:p>
          <a:p>
            <a:pPr>
              <a:buNone/>
            </a:pPr>
            <a:r>
              <a:rPr lang="pl-PL" sz="2400" dirty="0" smtClean="0"/>
              <a:t>1 </a:t>
            </a:r>
            <a:r>
              <a:rPr lang="pl-PL" sz="2400" dirty="0" err="1" smtClean="0"/>
              <a:t>1</a:t>
            </a:r>
            <a:r>
              <a:rPr lang="pl-PL" sz="2400" dirty="0" smtClean="0"/>
              <a:t> 2 3 5 8 13 21 34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import </a:t>
            </a:r>
            <a:r>
              <a:rPr lang="pl-PL" sz="2400" dirty="0" err="1" smtClean="0"/>
              <a:t>fibo</a:t>
            </a:r>
            <a:r>
              <a:rPr lang="pl-PL" sz="2400" dirty="0" smtClean="0"/>
              <a:t> </a:t>
            </a:r>
          </a:p>
          <a:p>
            <a:pPr>
              <a:buNone/>
            </a:pPr>
            <a:r>
              <a:rPr lang="pl-PL" sz="2400" dirty="0" smtClean="0"/>
              <a:t>&gt;&gt;&gt;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Moduły standardowe i wbudowane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Moduły standardowe – </a:t>
            </a:r>
            <a:r>
              <a:rPr lang="pl-PL" dirty="0" err="1" smtClean="0"/>
              <a:t>Python</a:t>
            </a:r>
            <a:r>
              <a:rPr lang="pl-PL" dirty="0" smtClean="0"/>
              <a:t> </a:t>
            </a:r>
            <a:r>
              <a:rPr lang="pl-PL" dirty="0" err="1" smtClean="0"/>
              <a:t>Library</a:t>
            </a:r>
            <a:r>
              <a:rPr lang="pl-PL" dirty="0" smtClean="0"/>
              <a:t> </a:t>
            </a:r>
            <a:r>
              <a:rPr lang="pl-PL" dirty="0" err="1" smtClean="0"/>
              <a:t>Reference</a:t>
            </a:r>
            <a:endParaRPr lang="pl-PL" dirty="0" smtClean="0"/>
          </a:p>
          <a:p>
            <a:r>
              <a:rPr lang="pl-PL" dirty="0" smtClean="0"/>
              <a:t>Moduły wbudowane  - są wbudowane, ale żeby je wyświetlić za pomocą </a:t>
            </a:r>
            <a:r>
              <a:rPr lang="pl-PL" dirty="0" err="1" smtClean="0"/>
              <a:t>dir</a:t>
            </a:r>
            <a:r>
              <a:rPr lang="pl-PL" dirty="0" smtClean="0"/>
              <a:t>(), to  trzeba:</a:t>
            </a:r>
          </a:p>
          <a:p>
            <a:pPr>
              <a:buNone/>
            </a:pPr>
            <a:r>
              <a:rPr lang="pl-PL" dirty="0" smtClean="0"/>
              <a:t>		&gt;&gt;&gt; import </a:t>
            </a:r>
            <a:r>
              <a:rPr lang="pl-PL" dirty="0" err="1" smtClean="0"/>
              <a:t>builtins</a:t>
            </a:r>
            <a:r>
              <a:rPr lang="pl-PL" dirty="0" smtClean="0"/>
              <a:t> </a:t>
            </a:r>
          </a:p>
          <a:p>
            <a:pPr>
              <a:buNone/>
            </a:pPr>
            <a:r>
              <a:rPr lang="pl-PL" dirty="0" smtClean="0"/>
              <a:t>		&gt;&gt;&gt; </a:t>
            </a:r>
            <a:r>
              <a:rPr lang="pl-PL" dirty="0" err="1" smtClean="0"/>
              <a:t>dir</a:t>
            </a:r>
            <a:r>
              <a:rPr lang="pl-PL" dirty="0" smtClean="0"/>
              <a:t>(</a:t>
            </a:r>
            <a:r>
              <a:rPr lang="pl-PL" dirty="0" err="1" smtClean="0"/>
              <a:t>builtins</a:t>
            </a:r>
            <a:r>
              <a:rPr lang="pl-PL" dirty="0" smtClean="0"/>
              <a:t>)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Ścieżki do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>
                <a:hlinkClick r:id="rId2"/>
              </a:rPr>
              <a:t>PYTHONPATH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26</a:t>
            </a:fld>
            <a:endParaRPr lang="pl-PL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Wejście i wyjście</a:t>
            </a:r>
            <a:endParaRPr lang="pl-PL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Wejście i wyjście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696200" cy="4967833"/>
          </a:xfrm>
        </p:spPr>
        <p:txBody>
          <a:bodyPr/>
          <a:lstStyle/>
          <a:p>
            <a:r>
              <a:rPr lang="pl-PL" dirty="0" smtClean="0"/>
              <a:t>Formatowanie wyjścia</a:t>
            </a:r>
          </a:p>
          <a:p>
            <a:pPr lvl="1"/>
            <a:r>
              <a:rPr lang="pl-PL" dirty="0" err="1" smtClean="0"/>
              <a:t>str.format</a:t>
            </a:r>
            <a:r>
              <a:rPr lang="pl-PL" dirty="0" smtClean="0"/>
              <a:t>()</a:t>
            </a:r>
          </a:p>
          <a:p>
            <a:pPr lvl="2">
              <a:buNone/>
            </a:pPr>
            <a:r>
              <a:rPr lang="pl-PL" dirty="0" err="1" smtClean="0"/>
              <a:t>print</a:t>
            </a:r>
            <a:r>
              <a:rPr lang="pl-PL" dirty="0" smtClean="0"/>
              <a:t>('{0:2d} {1:3d} {2:4d}'.format(x, </a:t>
            </a:r>
            <a:r>
              <a:rPr lang="pl-PL" dirty="0" err="1" smtClean="0"/>
              <a:t>x*x</a:t>
            </a:r>
            <a:r>
              <a:rPr lang="pl-PL" dirty="0" smtClean="0"/>
              <a:t>, </a:t>
            </a:r>
            <a:r>
              <a:rPr lang="pl-PL" dirty="0" err="1" smtClean="0"/>
              <a:t>x*x*x</a:t>
            </a:r>
            <a:r>
              <a:rPr lang="pl-PL" dirty="0" smtClean="0"/>
              <a:t>))</a:t>
            </a:r>
          </a:p>
          <a:p>
            <a:pPr lvl="2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 9  81  729 </a:t>
            </a:r>
          </a:p>
          <a:p>
            <a:pPr lvl="2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10 100 1000</a:t>
            </a:r>
          </a:p>
          <a:p>
            <a:pPr lvl="1"/>
            <a:r>
              <a:rPr lang="pl-PL" dirty="0" err="1" smtClean="0"/>
              <a:t>str</a:t>
            </a:r>
            <a:r>
              <a:rPr lang="pl-PL" dirty="0" smtClean="0"/>
              <a:t>()</a:t>
            </a:r>
          </a:p>
          <a:p>
            <a:pPr lvl="1"/>
            <a:r>
              <a:rPr lang="pl-PL" dirty="0" err="1" smtClean="0"/>
              <a:t>repr</a:t>
            </a:r>
            <a:r>
              <a:rPr lang="pl-PL" dirty="0" smtClean="0"/>
              <a:t>()</a:t>
            </a:r>
          </a:p>
          <a:p>
            <a:pPr lvl="1"/>
            <a:r>
              <a:rPr lang="pl-PL" dirty="0" err="1" smtClean="0"/>
              <a:t>str.rjust</a:t>
            </a:r>
            <a:r>
              <a:rPr lang="pl-PL" dirty="0" smtClean="0"/>
              <a:t>() (np. ‘123’.rjust(4))</a:t>
            </a:r>
          </a:p>
          <a:p>
            <a:pPr lvl="1"/>
            <a:r>
              <a:rPr lang="pl-PL" dirty="0" smtClean="0"/>
              <a:t>&gt;&gt;&gt; '12'.zfill(5) </a:t>
            </a:r>
          </a:p>
          <a:p>
            <a:pPr lvl="1">
              <a:buNone/>
            </a:pPr>
            <a:r>
              <a:rPr lang="pl-PL" dirty="0" smtClean="0"/>
              <a:t>'00012'</a:t>
            </a:r>
          </a:p>
          <a:p>
            <a:pPr lvl="1">
              <a:buNone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Obiekt plikowy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4282380" cy="4751387"/>
          </a:xfrm>
        </p:spPr>
        <p:txBody>
          <a:bodyPr/>
          <a:lstStyle/>
          <a:p>
            <a:r>
              <a:rPr lang="pl-PL" sz="2400" dirty="0" err="1" smtClean="0"/>
              <a:t>f=open</a:t>
            </a:r>
            <a:r>
              <a:rPr lang="pl-PL" sz="2400" dirty="0" smtClean="0"/>
              <a:t>(</a:t>
            </a:r>
            <a:r>
              <a:rPr lang="pl-PL" sz="2400" dirty="0" err="1" smtClean="0"/>
              <a:t>filename</a:t>
            </a:r>
            <a:r>
              <a:rPr lang="pl-PL" sz="2400" dirty="0" smtClean="0"/>
              <a:t>, </a:t>
            </a:r>
            <a:r>
              <a:rPr lang="pl-PL" sz="2400" dirty="0" err="1" smtClean="0">
                <a:solidFill>
                  <a:srgbClr val="FFC000"/>
                </a:solidFill>
              </a:rPr>
              <a:t>mode</a:t>
            </a:r>
            <a:r>
              <a:rPr lang="pl-PL" sz="2400" dirty="0" smtClean="0"/>
              <a:t>)</a:t>
            </a:r>
          </a:p>
          <a:p>
            <a:pPr>
              <a:buNone/>
            </a:pPr>
            <a:r>
              <a:rPr lang="pl-PL" sz="2400" dirty="0" err="1" smtClean="0"/>
              <a:t>Mode</a:t>
            </a:r>
            <a:r>
              <a:rPr lang="pl-PL" sz="2400" dirty="0" smtClean="0"/>
              <a:t>: </a:t>
            </a:r>
            <a:r>
              <a:rPr lang="pl-PL" sz="2400" dirty="0" err="1" smtClean="0">
                <a:solidFill>
                  <a:srgbClr val="FFC000"/>
                </a:solidFill>
              </a:rPr>
              <a:t>r</a:t>
            </a:r>
            <a:r>
              <a:rPr lang="pl-PL" sz="2400" dirty="0" smtClean="0">
                <a:solidFill>
                  <a:srgbClr val="FFC000"/>
                </a:solidFill>
              </a:rPr>
              <a:t>[b]</a:t>
            </a:r>
            <a:r>
              <a:rPr lang="pl-PL" sz="2400" dirty="0" smtClean="0"/>
              <a:t>  (tylko odczyt)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pl-PL" sz="2400" dirty="0" smtClean="0">
                <a:solidFill>
                  <a:srgbClr val="FFC000"/>
                </a:solidFill>
              </a:rPr>
              <a:t>w[b]</a:t>
            </a:r>
            <a:r>
              <a:rPr lang="pl-PL" sz="2400" dirty="0" smtClean="0"/>
              <a:t> (istniejący plik zostanie nadpisany), </a:t>
            </a:r>
          </a:p>
          <a:p>
            <a:pPr>
              <a:buNone/>
            </a:pPr>
            <a:r>
              <a:rPr lang="pl-PL" sz="2400" dirty="0" smtClean="0"/>
              <a:t>		 </a:t>
            </a:r>
            <a:r>
              <a:rPr lang="pl-PL" sz="2400" dirty="0" err="1" smtClean="0">
                <a:solidFill>
                  <a:srgbClr val="FFC000"/>
                </a:solidFill>
              </a:rPr>
              <a:t>r</a:t>
            </a:r>
            <a:r>
              <a:rPr lang="pl-PL" sz="2400" dirty="0" smtClean="0">
                <a:solidFill>
                  <a:srgbClr val="FFC000"/>
                </a:solidFill>
              </a:rPr>
              <a:t>+[b]</a:t>
            </a:r>
            <a:r>
              <a:rPr lang="pl-PL" sz="2400" dirty="0" smtClean="0"/>
              <a:t> (odczyt i zapis)</a:t>
            </a:r>
          </a:p>
          <a:p>
            <a:pPr>
              <a:buNone/>
            </a:pPr>
            <a:r>
              <a:rPr lang="pl-PL" sz="2400" dirty="0" smtClean="0"/>
              <a:t>	opcjonalne b oznacza tryb binarny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464496" y="1628800"/>
            <a:ext cx="4788024" cy="4751387"/>
          </a:xfrm>
        </p:spPr>
        <p:txBody>
          <a:bodyPr/>
          <a:lstStyle/>
          <a:p>
            <a:r>
              <a:rPr lang="pl-PL" dirty="0" smtClean="0"/>
              <a:t>Metody obiektu:</a:t>
            </a:r>
          </a:p>
          <a:p>
            <a:pPr lvl="1">
              <a:buNone/>
            </a:pPr>
            <a:r>
              <a:rPr lang="pl-PL" dirty="0" err="1" smtClean="0"/>
              <a:t>f.read</a:t>
            </a:r>
            <a:r>
              <a:rPr lang="pl-PL" dirty="0" smtClean="0"/>
              <a:t>() – cały plik</a:t>
            </a:r>
          </a:p>
          <a:p>
            <a:pPr lvl="1">
              <a:buNone/>
            </a:pPr>
            <a:r>
              <a:rPr lang="pl-PL" dirty="0" err="1" smtClean="0"/>
              <a:t>f.read</a:t>
            </a:r>
            <a:r>
              <a:rPr lang="pl-PL" dirty="0" smtClean="0"/>
              <a:t>(</a:t>
            </a:r>
            <a:r>
              <a:rPr lang="pl-PL" dirty="0" err="1" smtClean="0"/>
              <a:t>size</a:t>
            </a:r>
            <a:r>
              <a:rPr lang="pl-PL" dirty="0" smtClean="0"/>
              <a:t>) – tylko część pliku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f.read</a:t>
            </a:r>
            <a:r>
              <a:rPr lang="en-US" sz="2400" dirty="0" smtClean="0"/>
              <a:t>()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'This is the entire file.\n‘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f.read</a:t>
            </a:r>
            <a:r>
              <a:rPr lang="en-US" sz="2400" dirty="0" smtClean="0"/>
              <a:t>()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'‘</a:t>
            </a:r>
            <a:endParaRPr lang="pl-PL" sz="2400" dirty="0" smtClean="0"/>
          </a:p>
          <a:p>
            <a:pPr lvl="1"/>
            <a:r>
              <a:rPr lang="pl-PL" dirty="0" err="1" smtClean="0"/>
              <a:t>f.readline</a:t>
            </a:r>
            <a:r>
              <a:rPr lang="pl-PL" dirty="0" smtClean="0"/>
              <a:t>() – odczytuje pojedyncze linie na końcu </a:t>
            </a:r>
            <a:r>
              <a:rPr lang="pl-PL" dirty="0" err="1" smtClean="0"/>
              <a:t>lini</a:t>
            </a:r>
            <a:r>
              <a:rPr lang="pl-PL" dirty="0" smtClean="0"/>
              <a:t> zostawia \n za wyjątkiem ostatniej (koniec pliku to ‘’)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Obiekt plikowy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39552" y="1773238"/>
            <a:ext cx="3994348" cy="4751387"/>
          </a:xfrm>
        </p:spPr>
        <p:txBody>
          <a:bodyPr/>
          <a:lstStyle/>
          <a:p>
            <a:r>
              <a:rPr lang="pl-PL" sz="2400" dirty="0" smtClean="0"/>
              <a:t>Metody </a:t>
            </a:r>
            <a:r>
              <a:rPr lang="pl-PL" sz="2400" dirty="0" err="1" smtClean="0"/>
              <a:t>cd</a:t>
            </a:r>
            <a:r>
              <a:rPr lang="pl-PL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&gt;&gt;&gt;</a:t>
            </a:r>
            <a:r>
              <a:rPr lang="en-US" sz="2400" dirty="0" err="1" smtClean="0"/>
              <a:t>f.readline</a:t>
            </a:r>
            <a:r>
              <a:rPr lang="en-US" sz="2400" dirty="0" err="1" smtClean="0">
                <a:solidFill>
                  <a:srgbClr val="FFC000"/>
                </a:solidFill>
              </a:rPr>
              <a:t>s</a:t>
            </a:r>
            <a:r>
              <a:rPr lang="en-US" sz="2400" dirty="0" smtClean="0"/>
              <a:t>()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['This is the first line</a:t>
            </a:r>
            <a:r>
              <a:rPr lang="pl-PL" sz="2400" dirty="0" smtClean="0"/>
              <a:t> </a:t>
            </a:r>
            <a:r>
              <a:rPr lang="en-US" sz="2400" dirty="0" smtClean="0"/>
              <a:t>of the file.\n',</a:t>
            </a:r>
            <a:r>
              <a:rPr lang="pl-PL" sz="2400" dirty="0" smtClean="0"/>
              <a:t> </a:t>
            </a:r>
            <a:r>
              <a:rPr lang="en-US" sz="2400" dirty="0" smtClean="0"/>
              <a:t>'Second line of the file\n']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Iterowanie po pliku</a:t>
            </a:r>
          </a:p>
          <a:p>
            <a:pPr>
              <a:buNone/>
            </a:pPr>
            <a:r>
              <a:rPr lang="en-US" sz="2400" dirty="0" smtClean="0"/>
              <a:t>&gt;&gt;&gt; for line in f: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... </a:t>
            </a:r>
            <a:r>
              <a:rPr lang="pl-PL" sz="2400" dirty="0" smtClean="0"/>
              <a:t>	</a:t>
            </a:r>
            <a:r>
              <a:rPr lang="en-US" sz="2400" dirty="0" smtClean="0"/>
              <a:t>print(line, end='')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...</a:t>
            </a:r>
            <a:endParaRPr lang="pl-PL" sz="2400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smtClean="0"/>
              <a:t>Zapis do pliku</a:t>
            </a:r>
          </a:p>
          <a:p>
            <a:pPr>
              <a:buNone/>
            </a:pPr>
            <a:r>
              <a:rPr lang="pl-PL" sz="2400" dirty="0" err="1" smtClean="0"/>
              <a:t>f.write</a:t>
            </a:r>
            <a:r>
              <a:rPr lang="pl-PL" sz="2400" dirty="0" smtClean="0"/>
              <a:t>(</a:t>
            </a:r>
            <a:r>
              <a:rPr lang="pl-PL" sz="2400" dirty="0" err="1" smtClean="0"/>
              <a:t>string</a:t>
            </a:r>
            <a:r>
              <a:rPr lang="pl-PL" sz="2400" dirty="0" smtClean="0"/>
              <a:t>) – zapisuje i zwraca liczbę zapisanych znaków</a:t>
            </a:r>
          </a:p>
          <a:p>
            <a:pPr>
              <a:buNone/>
            </a:pPr>
            <a:r>
              <a:rPr lang="pl-PL" sz="2400" dirty="0" smtClean="0"/>
              <a:t>Zapisując inne wartości niż </a:t>
            </a:r>
            <a:r>
              <a:rPr lang="pl-PL" sz="2400" dirty="0" err="1" smtClean="0"/>
              <a:t>string</a:t>
            </a:r>
            <a:r>
              <a:rPr lang="pl-PL" sz="2400" dirty="0" smtClean="0"/>
              <a:t> trzeba dokonać konwersji</a:t>
            </a:r>
          </a:p>
          <a:p>
            <a:pPr>
              <a:buNone/>
            </a:pPr>
            <a:r>
              <a:rPr lang="en-US" sz="2400" dirty="0" smtClean="0"/>
              <a:t>&gt;&gt;&gt; value = ('the answer', 42)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s = </a:t>
            </a:r>
            <a:r>
              <a:rPr lang="en-US" sz="2400" dirty="0" err="1" smtClean="0"/>
              <a:t>str</a:t>
            </a:r>
            <a:r>
              <a:rPr lang="en-US" sz="2400" dirty="0" smtClean="0"/>
              <a:t>(value)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f.write</a:t>
            </a:r>
            <a:r>
              <a:rPr lang="en-US" sz="2400" dirty="0" smtClean="0"/>
              <a:t>(s)</a:t>
            </a:r>
            <a:endParaRPr lang="pl-PL" sz="24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30</a:t>
            </a:fld>
            <a:endParaRPr lang="pl-PL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Obiekt plikowy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210372" cy="4895825"/>
          </a:xfrm>
        </p:spPr>
        <p:txBody>
          <a:bodyPr/>
          <a:lstStyle/>
          <a:p>
            <a:r>
              <a:rPr lang="pl-PL" dirty="0" err="1" smtClean="0"/>
              <a:t>f.tell</a:t>
            </a:r>
            <a:r>
              <a:rPr lang="pl-PL" dirty="0" smtClean="0"/>
              <a:t>()</a:t>
            </a:r>
          </a:p>
          <a:p>
            <a:r>
              <a:rPr lang="pl-PL" dirty="0" err="1" smtClean="0"/>
              <a:t>f.seek</a:t>
            </a:r>
            <a:r>
              <a:rPr lang="pl-PL" dirty="0" smtClean="0"/>
              <a:t>(przesunięcie, odkąd)</a:t>
            </a:r>
          </a:p>
          <a:p>
            <a:pPr>
              <a:buNone/>
            </a:pPr>
            <a:r>
              <a:rPr lang="pl-PL" dirty="0" smtClean="0"/>
              <a:t>	odkąd =</a:t>
            </a:r>
          </a:p>
          <a:p>
            <a:pPr>
              <a:buNone/>
            </a:pPr>
            <a:r>
              <a:rPr lang="pl-PL" dirty="0" smtClean="0"/>
              <a:t>		0 – początek pliku (domyślnie)</a:t>
            </a:r>
          </a:p>
          <a:p>
            <a:pPr>
              <a:buNone/>
            </a:pPr>
            <a:r>
              <a:rPr lang="pl-PL" dirty="0" smtClean="0"/>
              <a:t>		1 – od bieżącego miejsca w pliku</a:t>
            </a:r>
          </a:p>
          <a:p>
            <a:pPr>
              <a:buNone/>
            </a:pPr>
            <a:r>
              <a:rPr lang="pl-PL" dirty="0" smtClean="0"/>
              <a:t>		2 – od końca pliku</a:t>
            </a:r>
          </a:p>
          <a:p>
            <a:r>
              <a:rPr lang="pl-PL" dirty="0" err="1" smtClean="0"/>
              <a:t>f.close</a:t>
            </a:r>
            <a:r>
              <a:rPr lang="pl-PL" dirty="0" smtClean="0"/>
              <a:t>()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062164" cy="4751387"/>
          </a:xfrm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r>
              <a:rPr lang="en-US" sz="1800" dirty="0" smtClean="0"/>
              <a:t>&gt;&gt;&gt; f = open('/</a:t>
            </a:r>
            <a:r>
              <a:rPr lang="en-US" sz="1800" dirty="0" err="1" smtClean="0"/>
              <a:t>tmp</a:t>
            </a:r>
            <a:r>
              <a:rPr lang="en-US" sz="1800" dirty="0" smtClean="0"/>
              <a:t>/</a:t>
            </a:r>
            <a:r>
              <a:rPr lang="en-US" sz="1800" dirty="0" err="1" smtClean="0"/>
              <a:t>workfile</a:t>
            </a:r>
            <a:r>
              <a:rPr lang="en-US" sz="1800" dirty="0" smtClean="0"/>
              <a:t>', '</a:t>
            </a:r>
            <a:r>
              <a:rPr lang="en-US" sz="1800" dirty="0" err="1" smtClean="0"/>
              <a:t>rb</a:t>
            </a:r>
            <a:r>
              <a:rPr lang="en-US" sz="1800" dirty="0" smtClean="0"/>
              <a:t>+')</a:t>
            </a:r>
          </a:p>
          <a:p>
            <a:pPr>
              <a:buNone/>
            </a:pPr>
            <a:r>
              <a:rPr lang="en-US" sz="1800" dirty="0" smtClean="0"/>
              <a:t>&gt;&gt;&gt; </a:t>
            </a:r>
            <a:r>
              <a:rPr lang="en-US" sz="1800" dirty="0" err="1" smtClean="0"/>
              <a:t>f.write</a:t>
            </a:r>
            <a:r>
              <a:rPr lang="en-US" sz="1800" dirty="0" smtClean="0"/>
              <a:t>(b'0123456789abcdef')</a:t>
            </a:r>
          </a:p>
          <a:p>
            <a:pPr>
              <a:buNone/>
            </a:pPr>
            <a:r>
              <a:rPr lang="en-US" sz="1800" dirty="0" smtClean="0"/>
              <a:t>16</a:t>
            </a:r>
          </a:p>
          <a:p>
            <a:pPr>
              <a:buNone/>
            </a:pPr>
            <a:r>
              <a:rPr lang="en-US" sz="1800" dirty="0" smtClean="0"/>
              <a:t>&gt;&gt;&gt; </a:t>
            </a:r>
            <a:r>
              <a:rPr lang="en-US" sz="1800" dirty="0" err="1" smtClean="0"/>
              <a:t>f.seek</a:t>
            </a:r>
            <a:r>
              <a:rPr lang="en-US" sz="1800" dirty="0" smtClean="0"/>
              <a:t>(5)     # Go to the 6th byte in the file</a:t>
            </a:r>
          </a:p>
          <a:p>
            <a:pPr>
              <a:buNone/>
            </a:pPr>
            <a:r>
              <a:rPr lang="en-US" sz="1800" dirty="0" smtClean="0"/>
              <a:t>5</a:t>
            </a:r>
          </a:p>
          <a:p>
            <a:pPr>
              <a:buNone/>
            </a:pPr>
            <a:r>
              <a:rPr lang="en-US" sz="1800" dirty="0" smtClean="0"/>
              <a:t>&gt;&gt;&gt; </a:t>
            </a:r>
            <a:r>
              <a:rPr lang="en-US" sz="1800" dirty="0" err="1" smtClean="0"/>
              <a:t>f.read</a:t>
            </a:r>
            <a:r>
              <a:rPr lang="en-US" sz="1800" dirty="0" smtClean="0"/>
              <a:t>(1)</a:t>
            </a:r>
          </a:p>
          <a:p>
            <a:pPr>
              <a:buNone/>
            </a:pPr>
            <a:r>
              <a:rPr lang="en-US" sz="1800" dirty="0" smtClean="0"/>
              <a:t>b'5'</a:t>
            </a:r>
          </a:p>
          <a:p>
            <a:pPr>
              <a:buNone/>
            </a:pPr>
            <a:r>
              <a:rPr lang="en-US" sz="1800" dirty="0" smtClean="0"/>
              <a:t>&gt;&gt;&gt; </a:t>
            </a:r>
            <a:r>
              <a:rPr lang="en-US" sz="1800" dirty="0" err="1" smtClean="0"/>
              <a:t>f.seek</a:t>
            </a:r>
            <a:r>
              <a:rPr lang="en-US" sz="1800" dirty="0" smtClean="0"/>
              <a:t>(-3, 2) # Go to the 3rd byte before the end</a:t>
            </a:r>
          </a:p>
          <a:p>
            <a:pPr>
              <a:buNone/>
            </a:pPr>
            <a:r>
              <a:rPr lang="en-US" sz="1800" dirty="0" smtClean="0"/>
              <a:t>13</a:t>
            </a:r>
          </a:p>
          <a:p>
            <a:pPr>
              <a:buNone/>
            </a:pPr>
            <a:r>
              <a:rPr lang="en-US" sz="1800" dirty="0" smtClean="0"/>
              <a:t>&gt;&gt;&gt; </a:t>
            </a:r>
            <a:r>
              <a:rPr lang="en-US" sz="1800" dirty="0" err="1" smtClean="0"/>
              <a:t>f.read</a:t>
            </a:r>
            <a:r>
              <a:rPr lang="en-US" sz="1800" dirty="0" smtClean="0"/>
              <a:t>(1)</a:t>
            </a:r>
          </a:p>
          <a:p>
            <a:pPr>
              <a:buNone/>
            </a:pPr>
            <a:r>
              <a:rPr lang="en-US" sz="1800" dirty="0" err="1" smtClean="0"/>
              <a:t>b'd</a:t>
            </a:r>
            <a:r>
              <a:rPr lang="en-US" sz="1800" dirty="0" smtClean="0"/>
              <a:t>'</a:t>
            </a:r>
            <a:endParaRPr lang="pl-PL" sz="18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31</a:t>
            </a:fld>
            <a:endParaRPr lang="pl-PL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Obiekt plikowy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8100" y="1773239"/>
            <a:ext cx="4533900" cy="2735882"/>
          </a:xfrm>
          <a:ln>
            <a:solidFill>
              <a:srgbClr val="FFC000"/>
            </a:solidFill>
          </a:ln>
        </p:spPr>
        <p:txBody>
          <a:bodyPr/>
          <a:lstStyle/>
          <a:p>
            <a:r>
              <a:rPr lang="pl-PL" sz="2400" dirty="0" err="1" smtClean="0"/>
              <a:t>with</a:t>
            </a:r>
            <a:r>
              <a:rPr lang="pl-PL" sz="2400" dirty="0" smtClean="0"/>
              <a:t>  </a:t>
            </a:r>
            <a:r>
              <a:rPr lang="pl-PL" sz="2400" dirty="0" err="1" smtClean="0"/>
              <a:t>open</a:t>
            </a:r>
            <a:r>
              <a:rPr lang="pl-PL" sz="2400" dirty="0" smtClean="0"/>
              <a:t>… as f – dba o zamknięcie pliku przechwytuje błędy</a:t>
            </a:r>
          </a:p>
          <a:p>
            <a:pPr>
              <a:buNone/>
            </a:pPr>
            <a:r>
              <a:rPr lang="en-US" sz="2000" dirty="0" smtClean="0"/>
              <a:t>&gt;&gt;&gt; with open(‘</a:t>
            </a:r>
            <a:r>
              <a:rPr lang="pl-PL" sz="2000" dirty="0" smtClean="0"/>
              <a:t>/</a:t>
            </a:r>
            <a:r>
              <a:rPr lang="pl-PL" sz="2000" dirty="0" err="1" smtClean="0"/>
              <a:t>tmp</a:t>
            </a:r>
            <a:r>
              <a:rPr lang="en-US" sz="2000" dirty="0" smtClean="0"/>
              <a:t>/</a:t>
            </a:r>
            <a:r>
              <a:rPr lang="pl-PL" sz="2000" dirty="0" err="1" smtClean="0"/>
              <a:t>in</a:t>
            </a:r>
            <a:r>
              <a:rPr lang="pl-PL" sz="2000" dirty="0" smtClean="0"/>
              <a:t>’</a:t>
            </a:r>
            <a:r>
              <a:rPr lang="en-US" sz="2000" dirty="0" smtClean="0"/>
              <a:t>, 'r') as f: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 </a:t>
            </a:r>
            <a:r>
              <a:rPr lang="en-US" sz="2000" dirty="0" err="1" smtClean="0"/>
              <a:t>read_data</a:t>
            </a:r>
            <a:r>
              <a:rPr lang="en-US" sz="2000" dirty="0" smtClean="0"/>
              <a:t> = </a:t>
            </a:r>
            <a:r>
              <a:rPr lang="en-US" sz="2000" dirty="0" err="1" smtClean="0"/>
              <a:t>f.read</a:t>
            </a:r>
            <a:r>
              <a:rPr lang="en-US" sz="2000" dirty="0" smtClean="0"/>
              <a:t>()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f.closed</a:t>
            </a:r>
            <a:r>
              <a:rPr lang="en-US" sz="2000" dirty="0" smtClean="0"/>
              <a:t>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True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9"/>
            <a:ext cx="3771900" cy="2735882"/>
          </a:xfrm>
          <a:ln>
            <a:solidFill>
              <a:srgbClr val="FFC000"/>
            </a:solidFill>
          </a:ln>
        </p:spPr>
        <p:txBody>
          <a:bodyPr/>
          <a:lstStyle/>
          <a:p>
            <a:r>
              <a:rPr lang="pl-PL" dirty="0" smtClean="0"/>
              <a:t>Zapisywanie obiektów:</a:t>
            </a:r>
          </a:p>
          <a:p>
            <a:pPr lvl="1">
              <a:buNone/>
            </a:pPr>
            <a:r>
              <a:rPr lang="pl-PL" dirty="0" err="1" smtClean="0"/>
              <a:t>pickle.dump</a:t>
            </a:r>
            <a:r>
              <a:rPr lang="pl-PL" dirty="0" smtClean="0"/>
              <a:t>(x, f) </a:t>
            </a:r>
          </a:p>
          <a:p>
            <a:pPr lvl="1">
              <a:buNone/>
            </a:pPr>
            <a:r>
              <a:rPr lang="pl-PL" dirty="0" smtClean="0"/>
              <a:t>x = </a:t>
            </a:r>
            <a:r>
              <a:rPr lang="pl-PL" dirty="0" err="1" smtClean="0"/>
              <a:t>pickle.load</a:t>
            </a:r>
            <a:r>
              <a:rPr lang="pl-PL" dirty="0" smtClean="0"/>
              <a:t>(f)</a:t>
            </a:r>
            <a:endParaRPr lang="pl-PL" dirty="0"/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 bwMode="auto">
          <a:xfrm>
            <a:off x="35496" y="4653136"/>
            <a:ext cx="4533900" cy="2016224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Odczyt z zamkniętego pliku:</a:t>
            </a:r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f.close</a:t>
            </a:r>
            <a:r>
              <a:rPr lang="en-US" sz="2000" dirty="0" smtClean="0"/>
              <a:t>()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f.read</a:t>
            </a:r>
            <a:r>
              <a:rPr lang="en-US" sz="2000" dirty="0" smtClean="0"/>
              <a:t>() 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 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	</a:t>
            </a:r>
            <a:r>
              <a:rPr lang="en-US" sz="2000" dirty="0" smtClean="0"/>
              <a:t>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>
                <a:solidFill>
                  <a:srgbClr val="FF0000"/>
                </a:solidFill>
              </a:rPr>
              <a:t>ValueError</a:t>
            </a:r>
            <a:r>
              <a:rPr lang="en-US" sz="2000" dirty="0" smtClean="0">
                <a:solidFill>
                  <a:srgbClr val="FF0000"/>
                </a:solidFill>
              </a:rPr>
              <a:t>: I/O operation on closed file</a:t>
            </a:r>
            <a:endParaRPr lang="pl-PL" sz="2000" dirty="0" smtClean="0">
              <a:solidFill>
                <a:srgbClr val="FF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32</a:t>
            </a:fld>
            <a:endParaRPr lang="pl-PL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Obsługa błędów i wyjątków</a:t>
            </a:r>
            <a:endParaRPr lang="pl-PL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Obsługa błędów i wyjątków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4040188" cy="639762"/>
          </a:xfrm>
        </p:spPr>
        <p:txBody>
          <a:bodyPr/>
          <a:lstStyle/>
          <a:p>
            <a:r>
              <a:rPr lang="pl-PL" dirty="0" smtClean="0"/>
              <a:t>Błędy składniowe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3754760" cy="4464496"/>
          </a:xfrm>
          <a:ln>
            <a:solidFill>
              <a:srgbClr val="FFC000"/>
            </a:solidFill>
          </a:ln>
        </p:spPr>
        <p:txBody>
          <a:bodyPr/>
          <a:lstStyle/>
          <a:p>
            <a:r>
              <a:rPr lang="pl-PL" sz="2000" dirty="0" smtClean="0"/>
              <a:t>Np. brak : po </a:t>
            </a:r>
            <a:r>
              <a:rPr lang="pl-PL" sz="2000" dirty="0" err="1" smtClean="0"/>
              <a:t>while</a:t>
            </a:r>
            <a:r>
              <a:rPr lang="pl-PL" sz="2000" dirty="0" smtClean="0"/>
              <a:t> </a:t>
            </a:r>
            <a:r>
              <a:rPr lang="pl-PL" sz="2000" dirty="0" err="1" smtClean="0"/>
              <a:t>True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while True print('Hello world')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while True print('Hello world') 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		         </a:t>
            </a:r>
            <a:r>
              <a:rPr lang="en-US" sz="2000" dirty="0" smtClean="0"/>
              <a:t>^ 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/>
              <a:t>SyntaxError</a:t>
            </a:r>
            <a:r>
              <a:rPr lang="en-US" sz="2000" dirty="0" smtClean="0"/>
              <a:t>: invalid </a:t>
            </a:r>
            <a:r>
              <a:rPr lang="en-US" sz="2000" dirty="0" err="1" smtClean="0"/>
              <a:t>synt</a:t>
            </a:r>
            <a:r>
              <a:rPr lang="pl-PL" sz="2000" dirty="0" err="1" smtClean="0"/>
              <a:t>ax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484784"/>
            <a:ext cx="4041775" cy="639762"/>
          </a:xfrm>
        </p:spPr>
        <p:txBody>
          <a:bodyPr/>
          <a:lstStyle/>
          <a:p>
            <a:r>
              <a:rPr lang="pl-PL" dirty="0" smtClean="0"/>
              <a:t>Wyjątki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355977" y="2204864"/>
            <a:ext cx="4330824" cy="4464496"/>
          </a:xfrm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r>
              <a:rPr lang="en-US" sz="1800" dirty="0" smtClean="0"/>
              <a:t>&gt;&gt;&gt; 10 * (1/0)</a:t>
            </a:r>
          </a:p>
          <a:p>
            <a:pPr>
              <a:buNone/>
            </a:pPr>
            <a:r>
              <a:rPr lang="en-US" sz="1800" dirty="0" err="1" smtClean="0"/>
              <a:t>Traceback</a:t>
            </a:r>
            <a:r>
              <a:rPr lang="en-US" sz="1800" dirty="0" smtClean="0"/>
              <a:t> (most recent call last):</a:t>
            </a:r>
          </a:p>
          <a:p>
            <a:pPr>
              <a:buNone/>
            </a:pPr>
            <a:r>
              <a:rPr lang="en-US" sz="1800" dirty="0" smtClean="0"/>
              <a:t>  File "&lt;</a:t>
            </a:r>
            <a:r>
              <a:rPr lang="en-US" sz="1800" dirty="0" err="1" smtClean="0"/>
              <a:t>stdin</a:t>
            </a:r>
            <a:r>
              <a:rPr lang="en-US" sz="1800" dirty="0" smtClean="0"/>
              <a:t>&gt;", line 1, in ?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FF0000"/>
                </a:solidFill>
              </a:rPr>
              <a:t>ZeroDivisionError</a:t>
            </a:r>
            <a:r>
              <a:rPr lang="en-US" sz="1800" dirty="0" smtClean="0">
                <a:solidFill>
                  <a:srgbClr val="FF0000"/>
                </a:solidFill>
              </a:rPr>
              <a:t>: </a:t>
            </a:r>
            <a:r>
              <a:rPr lang="en-US" sz="1800" dirty="0" err="1" smtClean="0">
                <a:solidFill>
                  <a:srgbClr val="FF0000"/>
                </a:solidFill>
              </a:rPr>
              <a:t>int</a:t>
            </a:r>
            <a:r>
              <a:rPr lang="en-US" sz="1800" dirty="0" smtClean="0">
                <a:solidFill>
                  <a:srgbClr val="FF0000"/>
                </a:solidFill>
              </a:rPr>
              <a:t> division or modulo by zero</a:t>
            </a:r>
          </a:p>
          <a:p>
            <a:pPr>
              <a:buNone/>
            </a:pPr>
            <a:r>
              <a:rPr lang="en-US" sz="1800" dirty="0" smtClean="0"/>
              <a:t>&gt;&gt;&gt; 4 + spam*3</a:t>
            </a:r>
          </a:p>
          <a:p>
            <a:pPr>
              <a:buNone/>
            </a:pPr>
            <a:r>
              <a:rPr lang="en-US" sz="1800" dirty="0" err="1" smtClean="0"/>
              <a:t>Traceback</a:t>
            </a:r>
            <a:r>
              <a:rPr lang="en-US" sz="1800" dirty="0" smtClean="0"/>
              <a:t> (most recent call last):</a:t>
            </a:r>
          </a:p>
          <a:p>
            <a:pPr>
              <a:buNone/>
            </a:pPr>
            <a:r>
              <a:rPr lang="en-US" sz="1800" dirty="0" smtClean="0"/>
              <a:t>  File "&lt;</a:t>
            </a:r>
            <a:r>
              <a:rPr lang="en-US" sz="1800" dirty="0" err="1" smtClean="0"/>
              <a:t>stdin</a:t>
            </a:r>
            <a:r>
              <a:rPr lang="en-US" sz="1800" dirty="0" smtClean="0"/>
              <a:t>&gt;", line 1, in ?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FF0000"/>
                </a:solidFill>
              </a:rPr>
              <a:t>NameError</a:t>
            </a:r>
            <a:r>
              <a:rPr lang="en-US" sz="1800" dirty="0" smtClean="0">
                <a:solidFill>
                  <a:srgbClr val="FF0000"/>
                </a:solidFill>
              </a:rPr>
              <a:t>: name 'spam' is not defined</a:t>
            </a:r>
          </a:p>
          <a:p>
            <a:pPr>
              <a:buNone/>
            </a:pPr>
            <a:r>
              <a:rPr lang="en-US" sz="1800" dirty="0" smtClean="0"/>
              <a:t>&gt;&gt;&gt; '2' + 2</a:t>
            </a:r>
          </a:p>
          <a:p>
            <a:pPr>
              <a:buNone/>
            </a:pPr>
            <a:r>
              <a:rPr lang="en-US" sz="1800" dirty="0" err="1" smtClean="0"/>
              <a:t>Traceback</a:t>
            </a:r>
            <a:r>
              <a:rPr lang="en-US" sz="1800" dirty="0" smtClean="0"/>
              <a:t> (most recent call last):</a:t>
            </a:r>
          </a:p>
          <a:p>
            <a:pPr>
              <a:buNone/>
            </a:pPr>
            <a:r>
              <a:rPr lang="en-US" sz="1800" dirty="0" smtClean="0"/>
              <a:t>  File "&lt;</a:t>
            </a:r>
            <a:r>
              <a:rPr lang="en-US" sz="1800" dirty="0" err="1" smtClean="0"/>
              <a:t>stdin</a:t>
            </a:r>
            <a:r>
              <a:rPr lang="en-US" sz="1800" dirty="0" smtClean="0"/>
              <a:t>&gt;", line 1, in ?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FF0000"/>
                </a:solidFill>
              </a:rPr>
              <a:t>TypeError</a:t>
            </a:r>
            <a:r>
              <a:rPr lang="en-US" sz="1800" dirty="0" smtClean="0">
                <a:solidFill>
                  <a:srgbClr val="FF0000"/>
                </a:solidFill>
              </a:rPr>
              <a:t>: Can't convert '</a:t>
            </a:r>
            <a:r>
              <a:rPr lang="en-US" sz="1800" dirty="0" err="1" smtClean="0">
                <a:solidFill>
                  <a:srgbClr val="FF0000"/>
                </a:solidFill>
              </a:rPr>
              <a:t>int</a:t>
            </a:r>
            <a:r>
              <a:rPr lang="en-US" sz="1800" dirty="0" smtClean="0">
                <a:solidFill>
                  <a:srgbClr val="FF0000"/>
                </a:solidFill>
              </a:rPr>
              <a:t>' object to </a:t>
            </a:r>
            <a:r>
              <a:rPr lang="en-US" sz="1800" dirty="0" err="1" smtClean="0">
                <a:solidFill>
                  <a:srgbClr val="FF0000"/>
                </a:solidFill>
              </a:rPr>
              <a:t>str</a:t>
            </a:r>
            <a:r>
              <a:rPr lang="en-US" sz="1800" dirty="0" smtClean="0">
                <a:solidFill>
                  <a:srgbClr val="FF0000"/>
                </a:solidFill>
              </a:rPr>
              <a:t> implicitly</a:t>
            </a:r>
            <a:endParaRPr lang="pl-PL" sz="1800" dirty="0">
              <a:solidFill>
                <a:srgbClr val="FF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974904" y="6409134"/>
            <a:ext cx="2133600" cy="476250"/>
          </a:xfrm>
        </p:spPr>
        <p:txBody>
          <a:bodyPr/>
          <a:lstStyle/>
          <a:p>
            <a:fld id="{6232FE14-472E-4C19-B212-558A39451405}" type="slidenum">
              <a:rPr lang="pl-PL" smtClean="0"/>
              <a:pPr/>
              <a:t>34</a:t>
            </a:fld>
            <a:endParaRPr lang="pl-PL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Wyjątki wbudowane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Znaczenie wyjątków wbudowanych:</a:t>
            </a:r>
          </a:p>
          <a:p>
            <a:pPr>
              <a:buNone/>
            </a:pPr>
            <a:r>
              <a:rPr lang="pl-PL" dirty="0" smtClean="0">
                <a:hlinkClick r:id="rId2"/>
              </a:rPr>
              <a:t>http://docs.python.org/py3k/library/exceptions.html#bltin-exceptions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35</a:t>
            </a:fld>
            <a:endParaRPr lang="pl-PL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Obsługa wyjątków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r>
              <a:rPr lang="pl-PL" dirty="0" err="1" smtClean="0"/>
              <a:t>try</a:t>
            </a:r>
            <a:r>
              <a:rPr lang="pl-PL" dirty="0" smtClean="0"/>
              <a:t>: … </a:t>
            </a:r>
            <a:r>
              <a:rPr lang="pl-PL" dirty="0" err="1" smtClean="0"/>
              <a:t>except</a:t>
            </a:r>
            <a:r>
              <a:rPr lang="pl-PL" dirty="0" smtClean="0"/>
              <a:t> …: </a:t>
            </a:r>
            <a:r>
              <a:rPr lang="pl-PL" dirty="0" err="1" smtClean="0"/>
              <a:t>except</a:t>
            </a:r>
            <a:r>
              <a:rPr lang="pl-PL" dirty="0" smtClean="0"/>
              <a:t>: …</a:t>
            </a:r>
          </a:p>
          <a:p>
            <a:pPr>
              <a:buNone/>
            </a:pPr>
            <a:r>
              <a:rPr lang="en-US" sz="2400" dirty="0" smtClean="0"/>
              <a:t>while True: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pl-PL" sz="2400" dirty="0" smtClean="0"/>
              <a:t>  </a:t>
            </a:r>
            <a:r>
              <a:rPr lang="en-US" sz="2400" dirty="0" smtClean="0"/>
              <a:t>try: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</a:t>
            </a:r>
            <a:r>
              <a:rPr lang="en-US" sz="2400" dirty="0" smtClean="0"/>
              <a:t> </a:t>
            </a:r>
            <a:r>
              <a:rPr lang="pl-PL" sz="2400" dirty="0" smtClean="0"/>
              <a:t>   </a:t>
            </a:r>
            <a:r>
              <a:rPr lang="en-US" sz="2400" dirty="0" smtClean="0"/>
              <a:t>x = </a:t>
            </a:r>
            <a:r>
              <a:rPr lang="en-US" sz="2400" dirty="0" err="1" smtClean="0"/>
              <a:t>int</a:t>
            </a:r>
            <a:r>
              <a:rPr lang="en-US" sz="2400" dirty="0" smtClean="0"/>
              <a:t>(input("Please enter a number: "))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</a:t>
            </a:r>
            <a:r>
              <a:rPr lang="en-US" sz="2400" dirty="0" smtClean="0"/>
              <a:t> </a:t>
            </a:r>
            <a:r>
              <a:rPr lang="pl-PL" sz="2400" dirty="0" smtClean="0"/>
              <a:t>  </a:t>
            </a:r>
            <a:r>
              <a:rPr lang="en-US" sz="2400" dirty="0" smtClean="0"/>
              <a:t>break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</a:t>
            </a:r>
            <a:r>
              <a:rPr lang="en-US" sz="2400" dirty="0" smtClean="0"/>
              <a:t> except </a:t>
            </a:r>
            <a:r>
              <a:rPr lang="en-US" sz="2400" dirty="0" err="1" smtClean="0"/>
              <a:t>ValueError</a:t>
            </a:r>
            <a:r>
              <a:rPr lang="en-US" sz="2400" dirty="0" smtClean="0"/>
              <a:t>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 </a:t>
            </a:r>
            <a:r>
              <a:rPr lang="en-US" sz="2400" dirty="0" smtClean="0"/>
              <a:t> print("Oops! That was no valid number. Try again...")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except (</a:t>
            </a:r>
            <a:r>
              <a:rPr lang="en-US" sz="2400" dirty="0" err="1" smtClean="0"/>
              <a:t>RuntimeError</a:t>
            </a:r>
            <a:r>
              <a:rPr lang="en-US" sz="2400" dirty="0" smtClean="0"/>
              <a:t>, </a:t>
            </a:r>
            <a:r>
              <a:rPr lang="en-US" sz="2400" dirty="0" err="1" smtClean="0"/>
              <a:t>TypeError</a:t>
            </a:r>
            <a:r>
              <a:rPr lang="en-US" sz="2400" dirty="0" smtClean="0"/>
              <a:t>, </a:t>
            </a:r>
            <a:r>
              <a:rPr lang="en-US" sz="2400" dirty="0" err="1" smtClean="0"/>
              <a:t>NameError</a:t>
            </a:r>
            <a:r>
              <a:rPr lang="en-US" sz="2400" dirty="0" smtClean="0"/>
              <a:t>):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  </a:t>
            </a:r>
            <a:r>
              <a:rPr lang="en-US" sz="2400" dirty="0" smtClean="0"/>
              <a:t>pass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36</a:t>
            </a:fld>
            <a:endParaRPr lang="pl-PL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Obsługa wyjątkowa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484783"/>
            <a:ext cx="8496944" cy="5112569"/>
          </a:xfrm>
        </p:spPr>
        <p:txBody>
          <a:bodyPr/>
          <a:lstStyle/>
          <a:p>
            <a:pPr>
              <a:buNone/>
            </a:pPr>
            <a:r>
              <a:rPr lang="pl-PL" sz="2400" dirty="0" smtClean="0"/>
              <a:t>	import </a:t>
            </a:r>
            <a:r>
              <a:rPr lang="pl-PL" sz="2400" dirty="0" err="1" smtClean="0"/>
              <a:t>sys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dirty="0" err="1" smtClean="0"/>
              <a:t>try</a:t>
            </a:r>
            <a:r>
              <a:rPr lang="pl-PL" sz="2400" dirty="0" smtClean="0"/>
              <a:t>: </a:t>
            </a:r>
          </a:p>
          <a:p>
            <a:pPr>
              <a:buNone/>
            </a:pPr>
            <a:r>
              <a:rPr lang="pl-PL" sz="2400" dirty="0" smtClean="0"/>
              <a:t>		f = </a:t>
            </a:r>
            <a:r>
              <a:rPr lang="pl-PL" sz="2400" dirty="0" err="1" smtClean="0"/>
              <a:t>open</a:t>
            </a:r>
            <a:r>
              <a:rPr lang="pl-PL" sz="2400" dirty="0" smtClean="0"/>
              <a:t>('</a:t>
            </a:r>
            <a:r>
              <a:rPr lang="pl-PL" sz="2400" dirty="0" err="1" smtClean="0"/>
              <a:t>myfile.txt</a:t>
            </a:r>
            <a:r>
              <a:rPr lang="pl-PL" sz="2400" dirty="0" smtClean="0"/>
              <a:t>') </a:t>
            </a:r>
          </a:p>
          <a:p>
            <a:pPr>
              <a:buNone/>
            </a:pPr>
            <a:r>
              <a:rPr lang="pl-PL" sz="2400" dirty="0" smtClean="0"/>
              <a:t>		s = </a:t>
            </a:r>
            <a:r>
              <a:rPr lang="pl-PL" sz="2400" dirty="0" err="1" smtClean="0"/>
              <a:t>f.readline</a:t>
            </a:r>
            <a:r>
              <a:rPr lang="pl-PL" sz="2400" dirty="0" smtClean="0"/>
              <a:t>() </a:t>
            </a:r>
          </a:p>
          <a:p>
            <a:pPr>
              <a:buNone/>
            </a:pPr>
            <a:r>
              <a:rPr lang="pl-PL" sz="2400" dirty="0" smtClean="0"/>
              <a:t>		i = </a:t>
            </a:r>
            <a:r>
              <a:rPr lang="pl-PL" sz="2400" dirty="0" err="1" smtClean="0"/>
              <a:t>int</a:t>
            </a:r>
            <a:r>
              <a:rPr lang="pl-PL" sz="2400" dirty="0" smtClean="0"/>
              <a:t>(</a:t>
            </a:r>
            <a:r>
              <a:rPr lang="pl-PL" sz="2400" dirty="0" err="1" smtClean="0"/>
              <a:t>s.strip</a:t>
            </a:r>
            <a:r>
              <a:rPr lang="pl-PL" sz="2400" dirty="0" smtClean="0"/>
              <a:t>()) </a:t>
            </a:r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dirty="0" err="1" smtClean="0"/>
              <a:t>except</a:t>
            </a:r>
            <a:r>
              <a:rPr lang="pl-PL" sz="2400" dirty="0" smtClean="0"/>
              <a:t> </a:t>
            </a:r>
            <a:r>
              <a:rPr lang="pl-PL" sz="2400" dirty="0" err="1" smtClean="0"/>
              <a:t>IOError</a:t>
            </a:r>
            <a:r>
              <a:rPr lang="pl-PL" sz="2400" dirty="0" smtClean="0"/>
              <a:t> as </a:t>
            </a:r>
            <a:r>
              <a:rPr lang="pl-PL" sz="2400" dirty="0" err="1" smtClean="0"/>
              <a:t>err</a:t>
            </a:r>
            <a:r>
              <a:rPr lang="pl-PL" sz="2400" dirty="0" smtClean="0"/>
              <a:t>: 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pl-PL" sz="2400" dirty="0" err="1" smtClean="0"/>
              <a:t>print</a:t>
            </a:r>
            <a:r>
              <a:rPr lang="pl-PL" sz="2400" dirty="0" smtClean="0"/>
              <a:t>("I/O </a:t>
            </a:r>
            <a:r>
              <a:rPr lang="pl-PL" sz="2400" dirty="0" err="1" smtClean="0"/>
              <a:t>error</a:t>
            </a:r>
            <a:r>
              <a:rPr lang="pl-PL" sz="2400" dirty="0" smtClean="0"/>
              <a:t>: {0}".format(</a:t>
            </a:r>
            <a:r>
              <a:rPr lang="pl-PL" sz="2400" dirty="0" err="1" smtClean="0"/>
              <a:t>err</a:t>
            </a:r>
            <a:r>
              <a:rPr lang="pl-PL" sz="2400" dirty="0" smtClean="0"/>
              <a:t>)) </a:t>
            </a:r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dirty="0" err="1" smtClean="0"/>
              <a:t>except</a:t>
            </a:r>
            <a:r>
              <a:rPr lang="pl-PL" sz="2400" dirty="0" smtClean="0"/>
              <a:t> </a:t>
            </a:r>
            <a:r>
              <a:rPr lang="pl-PL" sz="2400" dirty="0" err="1" smtClean="0"/>
              <a:t>ValueError</a:t>
            </a:r>
            <a:r>
              <a:rPr lang="pl-PL" sz="2400" dirty="0" smtClean="0"/>
              <a:t>: 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pl-PL" sz="2400" dirty="0" err="1" smtClean="0"/>
              <a:t>print</a:t>
            </a:r>
            <a:r>
              <a:rPr lang="pl-PL" sz="2400" dirty="0" smtClean="0"/>
              <a:t>("</a:t>
            </a:r>
            <a:r>
              <a:rPr lang="pl-PL" sz="2400" dirty="0" err="1" smtClean="0"/>
              <a:t>Could</a:t>
            </a:r>
            <a:r>
              <a:rPr lang="pl-PL" sz="2400" dirty="0" smtClean="0"/>
              <a:t> not </a:t>
            </a:r>
            <a:r>
              <a:rPr lang="pl-PL" sz="2400" dirty="0" err="1" smtClean="0"/>
              <a:t>convert</a:t>
            </a:r>
            <a:r>
              <a:rPr lang="pl-PL" sz="2400" dirty="0" smtClean="0"/>
              <a:t> data to an </a:t>
            </a:r>
            <a:r>
              <a:rPr lang="pl-PL" sz="2400" dirty="0" err="1" smtClean="0"/>
              <a:t>integer</a:t>
            </a:r>
            <a:r>
              <a:rPr lang="pl-PL" sz="2400" dirty="0" smtClean="0"/>
              <a:t>.") </a:t>
            </a:r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dirty="0" err="1" smtClean="0"/>
              <a:t>except</a:t>
            </a:r>
            <a:r>
              <a:rPr lang="pl-PL" sz="2400" dirty="0" smtClean="0"/>
              <a:t>: 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pl-PL" sz="2400" dirty="0" err="1" smtClean="0"/>
              <a:t>print</a:t>
            </a:r>
            <a:r>
              <a:rPr lang="pl-PL" sz="2400" dirty="0" smtClean="0"/>
              <a:t>("</a:t>
            </a:r>
            <a:r>
              <a:rPr lang="pl-PL" sz="2400" dirty="0" err="1" smtClean="0"/>
              <a:t>Unexpected</a:t>
            </a:r>
            <a:r>
              <a:rPr lang="pl-PL" sz="2400" dirty="0" smtClean="0"/>
              <a:t> </a:t>
            </a:r>
            <a:r>
              <a:rPr lang="pl-PL" sz="2400" dirty="0" err="1" smtClean="0"/>
              <a:t>error</a:t>
            </a:r>
            <a:r>
              <a:rPr lang="pl-PL" sz="2400" dirty="0" smtClean="0"/>
              <a:t>:", </a:t>
            </a:r>
            <a:r>
              <a:rPr lang="pl-PL" sz="2400" dirty="0" err="1" smtClean="0"/>
              <a:t>sys.exc_info</a:t>
            </a:r>
            <a:r>
              <a:rPr lang="pl-PL" sz="2400" dirty="0" smtClean="0"/>
              <a:t>()[0]) 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pl-PL" sz="2400" dirty="0" err="1" smtClean="0"/>
              <a:t>raise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37</a:t>
            </a:fld>
            <a:endParaRPr lang="pl-PL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Obsługa wyjątków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try</a:t>
            </a:r>
            <a:r>
              <a:rPr lang="pl-PL" dirty="0" smtClean="0"/>
              <a:t>: … </a:t>
            </a:r>
            <a:r>
              <a:rPr lang="pl-PL" dirty="0" err="1" smtClean="0"/>
              <a:t>except</a:t>
            </a:r>
            <a:r>
              <a:rPr lang="pl-PL" dirty="0" smtClean="0"/>
              <a:t> …: </a:t>
            </a:r>
            <a:r>
              <a:rPr lang="pl-PL" dirty="0" err="1" smtClean="0">
                <a:solidFill>
                  <a:srgbClr val="FFC000"/>
                </a:solidFill>
              </a:rPr>
              <a:t>else</a:t>
            </a:r>
            <a:r>
              <a:rPr lang="pl-PL" dirty="0" smtClean="0">
                <a:solidFill>
                  <a:srgbClr val="FFC000"/>
                </a:solidFill>
              </a:rPr>
              <a:t>:</a:t>
            </a:r>
          </a:p>
          <a:p>
            <a:pPr>
              <a:buNone/>
            </a:pPr>
            <a:r>
              <a:rPr lang="pl-PL" sz="2800" dirty="0" smtClean="0"/>
              <a:t>for </a:t>
            </a:r>
            <a:r>
              <a:rPr lang="pl-PL" sz="2800" dirty="0" err="1" smtClean="0"/>
              <a:t>arg</a:t>
            </a:r>
            <a:r>
              <a:rPr lang="pl-PL" sz="2800" dirty="0" smtClean="0"/>
              <a:t> </a:t>
            </a:r>
            <a:r>
              <a:rPr lang="pl-PL" sz="2800" dirty="0" err="1" smtClean="0"/>
              <a:t>in</a:t>
            </a:r>
            <a:r>
              <a:rPr lang="pl-PL" sz="2800" dirty="0" smtClean="0"/>
              <a:t> </a:t>
            </a:r>
            <a:r>
              <a:rPr lang="pl-PL" sz="2800" dirty="0" err="1" smtClean="0"/>
              <a:t>sys.argv</a:t>
            </a:r>
            <a:r>
              <a:rPr lang="pl-PL" sz="2800" dirty="0" smtClean="0"/>
              <a:t>[1:]: </a:t>
            </a:r>
          </a:p>
          <a:p>
            <a:pPr>
              <a:buNone/>
            </a:pPr>
            <a:r>
              <a:rPr lang="pl-PL" sz="2800" dirty="0" smtClean="0"/>
              <a:t>    </a:t>
            </a:r>
            <a:r>
              <a:rPr lang="pl-PL" sz="2800" dirty="0" err="1" smtClean="0"/>
              <a:t>try</a:t>
            </a:r>
            <a:r>
              <a:rPr lang="pl-PL" sz="2800" dirty="0" smtClean="0"/>
              <a:t>: </a:t>
            </a:r>
          </a:p>
          <a:p>
            <a:pPr>
              <a:buNone/>
            </a:pPr>
            <a:r>
              <a:rPr lang="pl-PL" sz="2800" dirty="0" smtClean="0"/>
              <a:t>        f = </a:t>
            </a:r>
            <a:r>
              <a:rPr lang="pl-PL" sz="2800" dirty="0" err="1" smtClean="0"/>
              <a:t>open</a:t>
            </a:r>
            <a:r>
              <a:rPr lang="pl-PL" sz="2800" dirty="0" smtClean="0"/>
              <a:t>(</a:t>
            </a:r>
            <a:r>
              <a:rPr lang="pl-PL" sz="2800" dirty="0" err="1" smtClean="0"/>
              <a:t>arg</a:t>
            </a:r>
            <a:r>
              <a:rPr lang="pl-PL" sz="2800" dirty="0" smtClean="0"/>
              <a:t>, '</a:t>
            </a:r>
            <a:r>
              <a:rPr lang="pl-PL" sz="2800" dirty="0" err="1" smtClean="0"/>
              <a:t>r</a:t>
            </a:r>
            <a:r>
              <a:rPr lang="pl-PL" sz="2800" dirty="0" smtClean="0"/>
              <a:t>') </a:t>
            </a:r>
          </a:p>
          <a:p>
            <a:pPr>
              <a:buNone/>
            </a:pPr>
            <a:r>
              <a:rPr lang="pl-PL" sz="2800" dirty="0" smtClean="0"/>
              <a:t>	 </a:t>
            </a:r>
            <a:r>
              <a:rPr lang="pl-PL" sz="2800" dirty="0" err="1" smtClean="0"/>
              <a:t>except</a:t>
            </a:r>
            <a:r>
              <a:rPr lang="pl-PL" sz="2800" dirty="0" smtClean="0"/>
              <a:t> </a:t>
            </a:r>
            <a:r>
              <a:rPr lang="pl-PL" sz="2800" dirty="0" err="1" smtClean="0"/>
              <a:t>IOError</a:t>
            </a:r>
            <a:r>
              <a:rPr lang="pl-PL" sz="2800" dirty="0" smtClean="0"/>
              <a:t>:    </a:t>
            </a:r>
          </a:p>
          <a:p>
            <a:pPr>
              <a:buNone/>
            </a:pPr>
            <a:r>
              <a:rPr lang="pl-PL" sz="2800" dirty="0" smtClean="0"/>
              <a:t>        </a:t>
            </a:r>
            <a:r>
              <a:rPr lang="pl-PL" sz="2800" dirty="0" err="1" smtClean="0"/>
              <a:t>print</a:t>
            </a:r>
            <a:r>
              <a:rPr lang="pl-PL" sz="2800" dirty="0" smtClean="0"/>
              <a:t>('</a:t>
            </a:r>
            <a:r>
              <a:rPr lang="pl-PL" sz="2800" dirty="0" err="1" smtClean="0"/>
              <a:t>cannot</a:t>
            </a:r>
            <a:r>
              <a:rPr lang="pl-PL" sz="2800" dirty="0" smtClean="0"/>
              <a:t> </a:t>
            </a:r>
            <a:r>
              <a:rPr lang="pl-PL" sz="2800" dirty="0" err="1" smtClean="0"/>
              <a:t>open</a:t>
            </a:r>
            <a:r>
              <a:rPr lang="pl-PL" sz="2800" dirty="0" smtClean="0"/>
              <a:t>', </a:t>
            </a:r>
            <a:r>
              <a:rPr lang="pl-PL" sz="2800" dirty="0" err="1" smtClean="0"/>
              <a:t>arg</a:t>
            </a:r>
            <a:r>
              <a:rPr lang="pl-PL" sz="2800" dirty="0" smtClean="0"/>
              <a:t>) </a:t>
            </a:r>
          </a:p>
          <a:p>
            <a:pPr>
              <a:buNone/>
            </a:pPr>
            <a:r>
              <a:rPr lang="pl-PL" sz="2800" dirty="0" smtClean="0"/>
              <a:t>    </a:t>
            </a:r>
            <a:r>
              <a:rPr lang="pl-PL" sz="2800" dirty="0" err="1" smtClean="0">
                <a:solidFill>
                  <a:srgbClr val="FFC000"/>
                </a:solidFill>
              </a:rPr>
              <a:t>else</a:t>
            </a:r>
            <a:r>
              <a:rPr lang="pl-PL" sz="2800" dirty="0" smtClean="0">
                <a:solidFill>
                  <a:srgbClr val="FFC000"/>
                </a:solidFill>
              </a:rPr>
              <a:t>: </a:t>
            </a:r>
          </a:p>
          <a:p>
            <a:pPr>
              <a:buNone/>
            </a:pPr>
            <a:r>
              <a:rPr lang="pl-PL" sz="2800" dirty="0" smtClean="0"/>
              <a:t>        </a:t>
            </a:r>
            <a:r>
              <a:rPr lang="pl-PL" sz="2800" dirty="0" err="1" smtClean="0"/>
              <a:t>print</a:t>
            </a:r>
            <a:r>
              <a:rPr lang="pl-PL" sz="2800" dirty="0" smtClean="0"/>
              <a:t>(</a:t>
            </a:r>
            <a:r>
              <a:rPr lang="pl-PL" sz="2800" dirty="0" err="1" smtClean="0"/>
              <a:t>arg</a:t>
            </a:r>
            <a:r>
              <a:rPr lang="pl-PL" sz="2800" dirty="0" smtClean="0"/>
              <a:t>, </a:t>
            </a:r>
            <a:r>
              <a:rPr lang="pl-PL" sz="2800" dirty="0" err="1" smtClean="0"/>
              <a:t>'ha</a:t>
            </a:r>
            <a:r>
              <a:rPr lang="pl-PL" sz="2800" dirty="0" smtClean="0"/>
              <a:t>s', len(</a:t>
            </a:r>
            <a:r>
              <a:rPr lang="pl-PL" sz="2800" dirty="0" err="1" smtClean="0"/>
              <a:t>f.readlines</a:t>
            </a:r>
            <a:r>
              <a:rPr lang="pl-PL" sz="2800" dirty="0" smtClean="0"/>
              <a:t>()), 'lines') </a:t>
            </a:r>
          </a:p>
          <a:p>
            <a:pPr>
              <a:buNone/>
            </a:pPr>
            <a:r>
              <a:rPr lang="pl-PL" sz="2800" dirty="0" smtClean="0"/>
              <a:t>	     </a:t>
            </a:r>
            <a:r>
              <a:rPr lang="pl-PL" sz="2800" dirty="0" err="1" smtClean="0"/>
              <a:t>f.close</a:t>
            </a:r>
            <a:r>
              <a:rPr lang="pl-PL" sz="2800" dirty="0" smtClean="0"/>
              <a:t>()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38</a:t>
            </a:fld>
            <a:endParaRPr lang="pl-PL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5000"/>
            </a:schemeClr>
          </a:solidFill>
        </p:spPr>
        <p:txBody>
          <a:bodyPr/>
          <a:lstStyle/>
          <a:p>
            <a:r>
              <a:rPr lang="pl-PL" sz="2400" dirty="0" err="1" smtClean="0"/>
              <a:t>instance.args</a:t>
            </a:r>
            <a:r>
              <a:rPr lang="pl-PL" sz="2400" dirty="0" smtClean="0"/>
              <a:t> – argumenty wyjątku</a:t>
            </a:r>
          </a:p>
          <a:p>
            <a:r>
              <a:rPr lang="pl-PL" sz="2400" dirty="0" smtClean="0"/>
              <a:t>Instancja wyjątku implementuje również metodę __</a:t>
            </a:r>
            <a:r>
              <a:rPr lang="pl-PL" sz="2400" dirty="0" err="1" smtClean="0"/>
              <a:t>str</a:t>
            </a:r>
            <a:r>
              <a:rPr lang="pl-PL" sz="2400" dirty="0" smtClean="0"/>
              <a:t>()__, dzięki czemu argumenty mogą być wypisywane w sposób bezpośredni</a:t>
            </a:r>
          </a:p>
          <a:p>
            <a:pPr>
              <a:buNone/>
            </a:pPr>
            <a:r>
              <a:rPr lang="pl-PL" sz="1800" dirty="0" smtClean="0"/>
              <a:t>&gt;&gt;&gt; </a:t>
            </a:r>
            <a:r>
              <a:rPr lang="pl-PL" sz="1800" dirty="0" err="1" smtClean="0"/>
              <a:t>try</a:t>
            </a:r>
            <a:r>
              <a:rPr lang="pl-PL" sz="1800" dirty="0" smtClean="0"/>
              <a:t>:</a:t>
            </a:r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raise</a:t>
            </a:r>
            <a:r>
              <a:rPr lang="pl-PL" sz="1800" dirty="0" smtClean="0"/>
              <a:t> </a:t>
            </a:r>
            <a:r>
              <a:rPr lang="pl-PL" sz="1800" dirty="0" err="1" smtClean="0"/>
              <a:t>Exception</a:t>
            </a:r>
            <a:r>
              <a:rPr lang="pl-PL" sz="1800" dirty="0" smtClean="0"/>
              <a:t>('spam',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')</a:t>
            </a:r>
          </a:p>
          <a:p>
            <a:pPr>
              <a:buNone/>
            </a:pPr>
            <a:r>
              <a:rPr lang="pl-PL" sz="1800" dirty="0" smtClean="0"/>
              <a:t>... </a:t>
            </a:r>
            <a:r>
              <a:rPr lang="pl-PL" sz="1800" dirty="0" err="1" smtClean="0"/>
              <a:t>except</a:t>
            </a:r>
            <a:r>
              <a:rPr lang="pl-PL" sz="1800" dirty="0" smtClean="0"/>
              <a:t> </a:t>
            </a:r>
            <a:r>
              <a:rPr lang="pl-PL" sz="1800" dirty="0" err="1" smtClean="0"/>
              <a:t>Exception</a:t>
            </a:r>
            <a:r>
              <a:rPr lang="pl-PL" sz="1800" dirty="0" smtClean="0"/>
              <a:t> as </a:t>
            </a:r>
            <a:r>
              <a:rPr lang="pl-PL" sz="1800" dirty="0" err="1" smtClean="0"/>
              <a:t>inst</a:t>
            </a:r>
            <a:r>
              <a:rPr lang="pl-PL" sz="1800" dirty="0" smtClean="0"/>
              <a:t>:</a:t>
            </a:r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print</a:t>
            </a:r>
            <a:r>
              <a:rPr lang="pl-PL" sz="1800" dirty="0" smtClean="0"/>
              <a:t>(</a:t>
            </a:r>
            <a:r>
              <a:rPr lang="pl-PL" sz="1800" dirty="0" err="1" smtClean="0"/>
              <a:t>type</a:t>
            </a:r>
            <a:r>
              <a:rPr lang="pl-PL" sz="1800" dirty="0" smtClean="0"/>
              <a:t>(</a:t>
            </a:r>
            <a:r>
              <a:rPr lang="pl-PL" sz="1800" dirty="0" err="1" smtClean="0"/>
              <a:t>inst</a:t>
            </a:r>
            <a:r>
              <a:rPr lang="pl-PL" sz="1800" dirty="0" smtClean="0"/>
              <a:t>))    # </a:t>
            </a:r>
            <a:r>
              <a:rPr lang="pl-PL" sz="1800" dirty="0" err="1" smtClean="0"/>
              <a:t>the</a:t>
            </a:r>
            <a:r>
              <a:rPr lang="pl-PL" sz="1800" dirty="0" smtClean="0"/>
              <a:t> </a:t>
            </a:r>
            <a:r>
              <a:rPr lang="pl-PL" sz="1800" dirty="0" err="1" smtClean="0"/>
              <a:t>exception</a:t>
            </a:r>
            <a:r>
              <a:rPr lang="pl-PL" sz="1800" dirty="0" smtClean="0"/>
              <a:t> </a:t>
            </a:r>
            <a:r>
              <a:rPr lang="pl-PL" sz="1800" dirty="0" err="1" smtClean="0"/>
              <a:t>instance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print</a:t>
            </a:r>
            <a:r>
              <a:rPr lang="pl-PL" sz="1800" dirty="0" smtClean="0"/>
              <a:t>(</a:t>
            </a:r>
            <a:r>
              <a:rPr lang="pl-PL" sz="1800" dirty="0" err="1" smtClean="0"/>
              <a:t>inst.args</a:t>
            </a:r>
            <a:r>
              <a:rPr lang="pl-PL" sz="1800" dirty="0" smtClean="0"/>
              <a:t>)     # </a:t>
            </a:r>
            <a:r>
              <a:rPr lang="pl-PL" sz="1800" dirty="0" err="1" smtClean="0"/>
              <a:t>arguments</a:t>
            </a:r>
            <a:r>
              <a:rPr lang="pl-PL" sz="1800" dirty="0" smtClean="0"/>
              <a:t> </a:t>
            </a:r>
            <a:r>
              <a:rPr lang="pl-PL" sz="1800" dirty="0" err="1" smtClean="0"/>
              <a:t>stored</a:t>
            </a:r>
            <a:r>
              <a:rPr lang="pl-PL" sz="1800" dirty="0" smtClean="0"/>
              <a:t> </a:t>
            </a:r>
            <a:r>
              <a:rPr lang="pl-PL" sz="1800" dirty="0" err="1" smtClean="0"/>
              <a:t>in</a:t>
            </a:r>
            <a:r>
              <a:rPr lang="pl-PL" sz="1800" dirty="0" smtClean="0"/>
              <a:t> .</a:t>
            </a:r>
            <a:r>
              <a:rPr lang="pl-PL" sz="1800" dirty="0" err="1" smtClean="0"/>
              <a:t>args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print</a:t>
            </a:r>
            <a:r>
              <a:rPr lang="pl-PL" sz="1800" dirty="0" smtClean="0"/>
              <a:t>(</a:t>
            </a:r>
            <a:r>
              <a:rPr lang="pl-PL" sz="1800" dirty="0" err="1" smtClean="0"/>
              <a:t>inst</a:t>
            </a:r>
            <a:r>
              <a:rPr lang="pl-PL" sz="1800" dirty="0" smtClean="0"/>
              <a:t>)          # __</a:t>
            </a:r>
            <a:r>
              <a:rPr lang="pl-PL" sz="1800" dirty="0" err="1" smtClean="0"/>
              <a:t>str</a:t>
            </a:r>
            <a:r>
              <a:rPr lang="pl-PL" sz="1800" dirty="0" smtClean="0"/>
              <a:t>__ </a:t>
            </a:r>
            <a:r>
              <a:rPr lang="pl-PL" sz="1800" dirty="0" err="1" smtClean="0"/>
              <a:t>allows</a:t>
            </a:r>
            <a:r>
              <a:rPr lang="pl-PL" sz="1800" dirty="0" smtClean="0"/>
              <a:t> </a:t>
            </a:r>
            <a:r>
              <a:rPr lang="pl-PL" sz="1800" dirty="0" err="1" smtClean="0"/>
              <a:t>args</a:t>
            </a:r>
            <a:r>
              <a:rPr lang="pl-PL" sz="1800" dirty="0" smtClean="0"/>
              <a:t> to be </a:t>
            </a:r>
            <a:r>
              <a:rPr lang="pl-PL" sz="1800" dirty="0" err="1" smtClean="0"/>
              <a:t>printed</a:t>
            </a:r>
            <a:r>
              <a:rPr lang="pl-PL" sz="1800" dirty="0" smtClean="0"/>
              <a:t> </a:t>
            </a:r>
            <a:r>
              <a:rPr lang="pl-PL" sz="1800" dirty="0" err="1" smtClean="0"/>
              <a:t>directly</a:t>
            </a:r>
            <a:r>
              <a:rPr lang="pl-PL" sz="1800" dirty="0" smtClean="0"/>
              <a:t>,</a:t>
            </a:r>
          </a:p>
          <a:p>
            <a:pPr>
              <a:buNone/>
            </a:pPr>
            <a:r>
              <a:rPr lang="pl-PL" sz="1800" dirty="0" smtClean="0"/>
              <a:t>...                         # but </a:t>
            </a:r>
            <a:r>
              <a:rPr lang="pl-PL" sz="1800" dirty="0" err="1" smtClean="0"/>
              <a:t>may</a:t>
            </a:r>
            <a:r>
              <a:rPr lang="pl-PL" sz="1800" dirty="0" smtClean="0"/>
              <a:t> be </a:t>
            </a:r>
            <a:r>
              <a:rPr lang="pl-PL" sz="1800" dirty="0" err="1" smtClean="0"/>
              <a:t>overridden</a:t>
            </a:r>
            <a:r>
              <a:rPr lang="pl-PL" sz="1800" dirty="0" smtClean="0"/>
              <a:t> </a:t>
            </a:r>
            <a:r>
              <a:rPr lang="pl-PL" sz="1800" dirty="0" err="1" smtClean="0"/>
              <a:t>in</a:t>
            </a:r>
            <a:r>
              <a:rPr lang="pl-PL" sz="1800" dirty="0" smtClean="0"/>
              <a:t> </a:t>
            </a:r>
            <a:r>
              <a:rPr lang="pl-PL" sz="1800" dirty="0" err="1" smtClean="0"/>
              <a:t>exception</a:t>
            </a:r>
            <a:r>
              <a:rPr lang="pl-PL" sz="1800" dirty="0" smtClean="0"/>
              <a:t> </a:t>
            </a:r>
            <a:r>
              <a:rPr lang="pl-PL" sz="1800" dirty="0" err="1" smtClean="0"/>
              <a:t>subclasses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...    x, y = </a:t>
            </a:r>
            <a:r>
              <a:rPr lang="pl-PL" sz="1800" dirty="0" err="1" smtClean="0"/>
              <a:t>inst.args</a:t>
            </a:r>
            <a:r>
              <a:rPr lang="pl-PL" sz="1800" dirty="0" smtClean="0"/>
              <a:t>     # </a:t>
            </a:r>
            <a:r>
              <a:rPr lang="pl-PL" sz="1800" dirty="0" err="1" smtClean="0"/>
              <a:t>unpack</a:t>
            </a:r>
            <a:r>
              <a:rPr lang="pl-PL" sz="1800" dirty="0" smtClean="0"/>
              <a:t> </a:t>
            </a:r>
            <a:r>
              <a:rPr lang="pl-PL" sz="1800" dirty="0" err="1" smtClean="0"/>
              <a:t>args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print</a:t>
            </a:r>
            <a:r>
              <a:rPr lang="pl-PL" sz="1800" dirty="0" smtClean="0"/>
              <a:t>('x =', </a:t>
            </a:r>
            <a:r>
              <a:rPr lang="pl-PL" sz="1800" dirty="0" err="1" smtClean="0"/>
              <a:t>x</a:t>
            </a:r>
            <a:r>
              <a:rPr lang="pl-PL" sz="1800" dirty="0" smtClean="0"/>
              <a:t>)</a:t>
            </a:r>
          </a:p>
          <a:p>
            <a:pPr>
              <a:buNone/>
            </a:pPr>
            <a:r>
              <a:rPr lang="pl-PL" sz="1800" dirty="0" smtClean="0"/>
              <a:t>...    </a:t>
            </a:r>
            <a:r>
              <a:rPr lang="pl-PL" sz="1800" dirty="0" err="1" smtClean="0"/>
              <a:t>print</a:t>
            </a:r>
            <a:r>
              <a:rPr lang="pl-PL" sz="1800" dirty="0" smtClean="0"/>
              <a:t>('y =', </a:t>
            </a:r>
            <a:r>
              <a:rPr lang="pl-PL" sz="1800" dirty="0" err="1" smtClean="0"/>
              <a:t>y</a:t>
            </a:r>
            <a:r>
              <a:rPr lang="pl-PL" sz="1800" dirty="0" smtClean="0"/>
              <a:t>)</a:t>
            </a:r>
          </a:p>
          <a:p>
            <a:pPr>
              <a:buNone/>
            </a:pPr>
            <a:r>
              <a:rPr lang="pl-PL" sz="1800" dirty="0" smtClean="0"/>
              <a:t>...</a:t>
            </a:r>
          </a:p>
          <a:p>
            <a:pPr>
              <a:buNone/>
            </a:pPr>
            <a:r>
              <a:rPr lang="pl-PL" sz="1800" dirty="0" smtClean="0"/>
              <a:t>&lt;</a:t>
            </a:r>
            <a:r>
              <a:rPr lang="pl-PL" sz="1800" dirty="0" err="1" smtClean="0"/>
              <a:t>class</a:t>
            </a:r>
            <a:r>
              <a:rPr lang="pl-PL" sz="1800" dirty="0" smtClean="0"/>
              <a:t> '</a:t>
            </a:r>
            <a:r>
              <a:rPr lang="pl-PL" sz="1800" dirty="0" err="1" smtClean="0"/>
              <a:t>Exception</a:t>
            </a:r>
            <a:r>
              <a:rPr lang="pl-PL" sz="1800" dirty="0" smtClean="0"/>
              <a:t>'&gt;</a:t>
            </a:r>
          </a:p>
          <a:p>
            <a:pPr>
              <a:buNone/>
            </a:pPr>
            <a:r>
              <a:rPr lang="pl-PL" sz="1800" dirty="0" smtClean="0"/>
              <a:t>('spam',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')</a:t>
            </a:r>
          </a:p>
          <a:p>
            <a:pPr>
              <a:buNone/>
            </a:pPr>
            <a:r>
              <a:rPr lang="pl-PL" sz="1800" dirty="0" smtClean="0"/>
              <a:t>('spam',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')</a:t>
            </a:r>
          </a:p>
          <a:p>
            <a:pPr>
              <a:buNone/>
            </a:pPr>
            <a:r>
              <a:rPr lang="pl-PL" sz="1800" dirty="0" smtClean="0"/>
              <a:t>x = spam</a:t>
            </a:r>
          </a:p>
          <a:p>
            <a:pPr>
              <a:buNone/>
            </a:pPr>
            <a:r>
              <a:rPr lang="pl-PL" sz="1800" dirty="0" smtClean="0"/>
              <a:t>y = </a:t>
            </a:r>
            <a:r>
              <a:rPr lang="pl-PL" sz="1800" dirty="0" err="1" smtClean="0"/>
              <a:t>eggs</a:t>
            </a:r>
            <a:endParaRPr lang="pl-PL" sz="18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39</a:t>
            </a:fld>
            <a:endParaRPr lang="pl-PL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Przechwytywanie wyjątków z funkcji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&gt;&gt;&gt; def </a:t>
            </a:r>
            <a:r>
              <a:rPr lang="en-US" sz="2800" dirty="0" err="1" smtClean="0"/>
              <a:t>this_fails</a:t>
            </a:r>
            <a:r>
              <a:rPr lang="en-US" sz="2800" dirty="0" smtClean="0"/>
              <a:t>():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x = 1/0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try: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</a:t>
            </a:r>
            <a:r>
              <a:rPr lang="en-US" sz="2800" dirty="0" err="1" smtClean="0">
                <a:solidFill>
                  <a:srgbClr val="FFC000"/>
                </a:solidFill>
              </a:rPr>
              <a:t>this_fails</a:t>
            </a:r>
            <a:r>
              <a:rPr lang="en-US" sz="2800" dirty="0" smtClean="0">
                <a:solidFill>
                  <a:srgbClr val="FFC000"/>
                </a:solidFill>
              </a:rPr>
              <a:t>() </a:t>
            </a:r>
            <a:endParaRPr lang="pl-PL" sz="280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sz="2800" dirty="0" smtClean="0"/>
              <a:t>... except </a:t>
            </a:r>
            <a:r>
              <a:rPr lang="en-US" sz="2800" dirty="0" err="1" smtClean="0"/>
              <a:t>ZeroDivisionError</a:t>
            </a:r>
            <a:r>
              <a:rPr lang="en-US" sz="2800" dirty="0" smtClean="0"/>
              <a:t> as err: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print('Handling run-time error:', err)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Handling run-time error: </a:t>
            </a:r>
            <a:r>
              <a:rPr lang="en-US" sz="2800" dirty="0" err="1" smtClean="0"/>
              <a:t>int</a:t>
            </a:r>
            <a:r>
              <a:rPr lang="en-US" sz="2800" dirty="0" smtClean="0"/>
              <a:t> division or modulo by zero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40</a:t>
            </a:fld>
            <a:endParaRPr lang="pl-PL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Zgłaszanie wyjątków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ln>
            <a:solidFill>
              <a:srgbClr val="FFC000"/>
            </a:solidFill>
          </a:ln>
        </p:spPr>
        <p:txBody>
          <a:bodyPr/>
          <a:lstStyle/>
          <a:p>
            <a:r>
              <a:rPr lang="pl-PL" dirty="0" smtClean="0"/>
              <a:t>Polecenie </a:t>
            </a:r>
            <a:r>
              <a:rPr lang="pl-PL" dirty="0" err="1" smtClean="0"/>
              <a:t>raise</a:t>
            </a:r>
            <a:r>
              <a:rPr lang="pl-PL" dirty="0" smtClean="0"/>
              <a:t> </a:t>
            </a:r>
          </a:p>
          <a:p>
            <a:pPr>
              <a:buNone/>
            </a:pPr>
            <a:r>
              <a:rPr lang="en-US" sz="2000" dirty="0" smtClean="0"/>
              <a:t>&gt;&gt;&gt; raise </a:t>
            </a:r>
            <a:r>
              <a:rPr lang="en-US" sz="2000" dirty="0" err="1" smtClean="0"/>
              <a:t>NameError</a:t>
            </a:r>
            <a:r>
              <a:rPr lang="en-US" sz="2000" dirty="0" smtClean="0"/>
              <a:t>('</a:t>
            </a:r>
            <a:r>
              <a:rPr lang="en-US" sz="2000" dirty="0" err="1" smtClean="0"/>
              <a:t>HiThere</a:t>
            </a:r>
            <a:r>
              <a:rPr lang="en-US" sz="2000" dirty="0" smtClean="0"/>
              <a:t>')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 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	</a:t>
            </a:r>
            <a:r>
              <a:rPr lang="en-US" sz="2000" dirty="0" smtClean="0"/>
              <a:t>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 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/>
              <a:t>NameError</a:t>
            </a:r>
            <a:r>
              <a:rPr lang="en-US" sz="2000" dirty="0" smtClean="0"/>
              <a:t>: </a:t>
            </a:r>
            <a:r>
              <a:rPr lang="en-US" sz="2000" dirty="0" err="1" smtClean="0"/>
              <a:t>HiThere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457700" cy="4751387"/>
          </a:xfrm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try:</a:t>
            </a:r>
          </a:p>
          <a:p>
            <a:pPr>
              <a:buNone/>
            </a:pPr>
            <a:r>
              <a:rPr lang="en-US" sz="2000" dirty="0" smtClean="0"/>
              <a:t>...     raise </a:t>
            </a:r>
            <a:r>
              <a:rPr lang="en-US" sz="2000" dirty="0" err="1" smtClean="0"/>
              <a:t>NameError</a:t>
            </a:r>
            <a:r>
              <a:rPr lang="en-US" sz="2000" dirty="0" smtClean="0"/>
              <a:t>('</a:t>
            </a:r>
            <a:r>
              <a:rPr lang="en-US" sz="2000" dirty="0" err="1" smtClean="0"/>
              <a:t>HiThere</a:t>
            </a:r>
            <a:r>
              <a:rPr lang="en-US" sz="2000" dirty="0" smtClean="0"/>
              <a:t>')</a:t>
            </a:r>
          </a:p>
          <a:p>
            <a:pPr>
              <a:buNone/>
            </a:pPr>
            <a:r>
              <a:rPr lang="en-US" sz="2000" dirty="0" smtClean="0"/>
              <a:t>... except </a:t>
            </a:r>
            <a:r>
              <a:rPr lang="en-US" sz="2000" dirty="0" err="1" smtClean="0"/>
              <a:t>NameError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...     print('An exception flew by!')</a:t>
            </a:r>
          </a:p>
          <a:p>
            <a:pPr>
              <a:buNone/>
            </a:pPr>
            <a:r>
              <a:rPr lang="en-US" sz="2000" dirty="0" smtClean="0"/>
              <a:t>...     raise</a:t>
            </a:r>
          </a:p>
          <a:p>
            <a:pPr>
              <a:buNone/>
            </a:pPr>
            <a:r>
              <a:rPr lang="en-US" sz="2000" dirty="0" smtClean="0"/>
              <a:t>...</a:t>
            </a:r>
          </a:p>
          <a:p>
            <a:pPr>
              <a:buNone/>
            </a:pPr>
            <a:r>
              <a:rPr lang="en-US" sz="2000" dirty="0" smtClean="0"/>
              <a:t>An exception flew by!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</a:t>
            </a:r>
          </a:p>
          <a:p>
            <a:pPr>
              <a:buNone/>
            </a:pPr>
            <a:r>
              <a:rPr lang="en-US" sz="2000" dirty="0" smtClean="0"/>
              <a:t>  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2, in ?</a:t>
            </a:r>
          </a:p>
          <a:p>
            <a:pPr>
              <a:buNone/>
            </a:pPr>
            <a:r>
              <a:rPr lang="en-US" sz="2000" dirty="0" err="1" smtClean="0"/>
              <a:t>NameError</a:t>
            </a:r>
            <a:r>
              <a:rPr lang="en-US" sz="2000" dirty="0" smtClean="0"/>
              <a:t>: </a:t>
            </a:r>
            <a:r>
              <a:rPr lang="en-US" sz="2000" dirty="0" err="1" smtClean="0"/>
              <a:t>HiThere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046912" y="6525344"/>
            <a:ext cx="2133600" cy="476250"/>
          </a:xfrm>
        </p:spPr>
        <p:txBody>
          <a:bodyPr/>
          <a:lstStyle/>
          <a:p>
            <a:fld id="{0475D8F7-16B4-4A31-8B52-A39E14745CC0}" type="slidenum">
              <a:rPr lang="pl-PL" smtClean="0"/>
              <a:pPr/>
              <a:t>41</a:t>
            </a:fld>
            <a:endParaRPr lang="pl-PL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Własna klasa wyjątku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95536" y="1773238"/>
            <a:ext cx="4138364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class </a:t>
            </a:r>
            <a:r>
              <a:rPr lang="en-US" sz="2000" dirty="0" err="1" smtClean="0"/>
              <a:t>MyError</a:t>
            </a:r>
            <a:r>
              <a:rPr lang="en-US" sz="2000" dirty="0" smtClean="0"/>
              <a:t>(Exception):</a:t>
            </a:r>
          </a:p>
          <a:p>
            <a:pPr>
              <a:buNone/>
            </a:pPr>
            <a:r>
              <a:rPr lang="en-US" sz="2000" dirty="0" smtClean="0"/>
              <a:t>...     def __init__(self, value):</a:t>
            </a:r>
          </a:p>
          <a:p>
            <a:pPr>
              <a:buNone/>
            </a:pPr>
            <a:r>
              <a:rPr lang="en-US" sz="2000" dirty="0" smtClean="0"/>
              <a:t>...         </a:t>
            </a:r>
            <a:r>
              <a:rPr lang="en-US" sz="2000" dirty="0" err="1" smtClean="0"/>
              <a:t>self.value</a:t>
            </a:r>
            <a:r>
              <a:rPr lang="en-US" sz="2000" dirty="0" smtClean="0"/>
              <a:t> = value</a:t>
            </a:r>
          </a:p>
          <a:p>
            <a:pPr>
              <a:buNone/>
            </a:pPr>
            <a:r>
              <a:rPr lang="en-US" sz="2000" dirty="0" smtClean="0"/>
              <a:t>...     def __</a:t>
            </a:r>
            <a:r>
              <a:rPr lang="en-US" sz="2000" dirty="0" err="1" smtClean="0"/>
              <a:t>str</a:t>
            </a:r>
            <a:r>
              <a:rPr lang="en-US" sz="2000" dirty="0" smtClean="0"/>
              <a:t>__(self):</a:t>
            </a:r>
          </a:p>
          <a:p>
            <a:pPr>
              <a:buNone/>
            </a:pPr>
            <a:r>
              <a:rPr lang="en-US" sz="2000" dirty="0" smtClean="0"/>
              <a:t>...         return </a:t>
            </a:r>
            <a:r>
              <a:rPr lang="en-US" sz="2000" dirty="0" err="1" smtClean="0"/>
              <a:t>repr</a:t>
            </a:r>
            <a:r>
              <a:rPr lang="en-US" sz="2000" dirty="0" smtClean="0"/>
              <a:t>(</a:t>
            </a:r>
            <a:r>
              <a:rPr lang="en-US" sz="2000" dirty="0" err="1" smtClean="0"/>
              <a:t>self.value</a:t>
            </a:r>
            <a:r>
              <a:rPr lang="en-US" sz="2000" dirty="0" smtClean="0"/>
              <a:t>)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062164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try:</a:t>
            </a:r>
          </a:p>
          <a:p>
            <a:pPr>
              <a:buNone/>
            </a:pPr>
            <a:r>
              <a:rPr lang="en-US" sz="2000" dirty="0" smtClean="0"/>
              <a:t>...     raise </a:t>
            </a:r>
            <a:r>
              <a:rPr lang="en-US" sz="2000" dirty="0" err="1" smtClean="0"/>
              <a:t>MyError</a:t>
            </a:r>
            <a:r>
              <a:rPr lang="en-US" sz="2000" dirty="0" smtClean="0"/>
              <a:t>(2*2)</a:t>
            </a:r>
          </a:p>
          <a:p>
            <a:pPr>
              <a:buNone/>
            </a:pPr>
            <a:r>
              <a:rPr lang="en-US" sz="2000" dirty="0" smtClean="0"/>
              <a:t>... except </a:t>
            </a:r>
            <a:r>
              <a:rPr lang="en-US" sz="2000" dirty="0" err="1" smtClean="0"/>
              <a:t>MyError</a:t>
            </a:r>
            <a:r>
              <a:rPr lang="en-US" sz="2000" dirty="0" smtClean="0"/>
              <a:t> as e:</a:t>
            </a:r>
          </a:p>
          <a:p>
            <a:pPr>
              <a:buNone/>
            </a:pPr>
            <a:r>
              <a:rPr lang="en-US" sz="2000" dirty="0" smtClean="0"/>
              <a:t>...     print('My exception occurred, value:', </a:t>
            </a:r>
            <a:r>
              <a:rPr lang="en-US" sz="2000" dirty="0" err="1" smtClean="0"/>
              <a:t>e.value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...</a:t>
            </a:r>
          </a:p>
          <a:p>
            <a:pPr>
              <a:buNone/>
            </a:pPr>
            <a:r>
              <a:rPr lang="en-US" sz="2000" dirty="0" smtClean="0"/>
              <a:t>My exception occurred, value: 4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raise </a:t>
            </a:r>
            <a:r>
              <a:rPr lang="en-US" sz="2000" dirty="0" err="1" smtClean="0"/>
              <a:t>MyError</a:t>
            </a:r>
            <a:r>
              <a:rPr lang="en-US" sz="2000" dirty="0" smtClean="0"/>
              <a:t>('oops!')</a:t>
            </a:r>
            <a:endParaRPr lang="pl-PL" sz="2000" dirty="0" smtClean="0"/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	</a:t>
            </a:r>
            <a:r>
              <a:rPr lang="en-US" sz="2000" dirty="0" smtClean="0"/>
              <a:t>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__</a:t>
            </a:r>
            <a:r>
              <a:rPr lang="en-US" sz="2000" dirty="0" err="1" smtClean="0"/>
              <a:t>main__.MyError</a:t>
            </a:r>
            <a:r>
              <a:rPr lang="en-US" sz="2000" dirty="0" smtClean="0"/>
              <a:t>: 'oops!'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42</a:t>
            </a:fld>
            <a:endParaRPr lang="pl-PL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try</a:t>
            </a:r>
            <a:r>
              <a:rPr lang="pl-PL" dirty="0" smtClean="0"/>
              <a:t>: … </a:t>
            </a:r>
            <a:r>
              <a:rPr lang="pl-PL" dirty="0" err="1" smtClean="0"/>
              <a:t>except</a:t>
            </a:r>
            <a:r>
              <a:rPr lang="pl-PL" dirty="0" smtClean="0"/>
              <a:t> …: </a:t>
            </a:r>
            <a:r>
              <a:rPr lang="pl-PL" dirty="0" err="1" smtClean="0"/>
              <a:t>finally</a:t>
            </a:r>
            <a:r>
              <a:rPr lang="pl-PL" dirty="0" smtClean="0"/>
              <a:t>: 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4824536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def divide(x, y):</a:t>
            </a:r>
          </a:p>
          <a:p>
            <a:pPr>
              <a:buNone/>
            </a:pPr>
            <a:r>
              <a:rPr lang="en-US" sz="2000" dirty="0" smtClean="0"/>
              <a:t>...     try:</a:t>
            </a:r>
          </a:p>
          <a:p>
            <a:pPr>
              <a:buNone/>
            </a:pPr>
            <a:r>
              <a:rPr lang="en-US" sz="2000" dirty="0" smtClean="0"/>
              <a:t>...         result = x / y</a:t>
            </a:r>
          </a:p>
          <a:p>
            <a:pPr>
              <a:buNone/>
            </a:pPr>
            <a:r>
              <a:rPr lang="en-US" sz="2000" dirty="0" smtClean="0"/>
              <a:t>...     except </a:t>
            </a:r>
            <a:r>
              <a:rPr lang="en-US" sz="2000" dirty="0" err="1" smtClean="0"/>
              <a:t>ZeroDivisionError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...         print("division by zero!")</a:t>
            </a:r>
          </a:p>
          <a:p>
            <a:pPr>
              <a:buNone/>
            </a:pPr>
            <a:r>
              <a:rPr lang="en-US" sz="2000" dirty="0" smtClean="0"/>
              <a:t>...     else:</a:t>
            </a:r>
          </a:p>
          <a:p>
            <a:pPr>
              <a:buNone/>
            </a:pPr>
            <a:r>
              <a:rPr lang="en-US" sz="2000" dirty="0" smtClean="0"/>
              <a:t>...         print("result is", result)</a:t>
            </a:r>
          </a:p>
          <a:p>
            <a:pPr>
              <a:buNone/>
            </a:pPr>
            <a:r>
              <a:rPr lang="en-US" sz="2000" dirty="0" smtClean="0"/>
              <a:t>...     finally:</a:t>
            </a:r>
          </a:p>
          <a:p>
            <a:pPr>
              <a:buNone/>
            </a:pPr>
            <a:r>
              <a:rPr lang="en-US" sz="2000" dirty="0" smtClean="0"/>
              <a:t>...         print("executing finally clause")</a:t>
            </a:r>
          </a:p>
          <a:p>
            <a:pPr>
              <a:buNone/>
            </a:pPr>
            <a:r>
              <a:rPr lang="en-US" sz="2000" dirty="0" smtClean="0"/>
              <a:t>...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8024" y="1773238"/>
            <a:ext cx="4355976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divide(2, 1)</a:t>
            </a:r>
          </a:p>
          <a:p>
            <a:pPr>
              <a:buNone/>
            </a:pPr>
            <a:r>
              <a:rPr lang="en-US" sz="2000" dirty="0" smtClean="0"/>
              <a:t>result is 2.0</a:t>
            </a:r>
          </a:p>
          <a:p>
            <a:pPr>
              <a:buNone/>
            </a:pPr>
            <a:r>
              <a:rPr lang="en-US" sz="2000" dirty="0" smtClean="0"/>
              <a:t>executing finally clause</a:t>
            </a:r>
          </a:p>
          <a:p>
            <a:pPr>
              <a:buNone/>
            </a:pPr>
            <a:r>
              <a:rPr lang="en-US" sz="2000" dirty="0" smtClean="0"/>
              <a:t>&gt;&gt;&gt; divide(2, 0)</a:t>
            </a:r>
          </a:p>
          <a:p>
            <a:pPr>
              <a:buNone/>
            </a:pPr>
            <a:r>
              <a:rPr lang="en-US" sz="2000" dirty="0" smtClean="0"/>
              <a:t>division by zero!</a:t>
            </a:r>
          </a:p>
          <a:p>
            <a:pPr>
              <a:buNone/>
            </a:pPr>
            <a:r>
              <a:rPr lang="en-US" sz="2000" dirty="0" smtClean="0"/>
              <a:t>executing finally clause</a:t>
            </a:r>
          </a:p>
          <a:p>
            <a:pPr>
              <a:buNone/>
            </a:pPr>
            <a:r>
              <a:rPr lang="en-US" sz="2000" dirty="0" smtClean="0"/>
              <a:t>&gt;&gt;&gt; divide("2", "1")</a:t>
            </a:r>
          </a:p>
          <a:p>
            <a:pPr>
              <a:buNone/>
            </a:pPr>
            <a:r>
              <a:rPr lang="en-US" sz="2000" dirty="0" smtClean="0"/>
              <a:t>executing finally clause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</a:t>
            </a:r>
          </a:p>
          <a:p>
            <a:pPr>
              <a:buNone/>
            </a:pPr>
            <a:r>
              <a:rPr lang="en-US" sz="2000" dirty="0" smtClean="0"/>
              <a:t>  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</a:t>
            </a:r>
          </a:p>
          <a:p>
            <a:pPr>
              <a:buNone/>
            </a:pPr>
            <a:r>
              <a:rPr lang="en-US" sz="2000" dirty="0" smtClean="0"/>
              <a:t>  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3, in divide</a:t>
            </a:r>
          </a:p>
          <a:p>
            <a:pPr>
              <a:buNone/>
            </a:pPr>
            <a:r>
              <a:rPr lang="en-US" sz="2000" dirty="0" err="1" smtClean="0"/>
              <a:t>TypeError</a:t>
            </a:r>
            <a:r>
              <a:rPr lang="en-US" sz="2000" dirty="0" smtClean="0"/>
              <a:t>: unsupported operand type(s) for /: '</a:t>
            </a:r>
            <a:r>
              <a:rPr lang="en-US" sz="2000" dirty="0" err="1" smtClean="0"/>
              <a:t>str</a:t>
            </a:r>
            <a:r>
              <a:rPr lang="en-US" sz="2000" dirty="0" smtClean="0"/>
              <a:t>' and '</a:t>
            </a:r>
            <a:r>
              <a:rPr lang="en-US" sz="2000" dirty="0" err="1" smtClean="0"/>
              <a:t>str</a:t>
            </a:r>
            <a:r>
              <a:rPr lang="en-US" sz="2000" dirty="0" smtClean="0"/>
              <a:t>'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902896" y="6481142"/>
            <a:ext cx="2133600" cy="476250"/>
          </a:xfrm>
        </p:spPr>
        <p:txBody>
          <a:bodyPr/>
          <a:lstStyle/>
          <a:p>
            <a:fld id="{0475D8F7-16B4-4A31-8B52-A39E14745CC0}" type="slidenum">
              <a:rPr lang="pl-PL" smtClean="0"/>
              <a:pPr/>
              <a:t>43</a:t>
            </a:fld>
            <a:endParaRPr lang="pl-PL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Predefiniowane akcje sprzątające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Niektóre obiekty mają zdefiniowane operacje, które umożliwiają prawidłowe zakończenie przetwarzania</a:t>
            </a:r>
          </a:p>
          <a:p>
            <a:r>
              <a:rPr lang="pl-PL" dirty="0" smtClean="0"/>
              <a:t>Zobaczmy to na przykładzie obiektu plikowego 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206180" cy="4751387"/>
          </a:xfrm>
        </p:spPr>
        <p:txBody>
          <a:bodyPr/>
          <a:lstStyle/>
          <a:p>
            <a:r>
              <a:rPr lang="pl-PL" dirty="0" smtClean="0"/>
              <a:t>Kod bez „sprzątania”</a:t>
            </a:r>
          </a:p>
          <a:p>
            <a:pPr>
              <a:buNone/>
            </a:pPr>
            <a:r>
              <a:rPr lang="en-US" sz="2400" dirty="0" smtClean="0"/>
              <a:t>for line in open("myfile.txt"): print(line)</a:t>
            </a:r>
            <a:endParaRPr lang="pl-PL" sz="2400" dirty="0" smtClean="0"/>
          </a:p>
          <a:p>
            <a:r>
              <a:rPr lang="pl-PL" dirty="0" smtClean="0"/>
              <a:t>Kod ze sprzątaniem</a:t>
            </a:r>
          </a:p>
          <a:p>
            <a:pPr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with</a:t>
            </a:r>
            <a:r>
              <a:rPr lang="en-US" sz="2400" dirty="0" smtClean="0"/>
              <a:t> open("myfile.txt") as f: for line in f: print(line)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Plik zostanie automatycznie zamknięty, niezależnie od wyniku przetwarzania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44</a:t>
            </a:fld>
            <a:endParaRPr lang="pl-PL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Klasy</a:t>
            </a:r>
            <a:endParaRPr lang="pl-PL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Klasy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Definicja klasy - składnia</a:t>
            </a:r>
          </a:p>
          <a:p>
            <a:pPr>
              <a:buNone/>
            </a:pPr>
            <a:r>
              <a:rPr lang="pl-PL" dirty="0" err="1" smtClean="0"/>
              <a:t>class</a:t>
            </a:r>
            <a:r>
              <a:rPr lang="pl-PL" dirty="0" smtClean="0"/>
              <a:t> </a:t>
            </a:r>
            <a:r>
              <a:rPr lang="pl-PL" dirty="0" err="1" smtClean="0"/>
              <a:t>ClassName</a:t>
            </a:r>
            <a:r>
              <a:rPr lang="pl-PL" dirty="0" smtClean="0"/>
              <a:t>: </a:t>
            </a:r>
          </a:p>
          <a:p>
            <a:pPr>
              <a:buNone/>
            </a:pPr>
            <a:r>
              <a:rPr lang="pl-PL" dirty="0" smtClean="0"/>
              <a:t>	&lt;statement-1&gt; </a:t>
            </a:r>
          </a:p>
          <a:p>
            <a:pPr>
              <a:buNone/>
            </a:pPr>
            <a:r>
              <a:rPr lang="pl-PL" dirty="0" smtClean="0"/>
              <a:t>   . </a:t>
            </a:r>
          </a:p>
          <a:p>
            <a:pPr>
              <a:buNone/>
            </a:pPr>
            <a:r>
              <a:rPr lang="pl-PL" dirty="0" smtClean="0"/>
              <a:t>   . </a:t>
            </a:r>
          </a:p>
          <a:p>
            <a:pPr>
              <a:buNone/>
            </a:pPr>
            <a:r>
              <a:rPr lang="pl-PL" dirty="0" smtClean="0"/>
              <a:t>   . </a:t>
            </a:r>
          </a:p>
          <a:p>
            <a:pPr>
              <a:buNone/>
            </a:pPr>
            <a:r>
              <a:rPr lang="pl-PL" dirty="0" smtClean="0"/>
              <a:t>   &lt;</a:t>
            </a:r>
            <a:r>
              <a:rPr lang="pl-PL" dirty="0" err="1" smtClean="0"/>
              <a:t>statement-N</a:t>
            </a:r>
            <a:r>
              <a:rPr lang="pl-PL" dirty="0" smtClean="0"/>
              <a:t>&gt;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46</a:t>
            </a:fld>
            <a:endParaRPr lang="pl-PL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Definicja klasy - przykład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4032448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class </a:t>
            </a:r>
            <a:r>
              <a:rPr lang="en-US" sz="2000" dirty="0" err="1" smtClean="0"/>
              <a:t>MyClass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    """A simple example class"""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i</a:t>
            </a:r>
            <a:r>
              <a:rPr lang="en-US" sz="2000" dirty="0" smtClean="0"/>
              <a:t> = 12345</a:t>
            </a:r>
          </a:p>
          <a:p>
            <a:pPr>
              <a:buNone/>
            </a:pPr>
            <a:r>
              <a:rPr lang="en-US" sz="2000" dirty="0" smtClean="0"/>
              <a:t>    def f(self):</a:t>
            </a:r>
          </a:p>
          <a:p>
            <a:pPr>
              <a:buNone/>
            </a:pPr>
            <a:r>
              <a:rPr lang="en-US" sz="2000" dirty="0" smtClean="0"/>
              <a:t>        return 'hello world‘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err="1" smtClean="0"/>
              <a:t>MyClass.i</a:t>
            </a:r>
            <a:r>
              <a:rPr lang="pl-PL" sz="2000" dirty="0" smtClean="0"/>
              <a:t>, </a:t>
            </a:r>
            <a:r>
              <a:rPr lang="pl-PL" sz="2000" dirty="0" err="1" smtClean="0"/>
              <a:t>MyClass.f</a:t>
            </a:r>
            <a:r>
              <a:rPr lang="pl-PL" sz="2000" dirty="0" smtClean="0"/>
              <a:t> są referencjami wskazującymi odpowiednio na </a:t>
            </a:r>
            <a:r>
              <a:rPr lang="pl-PL" sz="2000" dirty="0" err="1" smtClean="0"/>
              <a:t>int</a:t>
            </a:r>
            <a:r>
              <a:rPr lang="pl-PL" sz="2000" dirty="0" smtClean="0"/>
              <a:t> i funkcję (obiekt)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err="1" smtClean="0"/>
              <a:t>MyClass.__doc</a:t>
            </a:r>
            <a:r>
              <a:rPr lang="pl-PL" sz="2000" dirty="0" smtClean="0"/>
              <a:t>__</a:t>
            </a:r>
            <a:endParaRPr lang="pl-PL" sz="20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211960" y="1773238"/>
            <a:ext cx="4932040" cy="4751387"/>
          </a:xfrm>
        </p:spPr>
        <p:txBody>
          <a:bodyPr/>
          <a:lstStyle/>
          <a:p>
            <a:r>
              <a:rPr lang="pl-PL" sz="2400" dirty="0" smtClean="0"/>
              <a:t>Inicjalizacja instancji obiektu</a:t>
            </a:r>
          </a:p>
          <a:p>
            <a:pPr>
              <a:buNone/>
            </a:pPr>
            <a:r>
              <a:rPr lang="pl-PL" sz="2000" dirty="0" err="1" smtClean="0"/>
              <a:t>x=MyClass</a:t>
            </a:r>
            <a:r>
              <a:rPr lang="pl-PL" sz="2000" dirty="0" smtClean="0"/>
              <a:t>()</a:t>
            </a:r>
          </a:p>
          <a:p>
            <a:r>
              <a:rPr lang="pl-PL" sz="2400" dirty="0" smtClean="0"/>
              <a:t>Dodatkowe operacje w trakcie tworzenia instancji – metoda __</a:t>
            </a:r>
            <a:r>
              <a:rPr lang="pl-PL" sz="2400" dirty="0" err="1" smtClean="0"/>
              <a:t>init</a:t>
            </a:r>
            <a:r>
              <a:rPr lang="pl-PL" sz="2400" dirty="0" smtClean="0"/>
              <a:t>__</a:t>
            </a:r>
          </a:p>
          <a:p>
            <a:pPr>
              <a:buNone/>
            </a:pP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init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): </a:t>
            </a:r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self.data</a:t>
            </a:r>
            <a:r>
              <a:rPr lang="pl-PL" sz="2000" dirty="0" smtClean="0"/>
              <a:t> = []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class</a:t>
            </a:r>
            <a:r>
              <a:rPr lang="pl-PL" sz="2000" dirty="0" smtClean="0"/>
              <a:t> </a:t>
            </a:r>
            <a:r>
              <a:rPr lang="pl-PL" sz="2000" dirty="0" err="1" smtClean="0"/>
              <a:t>Complex</a:t>
            </a:r>
            <a:r>
              <a:rPr lang="pl-PL" sz="2000" dirty="0" smtClean="0"/>
              <a:t>: </a:t>
            </a:r>
          </a:p>
          <a:p>
            <a:pPr>
              <a:buNone/>
            </a:pPr>
            <a:r>
              <a:rPr lang="pl-PL" sz="2000" dirty="0" smtClean="0"/>
              <a:t>...  </a:t>
            </a: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init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, rzecz,   </a:t>
            </a:r>
            <a:r>
              <a:rPr lang="pl-PL" sz="2000" dirty="0" err="1" smtClean="0"/>
              <a:t>uroj</a:t>
            </a:r>
            <a:r>
              <a:rPr lang="pl-PL" sz="2000" dirty="0" smtClean="0"/>
              <a:t>): </a:t>
            </a:r>
          </a:p>
          <a:p>
            <a:pPr>
              <a:buNone/>
            </a:pPr>
            <a:r>
              <a:rPr lang="pl-PL" sz="2000" dirty="0" smtClean="0"/>
              <a:t>...  </a:t>
            </a:r>
            <a:r>
              <a:rPr lang="pl-PL" sz="2000" dirty="0" err="1" smtClean="0"/>
              <a:t>self.r</a:t>
            </a:r>
            <a:r>
              <a:rPr lang="pl-PL" sz="2000" dirty="0" smtClean="0"/>
              <a:t>= rzecz </a:t>
            </a:r>
          </a:p>
          <a:p>
            <a:pPr>
              <a:buNone/>
            </a:pPr>
            <a:r>
              <a:rPr lang="pl-PL" sz="2000" dirty="0" smtClean="0"/>
              <a:t>...  </a:t>
            </a:r>
            <a:r>
              <a:rPr lang="pl-PL" sz="2000" dirty="0" err="1" smtClean="0"/>
              <a:t>self.u</a:t>
            </a:r>
            <a:r>
              <a:rPr lang="pl-PL" sz="2000" dirty="0" smtClean="0"/>
              <a:t>= </a:t>
            </a:r>
            <a:r>
              <a:rPr lang="pl-PL" sz="2000" dirty="0" err="1" smtClean="0"/>
              <a:t>uroj</a:t>
            </a:r>
            <a:r>
              <a:rPr lang="pl-PL" sz="2000" dirty="0" smtClean="0"/>
              <a:t> </a:t>
            </a:r>
          </a:p>
          <a:p>
            <a:pPr>
              <a:buNone/>
            </a:pPr>
            <a:r>
              <a:rPr lang="pl-PL" sz="2000" dirty="0" smtClean="0"/>
              <a:t>...</a:t>
            </a:r>
          </a:p>
          <a:p>
            <a:pPr>
              <a:buNone/>
            </a:pPr>
            <a:r>
              <a:rPr lang="pl-PL" sz="2000" dirty="0" smtClean="0"/>
              <a:t>&gt;&gt;&gt; x = </a:t>
            </a:r>
            <a:r>
              <a:rPr lang="pl-PL" sz="2000" dirty="0" err="1" smtClean="0"/>
              <a:t>Complex</a:t>
            </a:r>
            <a:r>
              <a:rPr lang="pl-PL" sz="2000" dirty="0" smtClean="0"/>
              <a:t>(3.0, -4.5)</a:t>
            </a:r>
            <a:endParaRPr lang="pl-PL" sz="200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47</a:t>
            </a:fld>
            <a:endParaRPr lang="pl-PL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Instancje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427984" y="1772816"/>
            <a:ext cx="4138364" cy="4751387"/>
          </a:xfrm>
        </p:spPr>
        <p:txBody>
          <a:bodyPr/>
          <a:lstStyle/>
          <a:p>
            <a:pPr>
              <a:buNone/>
            </a:pPr>
            <a:r>
              <a:rPr lang="pl-PL" sz="2400" dirty="0" err="1" smtClean="0"/>
              <a:t>x.counter</a:t>
            </a:r>
            <a:r>
              <a:rPr lang="pl-PL" sz="2400" dirty="0" smtClean="0"/>
              <a:t> = 1 </a:t>
            </a:r>
          </a:p>
          <a:p>
            <a:pPr>
              <a:buNone/>
            </a:pPr>
            <a:r>
              <a:rPr lang="pl-PL" sz="2400" dirty="0" err="1" smtClean="0"/>
              <a:t>while</a:t>
            </a:r>
            <a:r>
              <a:rPr lang="pl-PL" sz="2400" dirty="0" smtClean="0"/>
              <a:t> </a:t>
            </a:r>
            <a:r>
              <a:rPr lang="pl-PL" sz="2400" dirty="0" err="1" smtClean="0"/>
              <a:t>x.counter</a:t>
            </a:r>
            <a:r>
              <a:rPr lang="pl-PL" sz="2400" dirty="0" smtClean="0"/>
              <a:t> &lt; 10: </a:t>
            </a:r>
            <a:r>
              <a:rPr lang="pl-PL" sz="2400" dirty="0" err="1" smtClean="0"/>
              <a:t>x.counter</a:t>
            </a:r>
            <a:r>
              <a:rPr lang="pl-PL" sz="2400" dirty="0" smtClean="0"/>
              <a:t> = </a:t>
            </a:r>
            <a:r>
              <a:rPr lang="pl-PL" sz="2400" dirty="0" err="1" smtClean="0"/>
              <a:t>x.counter</a:t>
            </a:r>
            <a:r>
              <a:rPr lang="pl-PL" sz="2400" dirty="0" smtClean="0"/>
              <a:t> * 2 </a:t>
            </a:r>
            <a:r>
              <a:rPr lang="pl-PL" sz="2400" dirty="0" err="1" smtClean="0"/>
              <a:t>print</a:t>
            </a:r>
            <a:r>
              <a:rPr lang="pl-PL" sz="2400" dirty="0" smtClean="0"/>
              <a:t>(</a:t>
            </a:r>
            <a:r>
              <a:rPr lang="pl-PL" sz="2400" dirty="0" err="1" smtClean="0"/>
              <a:t>x.counter</a:t>
            </a:r>
            <a:r>
              <a:rPr lang="pl-PL" sz="2400" dirty="0" smtClean="0"/>
              <a:t>) </a:t>
            </a:r>
          </a:p>
          <a:p>
            <a:pPr>
              <a:buNone/>
            </a:pPr>
            <a:r>
              <a:rPr lang="pl-PL" sz="2400" dirty="0" smtClean="0"/>
              <a:t>del </a:t>
            </a:r>
            <a:r>
              <a:rPr lang="pl-PL" sz="2400" dirty="0" err="1" smtClean="0"/>
              <a:t>x.counter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23528" y="1772816"/>
            <a:ext cx="3771900" cy="4751387"/>
          </a:xfrm>
        </p:spPr>
        <p:txBody>
          <a:bodyPr/>
          <a:lstStyle/>
          <a:p>
            <a:r>
              <a:rPr lang="pl-PL" dirty="0" smtClean="0"/>
              <a:t>Atrybuty do instancji mogą być dodawane </a:t>
            </a:r>
            <a:r>
              <a:rPr lang="pl-PL" dirty="0" smtClean="0"/>
              <a:t> i usuwane „dynamicznie</a:t>
            </a:r>
            <a:r>
              <a:rPr lang="pl-PL" dirty="0" smtClean="0"/>
              <a:t>”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48</a:t>
            </a:fld>
            <a:endParaRPr lang="pl-PL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Dziedziczenie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>
          <a:xfrm>
            <a:off x="0" y="1773238"/>
            <a:ext cx="4533900" cy="4751387"/>
          </a:xfrm>
        </p:spPr>
        <p:txBody>
          <a:bodyPr/>
          <a:lstStyle/>
          <a:p>
            <a:pPr>
              <a:buNone/>
            </a:pPr>
            <a:r>
              <a:rPr lang="pl-PL" sz="1800" dirty="0" err="1" smtClean="0"/>
              <a:t>c</a:t>
            </a:r>
            <a:r>
              <a:rPr lang="pl-PL" sz="1800" dirty="0" err="1" smtClean="0"/>
              <a:t>lass</a:t>
            </a:r>
            <a:r>
              <a:rPr lang="pl-PL" sz="1800" dirty="0" smtClean="0"/>
              <a:t> </a:t>
            </a:r>
            <a:r>
              <a:rPr lang="pl-PL" sz="1800" dirty="0" err="1" smtClean="0"/>
              <a:t>DerivedClassName</a:t>
            </a:r>
            <a:r>
              <a:rPr lang="pl-PL" sz="1800" dirty="0" smtClean="0"/>
              <a:t>(</a:t>
            </a:r>
            <a:r>
              <a:rPr lang="pl-PL" sz="1800" dirty="0" err="1" smtClean="0"/>
              <a:t>BaseClassName</a:t>
            </a:r>
            <a:r>
              <a:rPr lang="pl-PL" sz="1800" dirty="0" smtClean="0"/>
              <a:t>):</a:t>
            </a:r>
          </a:p>
          <a:p>
            <a:pPr>
              <a:buNone/>
            </a:pPr>
            <a:r>
              <a:rPr lang="pl-PL" sz="1800" dirty="0" smtClean="0"/>
              <a:t>    &lt;statement-1&gt;</a:t>
            </a:r>
          </a:p>
          <a:p>
            <a:pPr>
              <a:buNone/>
            </a:pPr>
            <a:r>
              <a:rPr lang="pl-PL" sz="1800" dirty="0" smtClean="0"/>
              <a:t>    .</a:t>
            </a:r>
          </a:p>
          <a:p>
            <a:pPr>
              <a:buNone/>
            </a:pPr>
            <a:r>
              <a:rPr lang="pl-PL" sz="1800" dirty="0" smtClean="0"/>
              <a:t>    .</a:t>
            </a:r>
          </a:p>
          <a:p>
            <a:pPr>
              <a:buNone/>
            </a:pPr>
            <a:r>
              <a:rPr lang="pl-PL" sz="1800" dirty="0" smtClean="0"/>
              <a:t>    .</a:t>
            </a:r>
          </a:p>
          <a:p>
            <a:pPr>
              <a:buNone/>
            </a:pPr>
            <a:r>
              <a:rPr lang="pl-PL" sz="1800" dirty="0" smtClean="0"/>
              <a:t>    &lt;</a:t>
            </a:r>
            <a:r>
              <a:rPr lang="pl-PL" sz="1800" dirty="0" err="1" smtClean="0"/>
              <a:t>statement-N</a:t>
            </a:r>
            <a:r>
              <a:rPr lang="pl-PL" sz="1800" dirty="0" smtClean="0"/>
              <a:t>&gt;</a:t>
            </a:r>
          </a:p>
          <a:p>
            <a:endParaRPr lang="pl-PL" sz="2400" dirty="0" smtClean="0"/>
          </a:p>
          <a:p>
            <a:r>
              <a:rPr lang="pl-PL" sz="2400" dirty="0" err="1" smtClean="0"/>
              <a:t>i</a:t>
            </a:r>
            <a:r>
              <a:rPr lang="pl-PL" sz="2400" dirty="0" err="1" smtClean="0"/>
              <a:t>sinstance</a:t>
            </a:r>
            <a:r>
              <a:rPr lang="pl-PL" sz="2400" dirty="0" smtClean="0"/>
              <a:t>()</a:t>
            </a:r>
          </a:p>
          <a:p>
            <a:r>
              <a:rPr lang="pl-PL" sz="2400" dirty="0" err="1" smtClean="0"/>
              <a:t>i</a:t>
            </a:r>
            <a:r>
              <a:rPr lang="pl-PL" sz="2400" dirty="0" err="1" smtClean="0"/>
              <a:t>ssubclass</a:t>
            </a:r>
            <a:r>
              <a:rPr lang="pl-PL" sz="2400" dirty="0" smtClean="0"/>
              <a:t>()</a:t>
            </a:r>
            <a:endParaRPr lang="pl-PL" sz="2400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Dziedziczenie wielokrotne</a:t>
            </a:r>
          </a:p>
          <a:p>
            <a:r>
              <a:rPr lang="en-US" sz="1800" dirty="0" smtClean="0"/>
              <a:t>class </a:t>
            </a:r>
            <a:r>
              <a:rPr lang="en-US" sz="1800" dirty="0" err="1" smtClean="0"/>
              <a:t>DerivedClassName</a:t>
            </a:r>
            <a:r>
              <a:rPr lang="en-US" sz="1800" dirty="0" smtClean="0"/>
              <a:t>(Base1, Base2, Base3): &lt;statement-1&gt; . . . &lt;statement-N</a:t>
            </a:r>
            <a:r>
              <a:rPr lang="en-US" sz="1800" dirty="0" smtClean="0"/>
              <a:t>&gt;</a:t>
            </a:r>
            <a:endParaRPr lang="pl-PL" sz="1800" dirty="0" smtClean="0"/>
          </a:p>
          <a:p>
            <a:endParaRPr lang="pl-PL" sz="1800" dirty="0" smtClean="0"/>
          </a:p>
          <a:p>
            <a:r>
              <a:rPr lang="pl-PL" dirty="0" smtClean="0"/>
              <a:t>Funkcja super()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49</a:t>
            </a:fld>
            <a:endParaRPr lang="pl-PL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prywatne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sz="2400" dirty="0" smtClean="0"/>
              <a:t>W </a:t>
            </a:r>
            <a:r>
              <a:rPr lang="pl-PL" sz="2400" dirty="0" err="1" smtClean="0"/>
              <a:t>pythonie</a:t>
            </a:r>
            <a:r>
              <a:rPr lang="pl-PL" sz="2400" dirty="0" smtClean="0"/>
              <a:t> nie ma czegoś takiego jak prywatne atrybuty/zmienne klasy</a:t>
            </a:r>
          </a:p>
          <a:p>
            <a:r>
              <a:rPr lang="pl-PL" sz="2400" dirty="0" smtClean="0"/>
              <a:t>Zamiast tego stosuje się konwencję, że zmienne, które mają być dostępne tylko za pomocą metod są poprzedzane _ np. _prywata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062164" cy="4751387"/>
          </a:xfrm>
        </p:spPr>
        <p:txBody>
          <a:bodyPr/>
          <a:lstStyle/>
          <a:p>
            <a:r>
              <a:rPr lang="pl-PL" dirty="0" smtClean="0"/>
              <a:t>Natomiast zmienne __zmienna (co najmniej dwa znaki odkreślenia na początku) jest konwertowany automatycznie do postaci _</a:t>
            </a:r>
            <a:r>
              <a:rPr lang="pl-PL" dirty="0" err="1" smtClean="0"/>
              <a:t>nazwaklasy_zmienna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50</a:t>
            </a:fld>
            <a:endParaRPr lang="pl-PL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67544" y="144735"/>
            <a:ext cx="8424936" cy="6524625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buNone/>
            </a:pPr>
            <a:r>
              <a:rPr lang="pl-PL" sz="2000" dirty="0" err="1" smtClean="0"/>
              <a:t>class</a:t>
            </a:r>
            <a:r>
              <a:rPr lang="pl-PL" sz="2000" dirty="0" smtClean="0"/>
              <a:t> </a:t>
            </a:r>
            <a:r>
              <a:rPr lang="pl-PL" sz="2000" dirty="0" err="1" smtClean="0"/>
              <a:t>Mapping</a:t>
            </a:r>
            <a:r>
              <a:rPr lang="pl-PL" sz="2000" dirty="0" smtClean="0"/>
              <a:t>:</a:t>
            </a:r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init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, </a:t>
            </a:r>
            <a:r>
              <a:rPr lang="pl-PL" sz="2000" dirty="0" err="1" smtClean="0"/>
              <a:t>iterable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self.items_list</a:t>
            </a:r>
            <a:r>
              <a:rPr lang="pl-PL" sz="2000" dirty="0" smtClean="0"/>
              <a:t> = []</a:t>
            </a:r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self.__update</a:t>
            </a:r>
            <a:r>
              <a:rPr lang="pl-PL" sz="2000" dirty="0" smtClean="0"/>
              <a:t>(</a:t>
            </a:r>
            <a:r>
              <a:rPr lang="pl-PL" sz="2000" dirty="0" err="1" smtClean="0"/>
              <a:t>iterable</a:t>
            </a:r>
            <a:r>
              <a:rPr lang="pl-PL" sz="2000" dirty="0" smtClean="0"/>
              <a:t>)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</a:t>
            </a:r>
            <a:r>
              <a:rPr lang="pl-PL" sz="2000" dirty="0" err="1" smtClean="0"/>
              <a:t>update</a:t>
            </a:r>
            <a:r>
              <a:rPr lang="pl-PL" sz="2000" dirty="0" smtClean="0"/>
              <a:t>(</a:t>
            </a:r>
            <a:r>
              <a:rPr lang="pl-PL" sz="2000" dirty="0" err="1" smtClean="0"/>
              <a:t>self</a:t>
            </a:r>
            <a:r>
              <a:rPr lang="pl-PL" sz="2000" dirty="0" smtClean="0"/>
              <a:t>, </a:t>
            </a:r>
            <a:r>
              <a:rPr lang="pl-PL" sz="2000" dirty="0" err="1" smtClean="0"/>
              <a:t>iterable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for </a:t>
            </a:r>
            <a:r>
              <a:rPr lang="pl-PL" sz="2000" dirty="0" err="1" smtClean="0"/>
              <a:t>item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iterable</a:t>
            </a:r>
            <a:r>
              <a:rPr lang="pl-PL" sz="2000" dirty="0" smtClean="0"/>
              <a:t>:</a:t>
            </a:r>
          </a:p>
          <a:p>
            <a:pPr>
              <a:buNone/>
            </a:pPr>
            <a:r>
              <a:rPr lang="pl-PL" sz="2000" dirty="0" smtClean="0"/>
              <a:t>            </a:t>
            </a:r>
            <a:r>
              <a:rPr lang="pl-PL" sz="2000" dirty="0" err="1" smtClean="0"/>
              <a:t>self.items_list.append</a:t>
            </a:r>
            <a:r>
              <a:rPr lang="pl-PL" sz="2000" dirty="0" smtClean="0"/>
              <a:t>(</a:t>
            </a:r>
            <a:r>
              <a:rPr lang="pl-PL" sz="2000" dirty="0" err="1" smtClean="0"/>
              <a:t>item</a:t>
            </a:r>
            <a:r>
              <a:rPr lang="pl-PL" sz="2000" dirty="0" smtClean="0"/>
              <a:t>)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  __</a:t>
            </a:r>
            <a:r>
              <a:rPr lang="pl-PL" sz="2000" dirty="0" err="1" smtClean="0"/>
              <a:t>update</a:t>
            </a:r>
            <a:r>
              <a:rPr lang="pl-PL" sz="2000" dirty="0" smtClean="0"/>
              <a:t> = </a:t>
            </a:r>
            <a:r>
              <a:rPr lang="pl-PL" sz="2000" dirty="0" err="1" smtClean="0"/>
              <a:t>update</a:t>
            </a:r>
            <a:r>
              <a:rPr lang="pl-PL" sz="2000" dirty="0" smtClean="0"/>
              <a:t>   # </a:t>
            </a:r>
            <a:r>
              <a:rPr lang="pl-PL" sz="2000" dirty="0" err="1" smtClean="0"/>
              <a:t>private</a:t>
            </a:r>
            <a:r>
              <a:rPr lang="pl-PL" sz="2000" dirty="0" smtClean="0"/>
              <a:t> </a:t>
            </a:r>
            <a:r>
              <a:rPr lang="pl-PL" sz="2000" dirty="0" err="1" smtClean="0"/>
              <a:t>copy</a:t>
            </a:r>
            <a:r>
              <a:rPr lang="pl-PL" sz="2000" dirty="0" smtClean="0"/>
              <a:t> of </a:t>
            </a:r>
            <a:r>
              <a:rPr lang="pl-PL" sz="2000" dirty="0" err="1" smtClean="0"/>
              <a:t>original</a:t>
            </a:r>
            <a:r>
              <a:rPr lang="pl-PL" sz="2000" dirty="0" smtClean="0"/>
              <a:t> </a:t>
            </a:r>
            <a:r>
              <a:rPr lang="pl-PL" sz="2000" dirty="0" err="1" smtClean="0"/>
              <a:t>update</a:t>
            </a:r>
            <a:r>
              <a:rPr lang="pl-PL" sz="2000" dirty="0" smtClean="0"/>
              <a:t>() </a:t>
            </a:r>
            <a:r>
              <a:rPr lang="pl-PL" sz="2000" dirty="0" err="1" smtClean="0"/>
              <a:t>method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err="1" smtClean="0"/>
              <a:t>class</a:t>
            </a:r>
            <a:r>
              <a:rPr lang="pl-PL" sz="2000" dirty="0" smtClean="0"/>
              <a:t> </a:t>
            </a:r>
            <a:r>
              <a:rPr lang="pl-PL" sz="2000" dirty="0" err="1" smtClean="0"/>
              <a:t>MappingSubclass</a:t>
            </a:r>
            <a:r>
              <a:rPr lang="pl-PL" sz="2000" dirty="0" smtClean="0"/>
              <a:t>(</a:t>
            </a:r>
            <a:r>
              <a:rPr lang="pl-PL" sz="2000" dirty="0" err="1" smtClean="0"/>
              <a:t>Mapping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</a:t>
            </a:r>
            <a:r>
              <a:rPr lang="pl-PL" sz="2000" dirty="0" err="1" smtClean="0"/>
              <a:t>update</a:t>
            </a:r>
            <a:r>
              <a:rPr lang="pl-PL" sz="2000" dirty="0" smtClean="0"/>
              <a:t>(</a:t>
            </a:r>
            <a:r>
              <a:rPr lang="pl-PL" sz="2000" dirty="0" err="1" smtClean="0"/>
              <a:t>self</a:t>
            </a:r>
            <a:r>
              <a:rPr lang="pl-PL" sz="2000" dirty="0" smtClean="0"/>
              <a:t>, </a:t>
            </a:r>
            <a:r>
              <a:rPr lang="pl-PL" sz="2000" dirty="0" err="1" smtClean="0"/>
              <a:t>keys</a:t>
            </a:r>
            <a:r>
              <a:rPr lang="pl-PL" sz="2000" dirty="0" smtClean="0"/>
              <a:t>, </a:t>
            </a:r>
            <a:r>
              <a:rPr lang="pl-PL" sz="2000" dirty="0" err="1" smtClean="0"/>
              <a:t>values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# </a:t>
            </a:r>
            <a:r>
              <a:rPr lang="pl-PL" sz="2000" dirty="0" err="1" smtClean="0"/>
              <a:t>provides</a:t>
            </a:r>
            <a:r>
              <a:rPr lang="pl-PL" sz="2000" dirty="0" smtClean="0"/>
              <a:t> </a:t>
            </a:r>
            <a:r>
              <a:rPr lang="pl-PL" sz="2000" dirty="0" err="1" smtClean="0"/>
              <a:t>new</a:t>
            </a:r>
            <a:r>
              <a:rPr lang="pl-PL" sz="2000" dirty="0" smtClean="0"/>
              <a:t> </a:t>
            </a:r>
            <a:r>
              <a:rPr lang="pl-PL" sz="2000" dirty="0" err="1" smtClean="0"/>
              <a:t>signature</a:t>
            </a:r>
            <a:r>
              <a:rPr lang="pl-PL" sz="2000" dirty="0" smtClean="0"/>
              <a:t> for </a:t>
            </a:r>
            <a:r>
              <a:rPr lang="pl-PL" sz="2000" dirty="0" err="1" smtClean="0"/>
              <a:t>update</a:t>
            </a:r>
            <a:r>
              <a:rPr lang="pl-PL" sz="2000" dirty="0" smtClean="0"/>
              <a:t>()</a:t>
            </a:r>
          </a:p>
          <a:p>
            <a:pPr>
              <a:buNone/>
            </a:pPr>
            <a:r>
              <a:rPr lang="pl-PL" sz="2000" dirty="0" smtClean="0"/>
              <a:t>        # but </a:t>
            </a:r>
            <a:r>
              <a:rPr lang="pl-PL" sz="2000" dirty="0" err="1" smtClean="0"/>
              <a:t>does</a:t>
            </a:r>
            <a:r>
              <a:rPr lang="pl-PL" sz="2000" dirty="0" smtClean="0"/>
              <a:t> not break __</a:t>
            </a:r>
            <a:r>
              <a:rPr lang="pl-PL" sz="2000" dirty="0" err="1" smtClean="0"/>
              <a:t>init</a:t>
            </a:r>
            <a:r>
              <a:rPr lang="pl-PL" sz="2000" dirty="0" smtClean="0"/>
              <a:t>__()</a:t>
            </a:r>
          </a:p>
          <a:p>
            <a:pPr>
              <a:buNone/>
            </a:pPr>
            <a:r>
              <a:rPr lang="pl-PL" sz="2000" dirty="0" smtClean="0"/>
              <a:t>        for </a:t>
            </a:r>
            <a:r>
              <a:rPr lang="pl-PL" sz="2000" dirty="0" err="1" smtClean="0"/>
              <a:t>item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zip(</a:t>
            </a:r>
            <a:r>
              <a:rPr lang="pl-PL" sz="2000" dirty="0" err="1" smtClean="0"/>
              <a:t>keys</a:t>
            </a:r>
            <a:r>
              <a:rPr lang="pl-PL" sz="2000" dirty="0" smtClean="0"/>
              <a:t>, </a:t>
            </a:r>
            <a:r>
              <a:rPr lang="pl-PL" sz="2000" dirty="0" err="1" smtClean="0"/>
              <a:t>values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    </a:t>
            </a:r>
            <a:r>
              <a:rPr lang="pl-PL" sz="2000" dirty="0" err="1" smtClean="0"/>
              <a:t>self.items_list.append</a:t>
            </a:r>
            <a:r>
              <a:rPr lang="pl-PL" sz="2000" dirty="0" smtClean="0"/>
              <a:t>(</a:t>
            </a:r>
            <a:r>
              <a:rPr lang="pl-PL" sz="2000" dirty="0" err="1" smtClean="0"/>
              <a:t>item</a:t>
            </a:r>
            <a:r>
              <a:rPr lang="pl-PL" sz="2000" dirty="0" smtClean="0"/>
              <a:t>)</a:t>
            </a:r>
            <a:endParaRPr lang="pl-PL" sz="20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51</a:t>
            </a:fld>
            <a:endParaRPr lang="pl-PL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Coś a la </a:t>
            </a:r>
            <a:r>
              <a:rPr lang="pl-PL" dirty="0" err="1" smtClean="0"/>
              <a:t>struct</a:t>
            </a:r>
            <a:r>
              <a:rPr lang="pl-PL" dirty="0" smtClean="0"/>
              <a:t> albo </a:t>
            </a:r>
            <a:r>
              <a:rPr lang="pl-PL" dirty="0" err="1" smtClean="0"/>
              <a:t>record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class Employee: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smtClean="0"/>
              <a:t>pass</a:t>
            </a:r>
            <a:r>
              <a:rPr lang="pl-PL" sz="2400" dirty="0" smtClean="0"/>
              <a:t> #pusta klasa?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john = Employee() # Create an empty employee record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# Fill the fields of the record</a:t>
            </a:r>
          </a:p>
          <a:p>
            <a:pPr>
              <a:buNone/>
            </a:pPr>
            <a:r>
              <a:rPr lang="en-US" sz="2400" dirty="0" smtClean="0"/>
              <a:t>john.name = 'John </a:t>
            </a:r>
            <a:r>
              <a:rPr lang="en-US" sz="2400" dirty="0" smtClean="0"/>
              <a:t>Doe'</a:t>
            </a:r>
            <a:r>
              <a:rPr lang="pl-PL" sz="2400" dirty="0" smtClean="0"/>
              <a:t>  #tych pól nie było w</a:t>
            </a:r>
          </a:p>
          <a:p>
            <a:pPr>
              <a:buNone/>
            </a:pPr>
            <a:r>
              <a:rPr lang="pl-PL" sz="2400" dirty="0" smtClean="0"/>
              <a:t>#deklaracji klasy – dziwy, </a:t>
            </a:r>
            <a:r>
              <a:rPr lang="pl-PL" sz="2400" dirty="0" err="1" smtClean="0"/>
              <a:t>dziwy</a:t>
            </a:r>
            <a:r>
              <a:rPr lang="pl-PL" sz="2400" dirty="0" smtClean="0"/>
              <a:t>… :-0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john.dept</a:t>
            </a:r>
            <a:r>
              <a:rPr lang="en-US" sz="2400" dirty="0" smtClean="0"/>
              <a:t> = 'computer lab'</a:t>
            </a:r>
          </a:p>
          <a:p>
            <a:pPr>
              <a:buNone/>
            </a:pPr>
            <a:r>
              <a:rPr lang="en-US" sz="2400" dirty="0" err="1" smtClean="0"/>
              <a:t>john.salary</a:t>
            </a:r>
            <a:r>
              <a:rPr lang="en-US" sz="2400" dirty="0" smtClean="0"/>
              <a:t> = </a:t>
            </a:r>
            <a:r>
              <a:rPr lang="en-US" sz="2400" dirty="0" smtClean="0"/>
              <a:t>1000</a:t>
            </a:r>
            <a:r>
              <a:rPr lang="pl-PL" sz="2400" dirty="0" smtClean="0"/>
              <a:t> 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52</a:t>
            </a:fld>
            <a:endParaRPr lang="pl-PL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Wyjątki to też klasy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 smtClean="0"/>
              <a:t>raise</a:t>
            </a:r>
            <a:r>
              <a:rPr lang="pl-PL" dirty="0" smtClean="0"/>
              <a:t> </a:t>
            </a:r>
            <a:r>
              <a:rPr lang="pl-PL" dirty="0" err="1" smtClean="0"/>
              <a:t>Class</a:t>
            </a:r>
            <a:r>
              <a:rPr lang="pl-PL" dirty="0" smtClean="0"/>
              <a:t> </a:t>
            </a:r>
            <a:endParaRPr lang="pl-PL" dirty="0" smtClean="0"/>
          </a:p>
          <a:p>
            <a:r>
              <a:rPr lang="pl-PL" dirty="0" err="1" smtClean="0"/>
              <a:t>raise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err="1" smtClean="0"/>
              <a:t>r</a:t>
            </a:r>
            <a:r>
              <a:rPr lang="pl-PL" dirty="0" err="1" smtClean="0"/>
              <a:t>aise</a:t>
            </a:r>
            <a:r>
              <a:rPr lang="pl-PL" dirty="0" smtClean="0"/>
              <a:t> </a:t>
            </a:r>
            <a:r>
              <a:rPr lang="pl-PL" dirty="0" err="1" smtClean="0"/>
              <a:t>Class</a:t>
            </a:r>
            <a:r>
              <a:rPr lang="pl-PL" dirty="0" smtClean="0"/>
              <a:t> == 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smtClean="0"/>
              <a:t>	</a:t>
            </a:r>
            <a:r>
              <a:rPr lang="pl-PL" dirty="0" err="1" smtClean="0"/>
              <a:t>raise</a:t>
            </a:r>
            <a:r>
              <a:rPr lang="pl-PL" dirty="0" smtClean="0"/>
              <a:t> </a:t>
            </a:r>
            <a:r>
              <a:rPr lang="pl-PL" dirty="0" err="1" smtClean="0"/>
              <a:t>Class</a:t>
            </a:r>
            <a:r>
              <a:rPr lang="pl-PL" dirty="0" smtClean="0"/>
              <a:t>()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556792"/>
            <a:ext cx="4062164" cy="4967833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class B(Exception):</a:t>
            </a:r>
          </a:p>
          <a:p>
            <a:pPr>
              <a:buNone/>
            </a:pPr>
            <a:r>
              <a:rPr lang="en-US" sz="1800" dirty="0" smtClean="0"/>
              <a:t>    pass</a:t>
            </a:r>
          </a:p>
          <a:p>
            <a:pPr>
              <a:buNone/>
            </a:pPr>
            <a:r>
              <a:rPr lang="en-US" sz="1800" dirty="0" smtClean="0"/>
              <a:t>class C(B):</a:t>
            </a:r>
          </a:p>
          <a:p>
            <a:pPr>
              <a:buNone/>
            </a:pPr>
            <a:r>
              <a:rPr lang="en-US" sz="1800" dirty="0" smtClean="0"/>
              <a:t>    pass</a:t>
            </a:r>
          </a:p>
          <a:p>
            <a:pPr>
              <a:buNone/>
            </a:pPr>
            <a:r>
              <a:rPr lang="en-US" sz="1800" dirty="0" smtClean="0"/>
              <a:t>class D(C):</a:t>
            </a:r>
          </a:p>
          <a:p>
            <a:pPr>
              <a:buNone/>
            </a:pPr>
            <a:r>
              <a:rPr lang="en-US" sz="1800" dirty="0" smtClean="0"/>
              <a:t>    pass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for c in [B, C, D]:</a:t>
            </a:r>
          </a:p>
          <a:p>
            <a:pPr>
              <a:buNone/>
            </a:pPr>
            <a:r>
              <a:rPr lang="en-US" sz="1800" dirty="0" smtClean="0"/>
              <a:t>    try:</a:t>
            </a:r>
          </a:p>
          <a:p>
            <a:pPr>
              <a:buNone/>
            </a:pPr>
            <a:r>
              <a:rPr lang="en-US" sz="1800" dirty="0" smtClean="0"/>
              <a:t>        raise c()</a:t>
            </a:r>
          </a:p>
          <a:p>
            <a:pPr>
              <a:buNone/>
            </a:pPr>
            <a:r>
              <a:rPr lang="en-US" sz="1800" dirty="0" smtClean="0"/>
              <a:t>    except D:</a:t>
            </a:r>
          </a:p>
          <a:p>
            <a:pPr>
              <a:buNone/>
            </a:pPr>
            <a:r>
              <a:rPr lang="en-US" sz="1800" dirty="0" smtClean="0"/>
              <a:t>        print("D")</a:t>
            </a:r>
          </a:p>
          <a:p>
            <a:pPr>
              <a:buNone/>
            </a:pPr>
            <a:r>
              <a:rPr lang="en-US" sz="1800" dirty="0" smtClean="0"/>
              <a:t>    except C:</a:t>
            </a:r>
          </a:p>
          <a:p>
            <a:pPr>
              <a:buNone/>
            </a:pPr>
            <a:r>
              <a:rPr lang="en-US" sz="1800" dirty="0" smtClean="0"/>
              <a:t>        print("C")</a:t>
            </a:r>
          </a:p>
          <a:p>
            <a:pPr>
              <a:buNone/>
            </a:pPr>
            <a:r>
              <a:rPr lang="en-US" sz="1800" dirty="0" smtClean="0"/>
              <a:t>    except B:</a:t>
            </a:r>
          </a:p>
          <a:p>
            <a:pPr>
              <a:buNone/>
            </a:pPr>
            <a:r>
              <a:rPr lang="en-US" sz="1800" dirty="0" smtClean="0"/>
              <a:t>        print("B")</a:t>
            </a:r>
            <a:endParaRPr lang="pl-PL" sz="18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53</a:t>
            </a:fld>
            <a:endParaRPr lang="pl-PL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Iteratory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95536" y="1773238"/>
            <a:ext cx="4138364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for element in [1, 2, 3]:</a:t>
            </a:r>
          </a:p>
          <a:p>
            <a:pPr>
              <a:buNone/>
            </a:pPr>
            <a:r>
              <a:rPr lang="en-US" sz="2400" dirty="0" smtClean="0"/>
              <a:t>    print(element)</a:t>
            </a:r>
          </a:p>
          <a:p>
            <a:pPr>
              <a:buNone/>
            </a:pPr>
            <a:r>
              <a:rPr lang="en-US" sz="2400" dirty="0" smtClean="0"/>
              <a:t>for element in (1, 2, 3):</a:t>
            </a:r>
          </a:p>
          <a:p>
            <a:pPr>
              <a:buNone/>
            </a:pPr>
            <a:r>
              <a:rPr lang="en-US" sz="2400" dirty="0" smtClean="0"/>
              <a:t>    print(element)</a:t>
            </a:r>
          </a:p>
          <a:p>
            <a:pPr>
              <a:buNone/>
            </a:pPr>
            <a:r>
              <a:rPr lang="en-US" sz="2400" dirty="0" smtClean="0"/>
              <a:t>for key in {'one':1, 'two':2}:</a:t>
            </a:r>
          </a:p>
          <a:p>
            <a:pPr>
              <a:buNone/>
            </a:pPr>
            <a:r>
              <a:rPr lang="en-US" sz="2400" dirty="0" smtClean="0"/>
              <a:t>    print(key)</a:t>
            </a:r>
          </a:p>
          <a:p>
            <a:pPr>
              <a:buNone/>
            </a:pPr>
            <a:r>
              <a:rPr lang="en-US" sz="2400" dirty="0" smtClean="0"/>
              <a:t>for char in "123":</a:t>
            </a:r>
          </a:p>
          <a:p>
            <a:pPr>
              <a:buNone/>
            </a:pPr>
            <a:r>
              <a:rPr lang="en-US" sz="2400" dirty="0" smtClean="0"/>
              <a:t>    print(char)</a:t>
            </a:r>
          </a:p>
          <a:p>
            <a:pPr>
              <a:buNone/>
            </a:pPr>
            <a:r>
              <a:rPr lang="en-US" sz="2400" dirty="0" smtClean="0"/>
              <a:t>for line in open("myfile.txt"):</a:t>
            </a:r>
          </a:p>
          <a:p>
            <a:pPr>
              <a:buNone/>
            </a:pPr>
            <a:r>
              <a:rPr lang="en-US" sz="2400" dirty="0" smtClean="0"/>
              <a:t>    print(line)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sz="2400" dirty="0" smtClean="0"/>
              <a:t>f</a:t>
            </a:r>
            <a:r>
              <a:rPr lang="pl-PL" sz="2400" dirty="0" smtClean="0"/>
              <a:t>or wywołuje funkcję </a:t>
            </a:r>
            <a:r>
              <a:rPr lang="pl-PL" sz="2400" dirty="0" err="1" smtClean="0"/>
              <a:t>iter</a:t>
            </a:r>
            <a:r>
              <a:rPr lang="pl-PL" sz="2400" dirty="0" smtClean="0"/>
              <a:t>() na obiekcie kontenera</a:t>
            </a:r>
          </a:p>
          <a:p>
            <a:r>
              <a:rPr lang="pl-PL" sz="2400" dirty="0" err="1" smtClean="0"/>
              <a:t>i</a:t>
            </a:r>
            <a:r>
              <a:rPr lang="pl-PL" sz="2400" dirty="0" err="1" smtClean="0"/>
              <a:t>ter</a:t>
            </a:r>
            <a:r>
              <a:rPr lang="pl-PL" sz="2400" dirty="0" smtClean="0"/>
              <a:t>() zwraca obiekt </a:t>
            </a:r>
            <a:r>
              <a:rPr lang="pl-PL" sz="2400" dirty="0" err="1" smtClean="0"/>
              <a:t>iteratora</a:t>
            </a:r>
            <a:r>
              <a:rPr lang="pl-PL" sz="2400" dirty="0" smtClean="0"/>
              <a:t>, który definiuje metodę __</a:t>
            </a:r>
            <a:r>
              <a:rPr lang="pl-PL" sz="2400" dirty="0" err="1" smtClean="0"/>
              <a:t>next</a:t>
            </a:r>
            <a:r>
              <a:rPr lang="pl-PL" sz="2400" dirty="0" smtClean="0"/>
              <a:t>__() zwracającą  </a:t>
            </a:r>
            <a:r>
              <a:rPr lang="pl-PL" sz="2400" dirty="0" err="1" smtClean="0"/>
              <a:t>pojednym</a:t>
            </a:r>
            <a:r>
              <a:rPr lang="pl-PL" sz="2400" dirty="0" smtClean="0"/>
              <a:t> elemencie a na końcu wywołuje wyjątek </a:t>
            </a:r>
            <a:r>
              <a:rPr lang="pl-PL" sz="2400" dirty="0" err="1" smtClean="0"/>
              <a:t>StopIteration</a:t>
            </a:r>
            <a:endParaRPr lang="pl-PL" sz="2400" dirty="0" smtClean="0"/>
          </a:p>
          <a:p>
            <a:r>
              <a:rPr lang="pl-PL" sz="2400" dirty="0" smtClean="0"/>
              <a:t>Funkcja </a:t>
            </a:r>
            <a:r>
              <a:rPr lang="pl-PL" sz="2400" dirty="0" err="1" smtClean="0"/>
              <a:t>next</a:t>
            </a:r>
            <a:r>
              <a:rPr lang="pl-PL" sz="2400" dirty="0" smtClean="0"/>
              <a:t>() umożliwia wywołanie __</a:t>
            </a:r>
            <a:r>
              <a:rPr lang="pl-PL" sz="2400" dirty="0" err="1" smtClean="0"/>
              <a:t>next</a:t>
            </a:r>
            <a:r>
              <a:rPr lang="pl-PL" sz="2400" dirty="0" smtClean="0"/>
              <a:t>__()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Iteratory</a:t>
            </a:r>
            <a:r>
              <a:rPr lang="pl-PL" dirty="0" smtClean="0"/>
              <a:t> - przykład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762000" y="1628800"/>
            <a:ext cx="7696200" cy="4895825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&gt;&gt;&gt; s = '</a:t>
            </a:r>
            <a:r>
              <a:rPr lang="en-US" sz="1800" dirty="0" err="1" smtClean="0"/>
              <a:t>abc</a:t>
            </a:r>
            <a:r>
              <a:rPr lang="en-US" sz="1800" dirty="0" smtClean="0"/>
              <a:t>'</a:t>
            </a:r>
          </a:p>
          <a:p>
            <a:pPr>
              <a:buNone/>
            </a:pPr>
            <a:r>
              <a:rPr lang="en-US" sz="1800" dirty="0" smtClean="0"/>
              <a:t>&gt;&gt;&gt; it = </a:t>
            </a:r>
            <a:r>
              <a:rPr lang="en-US" sz="1800" dirty="0" err="1" smtClean="0"/>
              <a:t>iter</a:t>
            </a:r>
            <a:r>
              <a:rPr lang="en-US" sz="1800" dirty="0" smtClean="0"/>
              <a:t>(s)</a:t>
            </a:r>
          </a:p>
          <a:p>
            <a:pPr>
              <a:buNone/>
            </a:pPr>
            <a:r>
              <a:rPr lang="en-US" sz="1800" dirty="0" smtClean="0"/>
              <a:t>&gt;&gt;&gt; it</a:t>
            </a:r>
          </a:p>
          <a:p>
            <a:pPr>
              <a:buNone/>
            </a:pPr>
            <a:r>
              <a:rPr lang="en-US" sz="1800" dirty="0" smtClean="0"/>
              <a:t>&lt;</a:t>
            </a:r>
            <a:r>
              <a:rPr lang="en-US" sz="1800" dirty="0" err="1" smtClean="0"/>
              <a:t>iterator</a:t>
            </a:r>
            <a:r>
              <a:rPr lang="en-US" sz="1800" dirty="0" smtClean="0"/>
              <a:t> object at 0x00A1DB50&gt;</a:t>
            </a:r>
          </a:p>
          <a:p>
            <a:pPr>
              <a:buNone/>
            </a:pPr>
            <a:r>
              <a:rPr lang="en-US" sz="1800" dirty="0" smtClean="0"/>
              <a:t>&gt;&gt;&gt; next(it)</a:t>
            </a:r>
          </a:p>
          <a:p>
            <a:pPr>
              <a:buNone/>
            </a:pPr>
            <a:r>
              <a:rPr lang="en-US" sz="1800" dirty="0" smtClean="0"/>
              <a:t>'a'</a:t>
            </a:r>
          </a:p>
          <a:p>
            <a:pPr>
              <a:buNone/>
            </a:pPr>
            <a:r>
              <a:rPr lang="en-US" sz="1800" dirty="0" smtClean="0"/>
              <a:t>&gt;&gt;&gt; next(it)</a:t>
            </a:r>
          </a:p>
          <a:p>
            <a:pPr>
              <a:buNone/>
            </a:pPr>
            <a:r>
              <a:rPr lang="en-US" sz="1800" dirty="0" smtClean="0"/>
              <a:t>'b'</a:t>
            </a:r>
          </a:p>
          <a:p>
            <a:pPr>
              <a:buNone/>
            </a:pPr>
            <a:r>
              <a:rPr lang="en-US" sz="1800" dirty="0" smtClean="0"/>
              <a:t>&gt;&gt;&gt; next(it)</a:t>
            </a:r>
          </a:p>
          <a:p>
            <a:pPr>
              <a:buNone/>
            </a:pPr>
            <a:r>
              <a:rPr lang="en-US" sz="1800" dirty="0" smtClean="0"/>
              <a:t>'c'</a:t>
            </a:r>
          </a:p>
          <a:p>
            <a:pPr>
              <a:buNone/>
            </a:pPr>
            <a:r>
              <a:rPr lang="en-US" sz="1800" dirty="0" smtClean="0"/>
              <a:t>&gt;&gt;&gt; next(it)</a:t>
            </a:r>
          </a:p>
          <a:p>
            <a:pPr>
              <a:buNone/>
            </a:pPr>
            <a:r>
              <a:rPr lang="en-US" sz="1800" dirty="0" err="1" smtClean="0"/>
              <a:t>Traceback</a:t>
            </a:r>
            <a:r>
              <a:rPr lang="en-US" sz="1800" dirty="0" smtClean="0"/>
              <a:t> (most recent call last):</a:t>
            </a:r>
          </a:p>
          <a:p>
            <a:pPr>
              <a:buNone/>
            </a:pPr>
            <a:r>
              <a:rPr lang="en-US" sz="1800" dirty="0" smtClean="0"/>
              <a:t>  File "&lt;</a:t>
            </a:r>
            <a:r>
              <a:rPr lang="en-US" sz="1800" dirty="0" err="1" smtClean="0"/>
              <a:t>stdin</a:t>
            </a:r>
            <a:r>
              <a:rPr lang="en-US" sz="1800" dirty="0" smtClean="0"/>
              <a:t>&gt;", line 1, in ?</a:t>
            </a:r>
          </a:p>
          <a:p>
            <a:pPr>
              <a:buNone/>
            </a:pPr>
            <a:r>
              <a:rPr lang="en-US" sz="1800" dirty="0" smtClean="0"/>
              <a:t>    next(it)</a:t>
            </a:r>
          </a:p>
          <a:p>
            <a:pPr>
              <a:buNone/>
            </a:pPr>
            <a:r>
              <a:rPr lang="en-US" sz="1800" dirty="0" err="1" smtClean="0"/>
              <a:t>StopIteration</a:t>
            </a:r>
            <a:endParaRPr lang="pl-PL" sz="18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92D8-36B3-4C22-A683-0FC9C6B25769}" type="slidenum">
              <a:rPr lang="pl-PL" smtClean="0"/>
              <a:pPr/>
              <a:t>55</a:t>
            </a:fld>
            <a:endParaRPr lang="pl-PL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762000" y="1628800"/>
            <a:ext cx="3771900" cy="4895825"/>
          </a:xfrm>
        </p:spPr>
        <p:txBody>
          <a:bodyPr/>
          <a:lstStyle/>
          <a:p>
            <a:pPr>
              <a:buNone/>
            </a:pPr>
            <a:r>
              <a:rPr lang="pl-PL" sz="2000" dirty="0" err="1" smtClean="0"/>
              <a:t>class</a:t>
            </a:r>
            <a:r>
              <a:rPr lang="pl-PL" sz="2000" dirty="0" smtClean="0"/>
              <a:t> </a:t>
            </a:r>
            <a:r>
              <a:rPr lang="pl-PL" sz="2000" dirty="0" err="1" smtClean="0"/>
              <a:t>Reverse</a:t>
            </a:r>
            <a:r>
              <a:rPr lang="pl-PL" sz="2000" dirty="0" smtClean="0"/>
              <a:t>:</a:t>
            </a:r>
          </a:p>
          <a:p>
            <a:pPr>
              <a:buNone/>
            </a:pPr>
            <a:r>
              <a:rPr lang="pl-PL" sz="2000" dirty="0" smtClean="0"/>
              <a:t>    """</a:t>
            </a:r>
            <a:r>
              <a:rPr lang="pl-PL" sz="2000" dirty="0" err="1" smtClean="0"/>
              <a:t>Iterator</a:t>
            </a:r>
            <a:r>
              <a:rPr lang="pl-PL" sz="2000" dirty="0" smtClean="0"/>
              <a:t> for looping </a:t>
            </a:r>
            <a:r>
              <a:rPr lang="pl-PL" sz="2000" dirty="0" err="1" smtClean="0"/>
              <a:t>over</a:t>
            </a:r>
            <a:r>
              <a:rPr lang="pl-PL" sz="2000" dirty="0" smtClean="0"/>
              <a:t> a </a:t>
            </a:r>
            <a:r>
              <a:rPr lang="pl-PL" sz="2000" dirty="0" err="1" smtClean="0"/>
              <a:t>sequence</a:t>
            </a:r>
            <a:r>
              <a:rPr lang="pl-PL" sz="2000" dirty="0" smtClean="0"/>
              <a:t> </a:t>
            </a:r>
            <a:r>
              <a:rPr lang="pl-PL" sz="2000" dirty="0" err="1" smtClean="0"/>
              <a:t>backwards</a:t>
            </a:r>
            <a:r>
              <a:rPr lang="pl-PL" sz="2000" dirty="0" smtClean="0"/>
              <a:t>."""</a:t>
            </a:r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init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, data):</a:t>
            </a:r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self.data</a:t>
            </a:r>
            <a:r>
              <a:rPr lang="pl-PL" sz="2000" dirty="0" smtClean="0"/>
              <a:t> = data</a:t>
            </a:r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self.index</a:t>
            </a:r>
            <a:r>
              <a:rPr lang="pl-PL" sz="2000" dirty="0" smtClean="0"/>
              <a:t> = len(data)</a:t>
            </a:r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iter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return </a:t>
            </a:r>
            <a:r>
              <a:rPr lang="pl-PL" sz="2000" dirty="0" err="1" smtClean="0"/>
              <a:t>self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  </a:t>
            </a:r>
            <a:r>
              <a:rPr lang="pl-PL" sz="2000" dirty="0" err="1" smtClean="0"/>
              <a:t>def</a:t>
            </a:r>
            <a:r>
              <a:rPr lang="pl-PL" sz="2000" dirty="0" smtClean="0"/>
              <a:t> __</a:t>
            </a:r>
            <a:r>
              <a:rPr lang="pl-PL" sz="2000" dirty="0" err="1" smtClean="0"/>
              <a:t>next</a:t>
            </a:r>
            <a:r>
              <a:rPr lang="pl-PL" sz="2000" dirty="0" smtClean="0"/>
              <a:t>__(</a:t>
            </a:r>
            <a:r>
              <a:rPr lang="pl-PL" sz="2000" dirty="0" err="1" smtClean="0"/>
              <a:t>self</a:t>
            </a:r>
            <a:r>
              <a:rPr lang="pl-PL" sz="2000" dirty="0" smtClean="0"/>
              <a:t>):</a:t>
            </a:r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if</a:t>
            </a:r>
            <a:r>
              <a:rPr lang="pl-PL" sz="2000" dirty="0" smtClean="0"/>
              <a:t> </a:t>
            </a:r>
            <a:r>
              <a:rPr lang="pl-PL" sz="2000" dirty="0" err="1" smtClean="0"/>
              <a:t>self.index</a:t>
            </a:r>
            <a:r>
              <a:rPr lang="pl-PL" sz="2000" dirty="0" smtClean="0"/>
              <a:t> == 0:</a:t>
            </a:r>
          </a:p>
          <a:p>
            <a:pPr>
              <a:buNone/>
            </a:pPr>
            <a:r>
              <a:rPr lang="pl-PL" sz="2000" dirty="0" smtClean="0"/>
              <a:t>            </a:t>
            </a:r>
            <a:r>
              <a:rPr lang="pl-PL" sz="2000" dirty="0" err="1" smtClean="0"/>
              <a:t>raise</a:t>
            </a:r>
            <a:r>
              <a:rPr lang="pl-PL" sz="2000" dirty="0" smtClean="0"/>
              <a:t> </a:t>
            </a:r>
            <a:r>
              <a:rPr lang="pl-PL" sz="2000" dirty="0" err="1" smtClean="0"/>
              <a:t>StopIteration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      </a:t>
            </a:r>
            <a:r>
              <a:rPr lang="pl-PL" sz="2000" dirty="0" err="1" smtClean="0"/>
              <a:t>self.index</a:t>
            </a:r>
            <a:r>
              <a:rPr lang="pl-PL" sz="2000" dirty="0" smtClean="0"/>
              <a:t> = </a:t>
            </a:r>
            <a:r>
              <a:rPr lang="pl-PL" sz="2000" dirty="0" err="1" smtClean="0"/>
              <a:t>self.index</a:t>
            </a:r>
            <a:r>
              <a:rPr lang="pl-PL" sz="2000" dirty="0" smtClean="0"/>
              <a:t> - 1</a:t>
            </a:r>
          </a:p>
          <a:p>
            <a:pPr>
              <a:buNone/>
            </a:pPr>
            <a:r>
              <a:rPr lang="pl-PL" sz="2000" dirty="0" smtClean="0"/>
              <a:t>        return </a:t>
            </a:r>
            <a:r>
              <a:rPr lang="pl-PL" sz="2000" dirty="0" err="1" smtClean="0"/>
              <a:t>self.data</a:t>
            </a:r>
            <a:r>
              <a:rPr lang="pl-PL" sz="2000" dirty="0" smtClean="0"/>
              <a:t>[</a:t>
            </a:r>
            <a:r>
              <a:rPr lang="pl-PL" sz="2000" dirty="0" err="1" smtClean="0"/>
              <a:t>self.index</a:t>
            </a:r>
            <a:r>
              <a:rPr lang="pl-PL" sz="2000" dirty="0" smtClean="0"/>
              <a:t>]</a:t>
            </a:r>
            <a:endParaRPr lang="pl-PL" sz="20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&gt;&gt;&gt; rev = Reverse('spam')</a:t>
            </a:r>
          </a:p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iter</a:t>
            </a:r>
            <a:r>
              <a:rPr lang="en-US" sz="2000" dirty="0" smtClean="0"/>
              <a:t>(rev)</a:t>
            </a:r>
          </a:p>
          <a:p>
            <a:pPr>
              <a:buNone/>
            </a:pPr>
            <a:r>
              <a:rPr lang="en-US" sz="2000" dirty="0" smtClean="0"/>
              <a:t>&lt;__</a:t>
            </a:r>
            <a:r>
              <a:rPr lang="en-US" sz="2000" dirty="0" err="1" smtClean="0"/>
              <a:t>main__.Reverse</a:t>
            </a:r>
            <a:r>
              <a:rPr lang="en-US" sz="2000" dirty="0" smtClean="0"/>
              <a:t> object at 0x00A1DB50&gt;</a:t>
            </a:r>
          </a:p>
          <a:p>
            <a:pPr>
              <a:buNone/>
            </a:pPr>
            <a:r>
              <a:rPr lang="en-US" sz="2000" dirty="0" smtClean="0"/>
              <a:t>&gt;&gt;&gt; for char in rev:</a:t>
            </a:r>
          </a:p>
          <a:p>
            <a:pPr>
              <a:buNone/>
            </a:pPr>
            <a:r>
              <a:rPr lang="en-US" sz="2000" dirty="0" smtClean="0"/>
              <a:t>...     print(char)</a:t>
            </a:r>
          </a:p>
          <a:p>
            <a:pPr>
              <a:buNone/>
            </a:pPr>
            <a:r>
              <a:rPr lang="en-US" sz="2000" dirty="0" smtClean="0"/>
              <a:t>...</a:t>
            </a:r>
          </a:p>
          <a:p>
            <a:pPr>
              <a:buNone/>
            </a:pPr>
            <a:r>
              <a:rPr lang="en-US" sz="2000" dirty="0" smtClean="0"/>
              <a:t>m</a:t>
            </a:r>
          </a:p>
          <a:p>
            <a:pPr>
              <a:buNone/>
            </a:pPr>
            <a:r>
              <a:rPr lang="en-US" sz="2000" dirty="0" smtClean="0"/>
              <a:t>a</a:t>
            </a:r>
          </a:p>
          <a:p>
            <a:pPr>
              <a:buNone/>
            </a:pPr>
            <a:r>
              <a:rPr lang="en-US" sz="2000" dirty="0" smtClean="0"/>
              <a:t>p</a:t>
            </a:r>
          </a:p>
          <a:p>
            <a:pPr>
              <a:buNone/>
            </a:pPr>
            <a:r>
              <a:rPr lang="en-US" sz="2000" dirty="0" smtClean="0"/>
              <a:t>s</a:t>
            </a:r>
            <a:endParaRPr lang="pl-PL" sz="20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56</a:t>
            </a:fld>
            <a:endParaRPr lang="pl-PL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333375"/>
            <a:ext cx="7342584" cy="1066800"/>
          </a:xfrm>
        </p:spPr>
        <p:txBody>
          <a:bodyPr/>
          <a:lstStyle/>
          <a:p>
            <a:r>
              <a:rPr lang="pl-PL" dirty="0" smtClean="0"/>
              <a:t>Generatory zamiast </a:t>
            </a:r>
            <a:r>
              <a:rPr lang="pl-PL" dirty="0" err="1" smtClean="0"/>
              <a:t>iteratorów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7544" y="1485925"/>
            <a:ext cx="9144000" cy="4751387"/>
          </a:xfrm>
        </p:spPr>
        <p:txBody>
          <a:bodyPr/>
          <a:lstStyle/>
          <a:p>
            <a:r>
              <a:rPr lang="pl-PL" dirty="0" err="1" smtClean="0"/>
              <a:t>yield</a:t>
            </a:r>
            <a:r>
              <a:rPr lang="pl-PL" dirty="0" smtClean="0"/>
              <a:t> | __</a:t>
            </a:r>
            <a:r>
              <a:rPr lang="pl-PL" dirty="0" err="1" smtClean="0"/>
              <a:t>iter</a:t>
            </a:r>
            <a:r>
              <a:rPr lang="pl-PL" dirty="0" smtClean="0"/>
              <a:t>()__ i __</a:t>
            </a:r>
            <a:r>
              <a:rPr lang="pl-PL" dirty="0" err="1" smtClean="0"/>
              <a:t>next</a:t>
            </a:r>
            <a:r>
              <a:rPr lang="pl-PL" dirty="0" smtClean="0"/>
              <a:t>()__ tworzone są automatycznie</a:t>
            </a:r>
          </a:p>
          <a:p>
            <a:pPr>
              <a:buNone/>
            </a:pPr>
            <a:r>
              <a:rPr lang="pl-PL" sz="2400" dirty="0" err="1" smtClean="0"/>
              <a:t>def</a:t>
            </a:r>
            <a:r>
              <a:rPr lang="pl-PL" sz="2400" dirty="0" smtClean="0"/>
              <a:t> </a:t>
            </a:r>
            <a:r>
              <a:rPr lang="pl-PL" sz="2400" dirty="0" err="1" smtClean="0"/>
              <a:t>reverse</a:t>
            </a:r>
            <a:r>
              <a:rPr lang="pl-PL" sz="2400" dirty="0" smtClean="0"/>
              <a:t>(data):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</a:t>
            </a:r>
            <a:r>
              <a:rPr lang="pl-PL" sz="2400" dirty="0" smtClean="0"/>
              <a:t>for </a:t>
            </a:r>
            <a:r>
              <a:rPr lang="pl-PL" sz="2400" dirty="0" err="1" smtClean="0"/>
              <a:t>index</a:t>
            </a:r>
            <a:r>
              <a:rPr lang="pl-PL" sz="2400" dirty="0" smtClean="0"/>
              <a:t>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range</a:t>
            </a:r>
            <a:r>
              <a:rPr lang="pl-PL" sz="2400" dirty="0" smtClean="0"/>
              <a:t>(len(data)-1, -</a:t>
            </a:r>
            <a:r>
              <a:rPr lang="pl-PL" sz="2400" dirty="0" err="1" smtClean="0"/>
              <a:t>1</a:t>
            </a:r>
            <a:r>
              <a:rPr lang="pl-PL" sz="2400" dirty="0" smtClean="0"/>
              <a:t>, -</a:t>
            </a:r>
            <a:r>
              <a:rPr lang="pl-PL" sz="2400" dirty="0" err="1" smtClean="0"/>
              <a:t>1</a:t>
            </a:r>
            <a:r>
              <a:rPr lang="pl-PL" sz="2400" dirty="0" smtClean="0"/>
              <a:t>):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</a:t>
            </a:r>
            <a:r>
              <a:rPr lang="pl-PL" sz="2400" dirty="0" smtClean="0"/>
              <a:t> </a:t>
            </a:r>
            <a:r>
              <a:rPr lang="pl-PL" sz="2400" dirty="0" err="1" smtClean="0"/>
              <a:t>yield</a:t>
            </a:r>
            <a:r>
              <a:rPr lang="pl-PL" sz="2400" dirty="0" smtClean="0"/>
              <a:t> data[</a:t>
            </a:r>
            <a:r>
              <a:rPr lang="pl-PL" sz="2400" dirty="0" err="1" smtClean="0"/>
              <a:t>index</a:t>
            </a:r>
            <a:r>
              <a:rPr lang="pl-PL" sz="2400" dirty="0" smtClean="0"/>
              <a:t>]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000" dirty="0" smtClean="0"/>
              <a:t>&gt;&gt;&gt; for char in reverse('golf'):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 </a:t>
            </a:r>
            <a:r>
              <a:rPr lang="en-US" sz="2000" dirty="0" smtClean="0"/>
              <a:t>print(char)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f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l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o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g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57</a:t>
            </a:fld>
            <a:endParaRPr lang="pl-PL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24944"/>
            <a:ext cx="7696200" cy="1066800"/>
          </a:xfrm>
        </p:spPr>
        <p:txBody>
          <a:bodyPr/>
          <a:lstStyle/>
          <a:p>
            <a:r>
              <a:rPr lang="pl-PL" dirty="0" smtClean="0"/>
              <a:t>Materiały dodatkowe: Biblioteki standardowe, instalacja modułów</a:t>
            </a:r>
            <a:endParaRPr lang="pl-PL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Biblioteki standardowe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7544" y="1773238"/>
            <a:ext cx="8280920" cy="4751387"/>
          </a:xfrm>
        </p:spPr>
        <p:txBody>
          <a:bodyPr/>
          <a:lstStyle/>
          <a:p>
            <a:r>
              <a:rPr lang="pl-PL" dirty="0" smtClean="0">
                <a:hlinkClick r:id="rId2"/>
              </a:rPr>
              <a:t>http://</a:t>
            </a:r>
            <a:r>
              <a:rPr lang="pl-PL" dirty="0" smtClean="0">
                <a:hlinkClick r:id="rId2"/>
              </a:rPr>
              <a:t>docs.python.org/py3k/tutorial/stdlib.html</a:t>
            </a:r>
            <a:endParaRPr lang="pl-PL" dirty="0" smtClean="0"/>
          </a:p>
          <a:p>
            <a:r>
              <a:rPr lang="pl-PL" dirty="0" smtClean="0">
                <a:hlinkClick r:id="rId3"/>
              </a:rPr>
              <a:t>http://</a:t>
            </a:r>
            <a:r>
              <a:rPr lang="pl-PL" dirty="0" smtClean="0">
                <a:hlinkClick r:id="rId3"/>
              </a:rPr>
              <a:t>docs.python.org/py3k/tutorial/stdlib2.html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60</a:t>
            </a:fld>
            <a:endParaRPr lang="pl-PL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Instalacja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773238"/>
            <a:ext cx="7992888" cy="4751387"/>
          </a:xfrm>
        </p:spPr>
        <p:txBody>
          <a:bodyPr/>
          <a:lstStyle/>
          <a:p>
            <a:r>
              <a:rPr lang="pl-PL" dirty="0" smtClean="0">
                <a:hlinkClick r:id="rId2"/>
              </a:rPr>
              <a:t>http://</a:t>
            </a:r>
            <a:r>
              <a:rPr lang="pl-PL" dirty="0" smtClean="0">
                <a:hlinkClick r:id="rId2"/>
              </a:rPr>
              <a:t>docs.python.org/py3k/install/index.html#install-index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D8F7-16B4-4A31-8B52-A39E14745CC0}" type="slidenum">
              <a:rPr lang="pl-PL" smtClean="0"/>
              <a:pPr/>
              <a:t>61</a:t>
            </a:fld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10689</TotalTime>
  <Words>3442</Words>
  <Application>Microsoft Office PowerPoint</Application>
  <PresentationFormat>Pokaz na ekranie (4:3)</PresentationFormat>
  <Paragraphs>701</Paragraphs>
  <Slides>61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61</vt:i4>
      </vt:variant>
    </vt:vector>
  </HeadingPairs>
  <TitlesOfParts>
    <vt:vector size="62" baseType="lpstr">
      <vt:lpstr>Glowing puzzle pieces design template</vt:lpstr>
      <vt:lpstr>Python – typy danych, operacje we/wy, wyjątki, moduły i klasy</vt:lpstr>
      <vt:lpstr>Struktury danych</vt:lpstr>
      <vt:lpstr>Struktury danych</vt:lpstr>
      <vt:lpstr>Listy</vt:lpstr>
      <vt:lpstr>Lista jako stos</vt:lpstr>
      <vt:lpstr>Lista jako kolejka (FIFO)</vt:lpstr>
      <vt:lpstr>Listy z sekwencji (lists comprehensions)</vt:lpstr>
      <vt:lpstr>Slajd 8</vt:lpstr>
      <vt:lpstr>Slajd 9</vt:lpstr>
      <vt:lpstr>Slajd 10</vt:lpstr>
      <vt:lpstr>Listy zagnieżdżone - przykłady</vt:lpstr>
      <vt:lpstr>Lista – przykład: del</vt:lpstr>
      <vt:lpstr>Krotki (ang. tuples) i sekwencje (ang. sequences)</vt:lpstr>
      <vt:lpstr>Zbiory</vt:lpstr>
      <vt:lpstr>Zbiory - przykłady</vt:lpstr>
      <vt:lpstr>Zbiory - przykłady</vt:lpstr>
      <vt:lpstr>Słowniki</vt:lpstr>
      <vt:lpstr>Słowniki - przykłady</vt:lpstr>
      <vt:lpstr>Słowniki - przykłady</vt:lpstr>
      <vt:lpstr>Moduły</vt:lpstr>
      <vt:lpstr>Moduły</vt:lpstr>
      <vt:lpstr>Moduł - przykład</vt:lpstr>
      <vt:lpstr>Korzystanie z modułu</vt:lpstr>
      <vt:lpstr>Moduł jako skrypt</vt:lpstr>
      <vt:lpstr>Moduły standardowe i wbudowane</vt:lpstr>
      <vt:lpstr>Ścieżki do modułów</vt:lpstr>
      <vt:lpstr>Wejście i wyjście</vt:lpstr>
      <vt:lpstr>Wejście i wyjście</vt:lpstr>
      <vt:lpstr>Obiekt plikowy</vt:lpstr>
      <vt:lpstr>Obiekt plikowy</vt:lpstr>
      <vt:lpstr>Obiekt plikowy</vt:lpstr>
      <vt:lpstr>Obiekt plikowy</vt:lpstr>
      <vt:lpstr>Obsługa błędów i wyjątków</vt:lpstr>
      <vt:lpstr>Obsługa błędów i wyjątków</vt:lpstr>
      <vt:lpstr>Wyjątki wbudowane</vt:lpstr>
      <vt:lpstr>Obsługa wyjątków</vt:lpstr>
      <vt:lpstr>Obsługa wyjątkowa</vt:lpstr>
      <vt:lpstr>Obsługa wyjątków</vt:lpstr>
      <vt:lpstr>Slajd 39</vt:lpstr>
      <vt:lpstr>Przechwytywanie wyjątków z funkcji</vt:lpstr>
      <vt:lpstr>Zgłaszanie wyjątków</vt:lpstr>
      <vt:lpstr>Własna klasa wyjątku</vt:lpstr>
      <vt:lpstr>try: … except …: finally: …</vt:lpstr>
      <vt:lpstr>Predefiniowane akcje sprzątające</vt:lpstr>
      <vt:lpstr>Klasy</vt:lpstr>
      <vt:lpstr>Klasy</vt:lpstr>
      <vt:lpstr>Definicja klasy - przykład</vt:lpstr>
      <vt:lpstr>Instancje </vt:lpstr>
      <vt:lpstr>Dziedziczenie</vt:lpstr>
      <vt:lpstr>Zmienne prywatne</vt:lpstr>
      <vt:lpstr>Slajd 51</vt:lpstr>
      <vt:lpstr>Coś a la struct albo record</vt:lpstr>
      <vt:lpstr>Wyjątki to też klasy</vt:lpstr>
      <vt:lpstr>Iteratory</vt:lpstr>
      <vt:lpstr>Iteratory - przykład</vt:lpstr>
      <vt:lpstr>Slajd 56</vt:lpstr>
      <vt:lpstr>Generatory zamiast iteratorów</vt:lpstr>
      <vt:lpstr>Dziękuję za uwagę</vt:lpstr>
      <vt:lpstr>Materiały dodatkowe: Biblioteki standardowe, instalacja modułów</vt:lpstr>
      <vt:lpstr>Biblioteki standardowe</vt:lpstr>
      <vt:lpstr>Instalacja modułów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–wprowadzenie</dc:title>
  <dc:creator>Maciej Miłostan</dc:creator>
  <cp:lastModifiedBy>Maciej Miłostan</cp:lastModifiedBy>
  <cp:revision>78</cp:revision>
  <dcterms:created xsi:type="dcterms:W3CDTF">2011-10-08T12:03:50Z</dcterms:created>
  <dcterms:modified xsi:type="dcterms:W3CDTF">2011-12-09T22:31:23Z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TC011407991045</vt:lpwstr>
  </property>
</Properties>
</file>