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handoutMasters/handoutMaster1.xml" ContentType="application/vnd.openxmlformats-officedocument.presentationml.handoutMaster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19" r:id="rId1"/>
  </p:sldMasterIdLst>
  <p:notesMasterIdLst>
    <p:notesMasterId r:id="rId78"/>
  </p:notesMasterIdLst>
  <p:handoutMasterIdLst>
    <p:handoutMasterId r:id="rId79"/>
  </p:handoutMasterIdLst>
  <p:sldIdLst>
    <p:sldId id="256" r:id="rId2"/>
    <p:sldId id="257" r:id="rId3"/>
    <p:sldId id="261" r:id="rId4"/>
    <p:sldId id="281" r:id="rId5"/>
    <p:sldId id="262" r:id="rId6"/>
    <p:sldId id="263" r:id="rId7"/>
    <p:sldId id="282" r:id="rId8"/>
    <p:sldId id="258" r:id="rId9"/>
    <p:sldId id="283" r:id="rId10"/>
    <p:sldId id="285" r:id="rId11"/>
    <p:sldId id="284" r:id="rId12"/>
    <p:sldId id="286" r:id="rId13"/>
    <p:sldId id="287" r:id="rId14"/>
    <p:sldId id="288" r:id="rId15"/>
    <p:sldId id="289" r:id="rId16"/>
    <p:sldId id="290" r:id="rId17"/>
    <p:sldId id="291" r:id="rId18"/>
    <p:sldId id="292" r:id="rId19"/>
    <p:sldId id="293" r:id="rId20"/>
    <p:sldId id="294" r:id="rId21"/>
    <p:sldId id="295" r:id="rId22"/>
    <p:sldId id="296" r:id="rId23"/>
    <p:sldId id="297" r:id="rId24"/>
    <p:sldId id="300" r:id="rId25"/>
    <p:sldId id="299" r:id="rId26"/>
    <p:sldId id="301" r:id="rId27"/>
    <p:sldId id="298" r:id="rId28"/>
    <p:sldId id="303" r:id="rId29"/>
    <p:sldId id="302" r:id="rId30"/>
    <p:sldId id="305" r:id="rId31"/>
    <p:sldId id="304" r:id="rId32"/>
    <p:sldId id="307" r:id="rId33"/>
    <p:sldId id="306" r:id="rId34"/>
    <p:sldId id="308" r:id="rId35"/>
    <p:sldId id="309" r:id="rId36"/>
    <p:sldId id="310" r:id="rId37"/>
    <p:sldId id="311" r:id="rId38"/>
    <p:sldId id="312" r:id="rId39"/>
    <p:sldId id="313" r:id="rId40"/>
    <p:sldId id="314" r:id="rId41"/>
    <p:sldId id="315" r:id="rId42"/>
    <p:sldId id="316" r:id="rId43"/>
    <p:sldId id="317" r:id="rId44"/>
    <p:sldId id="318" r:id="rId45"/>
    <p:sldId id="319" r:id="rId46"/>
    <p:sldId id="320" r:id="rId47"/>
    <p:sldId id="321" r:id="rId48"/>
    <p:sldId id="322" r:id="rId49"/>
    <p:sldId id="323" r:id="rId50"/>
    <p:sldId id="325" r:id="rId51"/>
    <p:sldId id="324" r:id="rId52"/>
    <p:sldId id="326" r:id="rId53"/>
    <p:sldId id="327" r:id="rId54"/>
    <p:sldId id="328" r:id="rId55"/>
    <p:sldId id="329" r:id="rId56"/>
    <p:sldId id="330" r:id="rId57"/>
    <p:sldId id="331" r:id="rId58"/>
    <p:sldId id="333" r:id="rId59"/>
    <p:sldId id="336" r:id="rId60"/>
    <p:sldId id="337" r:id="rId61"/>
    <p:sldId id="338" r:id="rId62"/>
    <p:sldId id="339" r:id="rId63"/>
    <p:sldId id="340" r:id="rId64"/>
    <p:sldId id="341" r:id="rId65"/>
    <p:sldId id="342" r:id="rId66"/>
    <p:sldId id="343" r:id="rId67"/>
    <p:sldId id="344" r:id="rId68"/>
    <p:sldId id="345" r:id="rId69"/>
    <p:sldId id="346" r:id="rId70"/>
    <p:sldId id="347" r:id="rId71"/>
    <p:sldId id="348" r:id="rId72"/>
    <p:sldId id="349" r:id="rId73"/>
    <p:sldId id="350" r:id="rId74"/>
    <p:sldId id="351" r:id="rId75"/>
    <p:sldId id="353" r:id="rId76"/>
    <p:sldId id="352" r:id="rId7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CCFF"/>
    <a:srgbClr val="000000"/>
    <a:srgbClr val="DAE4F2"/>
    <a:srgbClr val="45441B"/>
    <a:srgbClr val="FF9900"/>
    <a:srgbClr val="006666"/>
    <a:srgbClr val="336600"/>
    <a:srgbClr val="859B6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0"/>
    <p:restoredTop sz="94600"/>
  </p:normalViewPr>
  <p:slideViewPr>
    <p:cSldViewPr>
      <p:cViewPr varScale="1">
        <p:scale>
          <a:sx n="50" d="100"/>
          <a:sy n="50" d="100"/>
        </p:scale>
        <p:origin x="-108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notesMaster" Target="notesMasters/notesMaster1.xml"/><Relationship Id="rId8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pl-PL"/>
          </a:p>
        </p:txBody>
      </p:sp>
      <p:sp>
        <p:nvSpPr>
          <p:cNvPr id="2641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pl-PL"/>
          </a:p>
        </p:txBody>
      </p:sp>
      <p:sp>
        <p:nvSpPr>
          <p:cNvPr id="2641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pl-PL"/>
          </a:p>
        </p:txBody>
      </p:sp>
      <p:sp>
        <p:nvSpPr>
          <p:cNvPr id="2641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88B0BD6-6B76-48D5-9EC4-57333AA5E313}" type="slidenum">
              <a:rPr lang="pl-PL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pl-PL"/>
          </a:p>
        </p:txBody>
      </p:sp>
      <p:sp>
        <p:nvSpPr>
          <p:cNvPr id="265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pl-PL"/>
          </a:p>
        </p:txBody>
      </p:sp>
      <p:sp>
        <p:nvSpPr>
          <p:cNvPr id="265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65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</a:p>
        </p:txBody>
      </p:sp>
      <p:sp>
        <p:nvSpPr>
          <p:cNvPr id="265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pl-PL"/>
          </a:p>
        </p:txBody>
      </p:sp>
      <p:sp>
        <p:nvSpPr>
          <p:cNvPr id="265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01CC197-C964-4F79-8D9A-718B011A4904}" type="slidenum">
              <a:rPr lang="pl-PL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E56910F-3BD9-4C55-B6B0-E5FBAB04D675}" type="slidenum">
              <a:rPr lang="pl-PL"/>
              <a:pPr/>
              <a:t>1</a:t>
            </a:fld>
            <a:endParaRPr lang="pl-PL"/>
          </a:p>
        </p:txBody>
      </p:sp>
      <p:sp>
        <p:nvSpPr>
          <p:cNvPr id="266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1CC197-C964-4F79-8D9A-718B011A4904}" type="slidenum">
              <a:rPr lang="pl-PL" smtClean="0"/>
              <a:pPr/>
              <a:t>18</a:t>
            </a:fld>
            <a:endParaRPr lang="pl-P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bg bwMode="gray"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5229225"/>
            <a:ext cx="7723188" cy="762000"/>
          </a:xfrm>
        </p:spPr>
        <p:txBody>
          <a:bodyPr anchor="b"/>
          <a:lstStyle>
            <a:lvl1pPr algn="l"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260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04800" y="6021388"/>
            <a:ext cx="7723188" cy="792162"/>
          </a:xfrm>
        </p:spPr>
        <p:txBody>
          <a:bodyPr/>
          <a:lstStyle>
            <a:lvl1pPr marL="0" indent="0">
              <a:buFont typeface="Wingdings" pitchFamily="1" charset="2"/>
              <a:buNone/>
              <a:defRPr/>
            </a:lvl1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260100" name="Rectangle 4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260101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260102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BB9660DB-DA70-4C41-9F0E-9E05D9DF7B65}" type="slidenum">
              <a:rPr lang="pl-PL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3492D8-36B3-4C22-A683-0FC9C6B25769}" type="slidenum">
              <a:rPr lang="pl-PL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8964E8-1A7E-446A-8ADB-5DA31DA390D4}" type="slidenum">
              <a:rPr lang="pl-PL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762000" y="1773238"/>
            <a:ext cx="3771900" cy="4751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86300" y="1773238"/>
            <a:ext cx="3771900" cy="4751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75D8F7-16B4-4A31-8B52-A39E14745CC0}" type="slidenum">
              <a:rPr lang="pl-PL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32FE14-472E-4C19-B212-558A39451405}" type="slidenum">
              <a:rPr lang="pl-PL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AD5B8D-D906-4F9C-ADE7-537C1EDAA88D}" type="slidenum">
              <a:rPr lang="pl-PL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7E3719-45A6-4380-B019-A4D7D3C90F54}" type="slidenum">
              <a:rPr lang="pl-PL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A596A2-9554-43B4-A8A9-9417F39D0A17}" type="slidenum">
              <a:rPr lang="pl-PL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F91BE7-763A-4873-9040-20DA9B437EE1}" type="slidenum">
              <a:rPr lang="pl-PL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C7747E-62EA-4509-A3E9-061EF50F9F76}" type="slidenum">
              <a:rPr lang="pl-PL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534150" y="333375"/>
            <a:ext cx="1924050" cy="6191250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762000" y="333375"/>
            <a:ext cx="5619750" cy="6191250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F0687C-EEFF-4DA2-B42B-7B3DCDEA0D75}" type="slidenum">
              <a:rPr lang="pl-PL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333375"/>
            <a:ext cx="7696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1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 tytułu</a:t>
            </a:r>
          </a:p>
        </p:txBody>
      </p:sp>
      <p:sp>
        <p:nvSpPr>
          <p:cNvPr id="259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773238"/>
            <a:ext cx="7696200" cy="4751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1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</a:p>
        </p:txBody>
      </p:sp>
      <p:sp>
        <p:nvSpPr>
          <p:cNvPr id="259079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pl-PL"/>
          </a:p>
        </p:txBody>
      </p:sp>
      <p:sp>
        <p:nvSpPr>
          <p:cNvPr id="259080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pl-PL"/>
          </a:p>
        </p:txBody>
      </p:sp>
      <p:sp>
        <p:nvSpPr>
          <p:cNvPr id="259081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0054447-5374-4B7D-9330-7AEADBDA8D79}" type="slidenum">
              <a:rPr lang="pl-PL"/>
              <a:pPr/>
              <a:t>‹#›</a:t>
            </a:fld>
            <a:endParaRPr lang="pl-PL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1" charset="2"/>
        <a:buChar char="l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1" charset="2"/>
        <a:buChar char="l"/>
        <a:defRPr kumimoji="1"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1" charset="2"/>
        <a:buChar char="l"/>
        <a:defRPr kumimoji="1" sz="2400">
          <a:solidFill>
            <a:schemeClr val="tx1"/>
          </a:solidFill>
          <a:latin typeface="+mn-lt"/>
        </a:defRPr>
      </a:lvl3pPr>
      <a:lvl4pPr marL="15621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1" charset="2"/>
        <a:buChar char="l"/>
        <a:defRPr kumimoji="1" sz="2000">
          <a:solidFill>
            <a:schemeClr val="tx1"/>
          </a:solidFill>
          <a:latin typeface="+mn-lt"/>
        </a:defRPr>
      </a:lvl4pPr>
      <a:lvl5pPr marL="1981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1" charset="2"/>
        <a:buChar char="l"/>
        <a:defRPr kumimoji="1" sz="2000">
          <a:solidFill>
            <a:schemeClr val="tx1"/>
          </a:solidFill>
          <a:latin typeface="+mn-lt"/>
        </a:defRPr>
      </a:lvl5pPr>
      <a:lvl6pPr marL="24384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1" charset="2"/>
        <a:buChar char="l"/>
        <a:defRPr kumimoji="1" sz="2000">
          <a:solidFill>
            <a:schemeClr val="tx1"/>
          </a:solidFill>
          <a:latin typeface="+mn-lt"/>
        </a:defRPr>
      </a:lvl6pPr>
      <a:lvl7pPr marL="2895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1" charset="2"/>
        <a:buChar char="l"/>
        <a:defRPr kumimoji="1" sz="2000">
          <a:solidFill>
            <a:schemeClr val="tx1"/>
          </a:solidFill>
          <a:latin typeface="+mn-lt"/>
        </a:defRPr>
      </a:lvl7pPr>
      <a:lvl8pPr marL="3352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1" charset="2"/>
        <a:buChar char="l"/>
        <a:defRPr kumimoji="1" sz="2000">
          <a:solidFill>
            <a:schemeClr val="tx1"/>
          </a:solidFill>
          <a:latin typeface="+mn-lt"/>
        </a:defRPr>
      </a:lvl8pPr>
      <a:lvl9pPr marL="3810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1" charset="2"/>
        <a:buChar char="l"/>
        <a:defRPr kumimoji="1" sz="2000">
          <a:solidFill>
            <a:schemeClr val="tx1"/>
          </a:solidFill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://docs.python.org/py3k/extending/index.html#extending-index" TargetMode="External"/><Relationship Id="rId3" Type="http://schemas.openxmlformats.org/officeDocument/2006/relationships/hyperlink" Target="http://docs.python.org/py3k/" TargetMode="External"/><Relationship Id="rId7" Type="http://schemas.openxmlformats.org/officeDocument/2006/relationships/hyperlink" Target="http://docs.python.org/py3k/reference/index.html#reference-index" TargetMode="External"/><Relationship Id="rId2" Type="http://schemas.openxmlformats.org/officeDocument/2006/relationships/hyperlink" Target="http://www.python.org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docs.python.org/py3k/library/index.html#library-index" TargetMode="External"/><Relationship Id="rId5" Type="http://schemas.openxmlformats.org/officeDocument/2006/relationships/hyperlink" Target="http://www.python.org/about/apps/" TargetMode="External"/><Relationship Id="rId4" Type="http://schemas.openxmlformats.org/officeDocument/2006/relationships/hyperlink" Target="http://docs.python.org/py3k/tutorial/index.html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ython.org/about/quotes/" TargetMode="External"/><Relationship Id="rId2" Type="http://schemas.openxmlformats.org/officeDocument/2006/relationships/hyperlink" Target="http://www.python.org/about/success/usa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docs.python.org/py3k/using/cmdline.html#cmdoption-m" TargetMode="External"/><Relationship Id="rId2" Type="http://schemas.openxmlformats.org/officeDocument/2006/relationships/hyperlink" Target="http://docs.python.org/py3k/using/cmdline.html#cmdoption-c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://docs.python.org/py3k/using/cmdline.html#envvar-PYTHONSTARTUP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5157192"/>
            <a:ext cx="7723188" cy="762000"/>
          </a:xfrm>
        </p:spPr>
        <p:txBody>
          <a:bodyPr/>
          <a:lstStyle/>
          <a:p>
            <a:r>
              <a:rPr lang="pl-PL" dirty="0" err="1" smtClean="0"/>
              <a:t>Python</a:t>
            </a:r>
            <a:r>
              <a:rPr lang="pl-PL" dirty="0" smtClean="0"/>
              <a:t> - podstawy</a:t>
            </a:r>
            <a:endParaRPr lang="ru-RU" dirty="0"/>
          </a:p>
        </p:txBody>
      </p:sp>
      <p:sp>
        <p:nvSpPr>
          <p:cNvPr id="262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04800" y="5877272"/>
            <a:ext cx="8443664" cy="792162"/>
          </a:xfrm>
        </p:spPr>
        <p:txBody>
          <a:bodyPr/>
          <a:lstStyle/>
          <a:p>
            <a:r>
              <a:rPr lang="pl-PL" sz="2800" dirty="0" smtClean="0"/>
              <a:t>Dr inż. Maciej Miłostan, Instytut Informatyki, Politechnika Poznańska</a:t>
            </a:r>
            <a:endParaRPr lang="ru-RU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Co to jest </a:t>
            </a:r>
            <a:r>
              <a:rPr lang="pl-PL" dirty="0" err="1" smtClean="0"/>
              <a:t>Python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62000" y="1556792"/>
            <a:ext cx="8058472" cy="4967833"/>
          </a:xfrm>
        </p:spPr>
        <p:txBody>
          <a:bodyPr/>
          <a:lstStyle/>
          <a:p>
            <a:r>
              <a:rPr lang="pl-PL" sz="2400" dirty="0" smtClean="0"/>
              <a:t>Język programowania</a:t>
            </a:r>
          </a:p>
          <a:p>
            <a:r>
              <a:rPr lang="pl-PL" sz="2400" dirty="0" smtClean="0"/>
              <a:t>Interpretowano-kompilowany</a:t>
            </a:r>
          </a:p>
          <a:p>
            <a:r>
              <a:rPr lang="pl-PL" sz="2400" dirty="0" smtClean="0"/>
              <a:t>Elastyczny</a:t>
            </a:r>
          </a:p>
          <a:p>
            <a:r>
              <a:rPr lang="pl-PL" sz="2400" dirty="0" smtClean="0"/>
              <a:t>Łatwy do nauki</a:t>
            </a:r>
          </a:p>
          <a:p>
            <a:r>
              <a:rPr lang="pl-PL" sz="2400" dirty="0" smtClean="0"/>
              <a:t>O bogatej funkcjonalności</a:t>
            </a:r>
          </a:p>
          <a:p>
            <a:r>
              <a:rPr lang="pl-PL" sz="2400" dirty="0" smtClean="0"/>
              <a:t>Posiada wydajne wysoko poziomowe struktury danych </a:t>
            </a:r>
          </a:p>
          <a:p>
            <a:r>
              <a:rPr lang="pl-PL" sz="2400" dirty="0" smtClean="0"/>
              <a:t>Proste, ale efektywne podejście do programowania zorientowanego obiektowo</a:t>
            </a:r>
          </a:p>
          <a:p>
            <a:r>
              <a:rPr lang="pl-PL" sz="2400" dirty="0" smtClean="0"/>
              <a:t>Elegancka składni, dynamiczne typowanie czynią i interpretowany charakter cynią go idealnym w RAD i do pisania skryptów</a:t>
            </a:r>
          </a:p>
          <a:p>
            <a:r>
              <a:rPr lang="pl-PL" sz="2400" dirty="0" err="1" smtClean="0"/>
              <a:t>Open</a:t>
            </a:r>
            <a:r>
              <a:rPr lang="pl-PL" sz="2400" dirty="0" smtClean="0"/>
              <a:t> </a:t>
            </a:r>
            <a:r>
              <a:rPr lang="pl-PL" sz="2400" dirty="0" err="1" smtClean="0"/>
              <a:t>source</a:t>
            </a:r>
            <a:r>
              <a:rPr lang="pl-PL" sz="2400" dirty="0" smtClean="0"/>
              <a:t>, wiele bibliotek standardowych</a:t>
            </a:r>
          </a:p>
          <a:p>
            <a:endParaRPr lang="pl-PL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Co to jest </a:t>
            </a:r>
            <a:r>
              <a:rPr lang="pl-PL" dirty="0" err="1" smtClean="0"/>
              <a:t>Python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95536" y="1773238"/>
            <a:ext cx="8748464" cy="4751387"/>
          </a:xfrm>
        </p:spPr>
        <p:txBody>
          <a:bodyPr/>
          <a:lstStyle/>
          <a:p>
            <a:r>
              <a:rPr lang="pl-PL" sz="2800" dirty="0" smtClean="0"/>
              <a:t>Posiada interfejsy do wielu języków programowania</a:t>
            </a:r>
          </a:p>
          <a:p>
            <a:r>
              <a:rPr lang="pl-PL" sz="2800" dirty="0" smtClean="0"/>
              <a:t>Bardzo łatwo można rozbudować interpreter o funkcje i typy zaimplementowane w C lub C++</a:t>
            </a:r>
          </a:p>
          <a:p>
            <a:r>
              <a:rPr lang="pl-PL" sz="2800" dirty="0" smtClean="0"/>
              <a:t>Uwaga w użyciu są dwie niekompatybilne wersje języka:</a:t>
            </a:r>
          </a:p>
          <a:p>
            <a:pPr>
              <a:buNone/>
            </a:pPr>
            <a:r>
              <a:rPr lang="pl-PL" sz="2800" dirty="0" smtClean="0"/>
              <a:t>	2.x i 3.x</a:t>
            </a:r>
          </a:p>
          <a:p>
            <a:r>
              <a:rPr lang="pl-PL" sz="2800" dirty="0" smtClean="0"/>
              <a:t>Będziemy mówić głównie o wersji 3 (za wyjątkiem </a:t>
            </a:r>
            <a:r>
              <a:rPr lang="pl-PL" sz="2800" dirty="0" err="1" smtClean="0"/>
              <a:t>BioPython-a</a:t>
            </a:r>
            <a:r>
              <a:rPr lang="pl-PL" sz="2800" dirty="0" smtClean="0"/>
              <a:t>)</a:t>
            </a:r>
          </a:p>
          <a:p>
            <a:r>
              <a:rPr lang="pl-PL" dirty="0" smtClean="0"/>
              <a:t>Nazwa pochodzi od “</a:t>
            </a:r>
            <a:r>
              <a:rPr lang="pl-PL" dirty="0" err="1" smtClean="0"/>
              <a:t>Monty</a:t>
            </a:r>
            <a:r>
              <a:rPr lang="pl-PL" dirty="0" smtClean="0"/>
              <a:t> </a:t>
            </a:r>
            <a:r>
              <a:rPr lang="pl-PL" dirty="0" err="1" smtClean="0"/>
              <a:t>Python’s</a:t>
            </a:r>
            <a:r>
              <a:rPr lang="pl-PL" dirty="0" smtClean="0"/>
              <a:t> Flying </a:t>
            </a:r>
            <a:r>
              <a:rPr lang="pl-PL" dirty="0" err="1" smtClean="0"/>
              <a:t>Circus</a:t>
            </a:r>
            <a:r>
              <a:rPr lang="pl-PL" dirty="0" smtClean="0"/>
              <a:t>” i nie ma nic wspólnego z gadami </a:t>
            </a:r>
            <a:r>
              <a:rPr lang="pl-PL" dirty="0" smtClean="0">
                <a:sym typeface="Wingdings" pitchFamily="2" charset="2"/>
              </a:rPr>
              <a:t></a:t>
            </a:r>
          </a:p>
          <a:p>
            <a:endParaRPr lang="pl-PL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Linki do dokumentacji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>
                <a:hlinkClick r:id="rId2"/>
              </a:rPr>
              <a:t>Pyton – oficjalna strona</a:t>
            </a:r>
            <a:endParaRPr lang="pl-PL" dirty="0" smtClean="0">
              <a:hlinkClick r:id="rId3"/>
            </a:endParaRPr>
          </a:p>
          <a:p>
            <a:r>
              <a:rPr lang="pl-PL" dirty="0" err="1" smtClean="0">
                <a:hlinkClick r:id="rId3"/>
              </a:rPr>
              <a:t>Python</a:t>
            </a:r>
            <a:r>
              <a:rPr lang="pl-PL" dirty="0" smtClean="0">
                <a:hlinkClick r:id="rId3"/>
              </a:rPr>
              <a:t> v3.2.2 </a:t>
            </a:r>
            <a:r>
              <a:rPr lang="pl-PL" dirty="0" err="1" smtClean="0">
                <a:hlinkClick r:id="rId3"/>
              </a:rPr>
              <a:t>documentation</a:t>
            </a:r>
            <a:endParaRPr lang="pl-PL" dirty="0" smtClean="0"/>
          </a:p>
          <a:p>
            <a:r>
              <a:rPr lang="pl-PL" dirty="0" err="1" smtClean="0">
                <a:hlinkClick r:id="rId4"/>
              </a:rPr>
              <a:t>Tutorial</a:t>
            </a:r>
            <a:endParaRPr lang="pl-PL" dirty="0" smtClean="0"/>
          </a:p>
          <a:p>
            <a:r>
              <a:rPr lang="pl-PL" dirty="0" err="1" smtClean="0">
                <a:hlinkClick r:id="rId5"/>
              </a:rPr>
              <a:t>Applications</a:t>
            </a:r>
            <a:endParaRPr lang="pl-PL" dirty="0" smtClean="0"/>
          </a:p>
          <a:p>
            <a:r>
              <a:rPr lang="pl-PL" i="1" dirty="0" err="1" smtClean="0">
                <a:hlinkClick r:id="rId6"/>
              </a:rPr>
              <a:t>The</a:t>
            </a:r>
            <a:r>
              <a:rPr lang="pl-PL" i="1" dirty="0" smtClean="0">
                <a:hlinkClick r:id="rId6"/>
              </a:rPr>
              <a:t> </a:t>
            </a:r>
            <a:r>
              <a:rPr lang="pl-PL" i="1" dirty="0" err="1" smtClean="0">
                <a:hlinkClick r:id="rId6"/>
              </a:rPr>
              <a:t>Python</a:t>
            </a:r>
            <a:r>
              <a:rPr lang="pl-PL" i="1" dirty="0" smtClean="0">
                <a:hlinkClick r:id="rId6"/>
              </a:rPr>
              <a:t> Standard </a:t>
            </a:r>
            <a:r>
              <a:rPr lang="pl-PL" i="1" dirty="0" err="1" smtClean="0">
                <a:hlinkClick r:id="rId6"/>
              </a:rPr>
              <a:t>Library</a:t>
            </a:r>
            <a:endParaRPr lang="pl-PL" i="1" dirty="0" smtClean="0"/>
          </a:p>
          <a:p>
            <a:r>
              <a:rPr lang="pl-PL" i="1" dirty="0" err="1" smtClean="0">
                <a:hlinkClick r:id="rId7"/>
              </a:rPr>
              <a:t>The</a:t>
            </a:r>
            <a:r>
              <a:rPr lang="pl-PL" i="1" dirty="0" smtClean="0">
                <a:hlinkClick r:id="rId7"/>
              </a:rPr>
              <a:t> </a:t>
            </a:r>
            <a:r>
              <a:rPr lang="pl-PL" i="1" dirty="0" err="1" smtClean="0">
                <a:hlinkClick r:id="rId7"/>
              </a:rPr>
              <a:t>Python</a:t>
            </a:r>
            <a:r>
              <a:rPr lang="pl-PL" i="1" dirty="0" smtClean="0">
                <a:hlinkClick r:id="rId7"/>
              </a:rPr>
              <a:t> </a:t>
            </a:r>
            <a:r>
              <a:rPr lang="pl-PL" i="1" dirty="0" err="1" smtClean="0">
                <a:hlinkClick r:id="rId7"/>
              </a:rPr>
              <a:t>Language</a:t>
            </a:r>
            <a:r>
              <a:rPr lang="pl-PL" i="1" dirty="0" smtClean="0">
                <a:hlinkClick r:id="rId7"/>
              </a:rPr>
              <a:t> </a:t>
            </a:r>
            <a:r>
              <a:rPr lang="pl-PL" i="1" dirty="0" err="1" smtClean="0">
                <a:hlinkClick r:id="rId7"/>
              </a:rPr>
              <a:t>Reference</a:t>
            </a:r>
            <a:endParaRPr lang="pl-PL" i="1" dirty="0" smtClean="0"/>
          </a:p>
          <a:p>
            <a:r>
              <a:rPr lang="en-US" i="1" dirty="0" smtClean="0">
                <a:hlinkClick r:id="rId8"/>
              </a:rPr>
              <a:t>Extending and Embedding the Python Interpreter</a:t>
            </a:r>
            <a:endParaRPr lang="pl-PL" i="1" dirty="0" smtClean="0"/>
          </a:p>
          <a:p>
            <a:endParaRPr lang="pl-PL" i="1" dirty="0" smtClean="0"/>
          </a:p>
          <a:p>
            <a:endParaRPr lang="pl-PL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Głośne przypadki użycia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NASA </a:t>
            </a:r>
            <a:r>
              <a:rPr lang="pl-PL" dirty="0" smtClean="0">
                <a:hlinkClick r:id="rId2"/>
              </a:rPr>
              <a:t>http://www.python.org/about/success/usa/</a:t>
            </a:r>
            <a:endParaRPr lang="pl-PL" dirty="0" smtClean="0"/>
          </a:p>
          <a:p>
            <a:r>
              <a:rPr lang="pl-PL" dirty="0" smtClean="0"/>
              <a:t>Google </a:t>
            </a:r>
            <a:r>
              <a:rPr lang="pl-PL" dirty="0" err="1" smtClean="0"/>
              <a:t>Inc</a:t>
            </a:r>
            <a:r>
              <a:rPr lang="pl-PL" dirty="0" smtClean="0"/>
              <a:t>.</a:t>
            </a:r>
          </a:p>
          <a:p>
            <a:r>
              <a:rPr lang="pl-PL" dirty="0" err="1" smtClean="0"/>
              <a:t>YouTube.com</a:t>
            </a:r>
            <a:endParaRPr lang="pl-PL" dirty="0" smtClean="0"/>
          </a:p>
          <a:p>
            <a:r>
              <a:rPr lang="pl-PL" dirty="0" err="1" smtClean="0"/>
              <a:t>Thawte</a:t>
            </a:r>
            <a:r>
              <a:rPr lang="pl-PL" dirty="0" smtClean="0"/>
              <a:t> Consulting</a:t>
            </a:r>
          </a:p>
          <a:p>
            <a:pPr>
              <a:buNone/>
            </a:pPr>
            <a:r>
              <a:rPr lang="pl-PL" dirty="0" smtClean="0">
                <a:hlinkClick r:id="rId3"/>
              </a:rPr>
              <a:t>http://www.python.org/about/quotes/</a:t>
            </a:r>
            <a:endParaRPr lang="pl-PL" dirty="0" smtClean="0"/>
          </a:p>
          <a:p>
            <a:pPr>
              <a:buNone/>
            </a:pPr>
            <a:endParaRPr lang="pl-PL" dirty="0" smtClean="0"/>
          </a:p>
          <a:p>
            <a:pPr>
              <a:buNone/>
            </a:pPr>
            <a:endParaRPr lang="pl-PL" dirty="0"/>
          </a:p>
        </p:txBody>
      </p:sp>
      <p:sp>
        <p:nvSpPr>
          <p:cNvPr id="4" name="pole tekstowe 3"/>
          <p:cNvSpPr txBox="1"/>
          <p:nvPr/>
        </p:nvSpPr>
        <p:spPr>
          <a:xfrm>
            <a:off x="0" y="6088559"/>
            <a:ext cx="88204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 smtClean="0"/>
              <a:t>*Źródło: </a:t>
            </a:r>
            <a:r>
              <a:rPr lang="en-US" sz="2000" dirty="0" smtClean="0"/>
              <a:t>An </a:t>
            </a:r>
            <a:r>
              <a:rPr lang="en-US" sz="2000" dirty="0"/>
              <a:t>Introduction to Perl </a:t>
            </a:r>
            <a:r>
              <a:rPr lang="en-US" sz="2000" dirty="0" smtClean="0"/>
              <a:t>Programming</a:t>
            </a:r>
            <a:r>
              <a:rPr lang="pl-PL" sz="2000" dirty="0" smtClean="0"/>
              <a:t>, </a:t>
            </a:r>
            <a:r>
              <a:rPr lang="pl-PL" sz="2000" dirty="0" err="1" smtClean="0"/>
              <a:t>Dave</a:t>
            </a:r>
            <a:r>
              <a:rPr lang="pl-PL" sz="2000" dirty="0" smtClean="0"/>
              <a:t> Cross, Magnum </a:t>
            </a:r>
            <a:r>
              <a:rPr lang="pl-PL" sz="2000" dirty="0" err="1"/>
              <a:t>Solutions</a:t>
            </a:r>
            <a:r>
              <a:rPr lang="pl-PL" sz="2000" dirty="0"/>
              <a:t> Ltd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Filozofia </a:t>
            </a:r>
            <a:r>
              <a:rPr lang="pl-PL" dirty="0" err="1" smtClean="0"/>
              <a:t>Pythona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41784" y="1700808"/>
            <a:ext cx="8134672" cy="5084762"/>
          </a:xfrm>
          <a:solidFill>
            <a:srgbClr val="000000"/>
          </a:solidFill>
        </p:spPr>
        <p:txBody>
          <a:bodyPr/>
          <a:lstStyle/>
          <a:p>
            <a:r>
              <a:rPr lang="pl-PL" dirty="0" err="1" smtClean="0"/>
              <a:t>The</a:t>
            </a:r>
            <a:r>
              <a:rPr lang="pl-PL" dirty="0" smtClean="0"/>
              <a:t> Zen Of </a:t>
            </a:r>
            <a:r>
              <a:rPr lang="pl-PL" dirty="0" err="1" smtClean="0"/>
              <a:t>Python</a:t>
            </a:r>
            <a:endParaRPr lang="pl-PL" dirty="0" smtClean="0"/>
          </a:p>
          <a:p>
            <a:endParaRPr lang="pl-PL" dirty="0" smtClean="0"/>
          </a:p>
          <a:p>
            <a:pPr>
              <a:buNone/>
            </a:pPr>
            <a:r>
              <a:rPr lang="en-US" sz="1800" dirty="0" err="1" smtClean="0"/>
              <a:t>mily@cerber</a:t>
            </a:r>
            <a:r>
              <a:rPr lang="en-US" sz="1800" dirty="0" smtClean="0"/>
              <a:t>:~&gt; python</a:t>
            </a:r>
          </a:p>
          <a:p>
            <a:pPr>
              <a:buNone/>
            </a:pPr>
            <a:r>
              <a:rPr lang="en-US" sz="1800" dirty="0" smtClean="0"/>
              <a:t>Python 2.6.2 (r262:71600, Jun 17 2010, 13:37:45)</a:t>
            </a:r>
          </a:p>
          <a:p>
            <a:pPr>
              <a:buNone/>
            </a:pPr>
            <a:r>
              <a:rPr lang="en-US" sz="1800" dirty="0" smtClean="0"/>
              <a:t>[GCC 4.4.1 [gcc-4_4-branch revision 150839]] on linux2</a:t>
            </a:r>
          </a:p>
          <a:p>
            <a:pPr>
              <a:buNone/>
            </a:pPr>
            <a:r>
              <a:rPr lang="en-US" sz="1800" dirty="0" smtClean="0"/>
              <a:t>Type "help", "copyright", "credits" or "license" for more information.</a:t>
            </a:r>
          </a:p>
          <a:p>
            <a:pPr>
              <a:buNone/>
            </a:pPr>
            <a:r>
              <a:rPr lang="en-US" sz="1800" dirty="0" smtClean="0"/>
              <a:t>&gt;&gt;&gt; import this</a:t>
            </a:r>
          </a:p>
          <a:p>
            <a:pPr>
              <a:buNone/>
            </a:pPr>
            <a:r>
              <a:rPr lang="en-US" sz="1800" dirty="0" smtClean="0"/>
              <a:t>The Zen of Python, by Tim Peters</a:t>
            </a:r>
          </a:p>
          <a:p>
            <a:pPr>
              <a:buNone/>
            </a:pPr>
            <a:endParaRPr lang="en-US" sz="1800" dirty="0" smtClean="0"/>
          </a:p>
          <a:p>
            <a:pPr>
              <a:buNone/>
            </a:pPr>
            <a:r>
              <a:rPr lang="en-US" sz="1800" dirty="0" smtClean="0"/>
              <a:t>Beautiful is better than ugly.</a:t>
            </a:r>
          </a:p>
          <a:p>
            <a:pPr>
              <a:buNone/>
            </a:pPr>
            <a:r>
              <a:rPr lang="en-US" sz="1800" dirty="0" smtClean="0"/>
              <a:t>Explicit is better than implicit.</a:t>
            </a:r>
          </a:p>
          <a:p>
            <a:pPr>
              <a:buNone/>
            </a:pPr>
            <a:r>
              <a:rPr lang="en-US" sz="1800" dirty="0" smtClean="0"/>
              <a:t>Simple is better than complex.</a:t>
            </a:r>
          </a:p>
          <a:p>
            <a:pPr>
              <a:buNone/>
            </a:pPr>
            <a:r>
              <a:rPr lang="en-US" sz="1800" dirty="0" smtClean="0"/>
              <a:t>Complex is better than complicated.</a:t>
            </a:r>
          </a:p>
          <a:p>
            <a:pPr>
              <a:buNone/>
            </a:pPr>
            <a:endParaRPr lang="en-US" sz="1800" dirty="0" smtClean="0"/>
          </a:p>
          <a:p>
            <a:pPr>
              <a:buNone/>
            </a:pPr>
            <a:endParaRPr lang="pl-PL" dirty="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55576" y="621829"/>
            <a:ext cx="7704856" cy="5903515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2000" dirty="0" smtClean="0"/>
              <a:t>Flat is better than nested.</a:t>
            </a:r>
          </a:p>
          <a:p>
            <a:pPr>
              <a:buNone/>
            </a:pPr>
            <a:r>
              <a:rPr lang="en-US" sz="2000" dirty="0" smtClean="0"/>
              <a:t>Sparse is better than dense.</a:t>
            </a:r>
          </a:p>
          <a:p>
            <a:pPr>
              <a:buNone/>
            </a:pPr>
            <a:r>
              <a:rPr lang="en-US" sz="2000" dirty="0" smtClean="0"/>
              <a:t>Readability counts.</a:t>
            </a:r>
          </a:p>
          <a:p>
            <a:pPr>
              <a:buNone/>
            </a:pPr>
            <a:r>
              <a:rPr lang="en-US" sz="2000" dirty="0" smtClean="0"/>
              <a:t>Special cases aren't special enough to break the rules.</a:t>
            </a:r>
          </a:p>
          <a:p>
            <a:pPr>
              <a:buNone/>
            </a:pPr>
            <a:r>
              <a:rPr lang="en-US" sz="2000" dirty="0" smtClean="0"/>
              <a:t>Although practicality beats purity.</a:t>
            </a:r>
          </a:p>
          <a:p>
            <a:pPr>
              <a:buNone/>
            </a:pPr>
            <a:r>
              <a:rPr lang="en-US" sz="2000" dirty="0" smtClean="0"/>
              <a:t>Errors should never pass silently.</a:t>
            </a:r>
          </a:p>
          <a:p>
            <a:pPr>
              <a:buNone/>
            </a:pPr>
            <a:r>
              <a:rPr lang="en-US" sz="2000" dirty="0" smtClean="0"/>
              <a:t>Unless explicitly silenced.</a:t>
            </a:r>
          </a:p>
          <a:p>
            <a:pPr>
              <a:buNone/>
            </a:pPr>
            <a:r>
              <a:rPr lang="en-US" sz="2000" dirty="0" smtClean="0"/>
              <a:t>In the face of ambiguity, refuse the temptation to guess.</a:t>
            </a:r>
          </a:p>
          <a:p>
            <a:pPr>
              <a:buNone/>
            </a:pPr>
            <a:r>
              <a:rPr lang="en-US" sz="2000" dirty="0" smtClean="0"/>
              <a:t>There should be one-- and preferably only one --obvious way to do it.</a:t>
            </a:r>
          </a:p>
          <a:p>
            <a:pPr>
              <a:buNone/>
            </a:pPr>
            <a:r>
              <a:rPr lang="en-US" sz="2000" dirty="0" smtClean="0"/>
              <a:t>Although that way may not be obvious at first unless you're Dutch.</a:t>
            </a:r>
          </a:p>
          <a:p>
            <a:pPr>
              <a:buNone/>
            </a:pPr>
            <a:r>
              <a:rPr lang="en-US" sz="2000" dirty="0" smtClean="0"/>
              <a:t>Now is better than never.</a:t>
            </a:r>
          </a:p>
          <a:p>
            <a:pPr>
              <a:buNone/>
            </a:pPr>
            <a:r>
              <a:rPr lang="en-US" sz="2000" dirty="0" smtClean="0"/>
              <a:t>Although never is often better than *right* now.</a:t>
            </a:r>
          </a:p>
          <a:p>
            <a:pPr>
              <a:buNone/>
            </a:pPr>
            <a:r>
              <a:rPr lang="en-US" sz="2000" dirty="0" smtClean="0"/>
              <a:t>If the implementation is hard to explain, it's a bad idea.</a:t>
            </a:r>
          </a:p>
          <a:p>
            <a:pPr>
              <a:buNone/>
            </a:pPr>
            <a:r>
              <a:rPr lang="en-US" sz="2000" dirty="0" smtClean="0"/>
              <a:t>If the implementation is easy to explain, it may be a good idea.</a:t>
            </a:r>
          </a:p>
          <a:p>
            <a:pPr>
              <a:buNone/>
            </a:pPr>
            <a:r>
              <a:rPr lang="en-US" sz="2000" dirty="0" smtClean="0"/>
              <a:t>Namespaces are one honking great idea -- let's do more of those!</a:t>
            </a:r>
            <a:endParaRPr lang="pl-PL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Skąd pobrać?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62000" y="1484784"/>
            <a:ext cx="7842448" cy="5039841"/>
          </a:xfrm>
        </p:spPr>
        <p:txBody>
          <a:bodyPr/>
          <a:lstStyle/>
          <a:p>
            <a:r>
              <a:rPr lang="pl-PL" dirty="0" smtClean="0"/>
              <a:t>Jest dystrybuowany z większością dystrybucji linuksowych, jeśli używasz </a:t>
            </a:r>
            <a:r>
              <a:rPr lang="pl-PL" dirty="0" err="1" smtClean="0"/>
              <a:t>linuksa</a:t>
            </a:r>
            <a:r>
              <a:rPr lang="pl-PL" dirty="0" smtClean="0"/>
              <a:t> lub Mac OS-a, to prawdopodobnie już go masz</a:t>
            </a:r>
          </a:p>
          <a:p>
            <a:r>
              <a:rPr lang="pl-PL" dirty="0" smtClean="0"/>
              <a:t>Oficjalna strona </a:t>
            </a:r>
            <a:r>
              <a:rPr lang="pl-PL" dirty="0" err="1" smtClean="0"/>
              <a:t>Pythona</a:t>
            </a:r>
            <a:endParaRPr lang="pl-PL" dirty="0" smtClean="0"/>
          </a:p>
          <a:p>
            <a:pPr lvl="1"/>
            <a:r>
              <a:rPr lang="pl-PL" dirty="0" smtClean="0"/>
              <a:t>http://www.python.org/download/</a:t>
            </a:r>
            <a:endParaRPr lang="pl-PL" dirty="0"/>
          </a:p>
          <a:p>
            <a:r>
              <a:rPr lang="pl-PL" dirty="0" smtClean="0"/>
              <a:t>Wersje pod </a:t>
            </a:r>
            <a:r>
              <a:rPr lang="pl-PL" dirty="0" err="1" smtClean="0"/>
              <a:t>windows</a:t>
            </a:r>
            <a:r>
              <a:rPr lang="pl-PL" dirty="0" smtClean="0"/>
              <a:t> też tam są</a:t>
            </a:r>
          </a:p>
          <a:p>
            <a:r>
              <a:rPr lang="pl-PL" dirty="0" smtClean="0"/>
              <a:t>Najnowsze wersje </a:t>
            </a:r>
            <a:r>
              <a:rPr lang="pl-PL" dirty="0" err="1" smtClean="0"/>
              <a:t>Pythona</a:t>
            </a:r>
            <a:r>
              <a:rPr lang="pl-PL" dirty="0" smtClean="0"/>
              <a:t> to 2.7.2 i 3.2.2</a:t>
            </a:r>
            <a:endParaRPr lang="pl-PL" dirty="0"/>
          </a:p>
          <a:p>
            <a:pPr lvl="1"/>
            <a:endParaRPr lang="pl-PL" dirty="0" smtClean="0"/>
          </a:p>
          <a:p>
            <a:pPr lvl="1">
              <a:buNone/>
            </a:pP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Interpreter </a:t>
            </a:r>
            <a:r>
              <a:rPr lang="pl-PL" dirty="0" err="1" smtClean="0"/>
              <a:t>Pythona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Zwykle jest instalowany w:</a:t>
            </a:r>
          </a:p>
          <a:p>
            <a:pPr>
              <a:buNone/>
            </a:pPr>
            <a:r>
              <a:rPr lang="pl-PL" dirty="0" smtClean="0"/>
              <a:t>/</a:t>
            </a:r>
            <a:r>
              <a:rPr lang="pl-PL" dirty="0" err="1" smtClean="0"/>
              <a:t>usr</a:t>
            </a:r>
            <a:r>
              <a:rPr lang="pl-PL" dirty="0" smtClean="0"/>
              <a:t>/</a:t>
            </a:r>
            <a:r>
              <a:rPr lang="pl-PL" dirty="0" err="1" smtClean="0"/>
              <a:t>local</a:t>
            </a:r>
            <a:r>
              <a:rPr lang="pl-PL" dirty="0" smtClean="0"/>
              <a:t>/</a:t>
            </a:r>
            <a:r>
              <a:rPr lang="pl-PL" dirty="0" err="1" smtClean="0"/>
              <a:t>bin</a:t>
            </a:r>
            <a:r>
              <a:rPr lang="pl-PL" dirty="0" smtClean="0"/>
              <a:t>/python3.2 lub /</a:t>
            </a:r>
            <a:r>
              <a:rPr lang="pl-PL" dirty="0" err="1" smtClean="0"/>
              <a:t>usr</a:t>
            </a:r>
            <a:r>
              <a:rPr lang="pl-PL" dirty="0" smtClean="0"/>
              <a:t>/</a:t>
            </a:r>
            <a:r>
              <a:rPr lang="pl-PL" dirty="0" err="1" smtClean="0"/>
              <a:t>bin</a:t>
            </a:r>
            <a:r>
              <a:rPr lang="pl-PL" dirty="0" smtClean="0"/>
              <a:t>/…</a:t>
            </a:r>
          </a:p>
          <a:p>
            <a:pPr>
              <a:buNone/>
            </a:pPr>
            <a:r>
              <a:rPr lang="pl-PL" dirty="0" smtClean="0"/>
              <a:t>W Windows: C:\Python32</a:t>
            </a:r>
          </a:p>
          <a:p>
            <a:r>
              <a:rPr lang="pl-PL" dirty="0" smtClean="0"/>
              <a:t>Wywołanie konsoli:</a:t>
            </a:r>
          </a:p>
          <a:p>
            <a:pPr>
              <a:buNone/>
            </a:pPr>
            <a:r>
              <a:rPr lang="pl-PL" dirty="0" smtClean="0"/>
              <a:t>python3.</a:t>
            </a:r>
            <a:r>
              <a:rPr lang="pl-PL" dirty="0" smtClean="0">
                <a:solidFill>
                  <a:srgbClr val="00B0F0"/>
                </a:solidFill>
              </a:rPr>
              <a:t>2</a:t>
            </a:r>
          </a:p>
          <a:p>
            <a:r>
              <a:rPr lang="pl-PL" dirty="0" err="1" smtClean="0"/>
              <a:t>CTRL-D</a:t>
            </a:r>
            <a:r>
              <a:rPr lang="pl-PL" dirty="0" smtClean="0"/>
              <a:t> lub </a:t>
            </a:r>
            <a:r>
              <a:rPr lang="pl-PL" dirty="0" err="1" smtClean="0"/>
              <a:t>CTR-Z</a:t>
            </a:r>
            <a:r>
              <a:rPr lang="pl-PL" dirty="0" smtClean="0"/>
              <a:t> (Windows) kończy działanie interpretera</a:t>
            </a:r>
          </a:p>
          <a:p>
            <a:r>
              <a:rPr lang="pl-PL" dirty="0" err="1" smtClean="0"/>
              <a:t>Hisoria</a:t>
            </a:r>
            <a:r>
              <a:rPr lang="pl-PL" dirty="0" smtClean="0"/>
              <a:t> i edycja </a:t>
            </a:r>
            <a:r>
              <a:rPr lang="pl-PL" dirty="0" err="1" smtClean="0"/>
              <a:t>CTRL-P</a:t>
            </a:r>
            <a:r>
              <a:rPr lang="pl-PL" dirty="0" smtClean="0"/>
              <a:t>, </a:t>
            </a:r>
            <a:r>
              <a:rPr lang="pl-PL" dirty="0" err="1" smtClean="0"/>
              <a:t>C-N</a:t>
            </a:r>
            <a:r>
              <a:rPr lang="pl-PL" dirty="0" smtClean="0"/>
              <a:t>, C-A, </a:t>
            </a:r>
            <a:r>
              <a:rPr lang="pl-PL" dirty="0" err="1" smtClean="0"/>
              <a:t>C-F</a:t>
            </a:r>
            <a:r>
              <a:rPr lang="pl-PL" dirty="0" smtClean="0"/>
              <a:t>, </a:t>
            </a:r>
            <a:r>
              <a:rPr lang="pl-PL" dirty="0" err="1" smtClean="0"/>
              <a:t>C-B</a:t>
            </a:r>
            <a:r>
              <a:rPr lang="pl-PL" dirty="0" smtClean="0"/>
              <a:t>, C-_, </a:t>
            </a:r>
            <a:r>
              <a:rPr lang="pl-PL" dirty="0" err="1" smtClean="0"/>
              <a:t>C-K</a:t>
            </a:r>
            <a:r>
              <a:rPr lang="pl-PL" dirty="0" smtClean="0"/>
              <a:t>, </a:t>
            </a:r>
            <a:r>
              <a:rPr lang="pl-PL" dirty="0" err="1" smtClean="0"/>
              <a:t>C-Y</a:t>
            </a:r>
            <a:endParaRPr lang="pl-PL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Interpreter </a:t>
            </a:r>
            <a:r>
              <a:rPr lang="pl-PL" dirty="0" err="1" smtClean="0"/>
              <a:t>pythona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11560" y="1628800"/>
            <a:ext cx="8532440" cy="5084762"/>
          </a:xfrm>
          <a:solidFill>
            <a:srgbClr val="000000"/>
          </a:solidFill>
        </p:spPr>
        <p:txBody>
          <a:bodyPr/>
          <a:lstStyle/>
          <a:p>
            <a:r>
              <a:rPr lang="pl-PL" sz="2800" dirty="0" err="1" smtClean="0"/>
              <a:t>python</a:t>
            </a:r>
            <a:r>
              <a:rPr lang="pl-PL" sz="2800" dirty="0" smtClean="0"/>
              <a:t> –c komenda [</a:t>
            </a:r>
            <a:r>
              <a:rPr lang="pl-PL" sz="2800" dirty="0" err="1" smtClean="0"/>
              <a:t>arg</a:t>
            </a:r>
            <a:r>
              <a:rPr lang="pl-PL" sz="2800" dirty="0" smtClean="0"/>
              <a:t>]</a:t>
            </a:r>
          </a:p>
          <a:p>
            <a:r>
              <a:rPr lang="pl-PL" sz="2800" dirty="0" err="1" smtClean="0"/>
              <a:t>python</a:t>
            </a:r>
            <a:r>
              <a:rPr lang="pl-PL" sz="2800" dirty="0" smtClean="0"/>
              <a:t> –m moduł [</a:t>
            </a:r>
            <a:r>
              <a:rPr lang="pl-PL" sz="2800" dirty="0" err="1" smtClean="0"/>
              <a:t>arg</a:t>
            </a:r>
            <a:r>
              <a:rPr lang="pl-PL" sz="2800" dirty="0" smtClean="0"/>
              <a:t>]</a:t>
            </a:r>
          </a:p>
          <a:p>
            <a:r>
              <a:rPr lang="pl-PL" sz="2800" dirty="0" smtClean="0"/>
              <a:t>Dostęp do argumentów</a:t>
            </a:r>
          </a:p>
          <a:p>
            <a:pPr>
              <a:buNone/>
            </a:pPr>
            <a:r>
              <a:rPr lang="pl-PL" sz="2800" dirty="0" smtClean="0"/>
              <a:t>import </a:t>
            </a:r>
            <a:r>
              <a:rPr lang="pl-PL" sz="2800" dirty="0" err="1" smtClean="0"/>
              <a:t>sys</a:t>
            </a:r>
            <a:endParaRPr lang="pl-PL" sz="2800" dirty="0" smtClean="0"/>
          </a:p>
          <a:p>
            <a:pPr>
              <a:buNone/>
            </a:pPr>
            <a:r>
              <a:rPr lang="pl-PL" sz="2800" dirty="0" err="1" smtClean="0"/>
              <a:t>sys.argv</a:t>
            </a:r>
            <a:endParaRPr lang="pl-PL" sz="2800" dirty="0" smtClean="0"/>
          </a:p>
          <a:p>
            <a:pPr>
              <a:buNone/>
            </a:pPr>
            <a:r>
              <a:rPr lang="pl-PL" sz="2800" dirty="0" err="1" smtClean="0"/>
              <a:t>sys.argv</a:t>
            </a:r>
            <a:r>
              <a:rPr lang="pl-PL" sz="2800" dirty="0" smtClean="0"/>
              <a:t>[0] jest ustawiane na '-‘</a:t>
            </a:r>
          </a:p>
          <a:p>
            <a:pPr>
              <a:buNone/>
            </a:pPr>
            <a:r>
              <a:rPr lang="pl-PL" sz="2800" dirty="0" smtClean="0"/>
              <a:t>W przypadku</a:t>
            </a:r>
            <a:r>
              <a:rPr lang="en-US" sz="2800" dirty="0" smtClean="0"/>
              <a:t> </a:t>
            </a:r>
            <a:r>
              <a:rPr lang="en-US" sz="2800" i="1" dirty="0" smtClean="0">
                <a:hlinkClick r:id="rId2"/>
              </a:rPr>
              <a:t>-c</a:t>
            </a:r>
            <a:r>
              <a:rPr lang="en-US" sz="2800" dirty="0" smtClean="0"/>
              <a:t> </a:t>
            </a:r>
            <a:r>
              <a:rPr lang="en-US" sz="2800" i="1" dirty="0" smtClean="0"/>
              <a:t>command</a:t>
            </a:r>
            <a:r>
              <a:rPr lang="en-US" sz="2800" dirty="0" smtClean="0"/>
              <a:t>, </a:t>
            </a:r>
            <a:r>
              <a:rPr lang="en-US" sz="2800" dirty="0" err="1" smtClean="0"/>
              <a:t>sys.argv</a:t>
            </a:r>
            <a:r>
              <a:rPr lang="en-US" sz="2800" dirty="0" smtClean="0"/>
              <a:t>[0] </a:t>
            </a:r>
            <a:r>
              <a:rPr lang="pl-PL" sz="2800" dirty="0" smtClean="0"/>
              <a:t>jest ustawiane na</a:t>
            </a:r>
            <a:r>
              <a:rPr lang="en-US" sz="2800" dirty="0" smtClean="0"/>
              <a:t> '-c‘</a:t>
            </a:r>
            <a:endParaRPr lang="pl-PL" sz="2800" dirty="0" smtClean="0"/>
          </a:p>
          <a:p>
            <a:pPr>
              <a:buNone/>
            </a:pPr>
            <a:r>
              <a:rPr lang="en-US" sz="2800" i="1" dirty="0" smtClean="0">
                <a:hlinkClick r:id="rId3"/>
              </a:rPr>
              <a:t>-m</a:t>
            </a:r>
            <a:r>
              <a:rPr lang="en-US" sz="2800" dirty="0" smtClean="0"/>
              <a:t> </a:t>
            </a:r>
            <a:r>
              <a:rPr lang="en-US" sz="2800" i="1" dirty="0" smtClean="0"/>
              <a:t>module</a:t>
            </a:r>
            <a:r>
              <a:rPr lang="en-US" sz="2800" dirty="0" smtClean="0"/>
              <a:t> </a:t>
            </a:r>
            <a:r>
              <a:rPr lang="pl-PL" sz="2800" dirty="0" smtClean="0"/>
              <a:t>to</a:t>
            </a:r>
            <a:r>
              <a:rPr lang="en-US" sz="2800" dirty="0" smtClean="0"/>
              <a:t> </a:t>
            </a:r>
            <a:r>
              <a:rPr lang="en-US" sz="2800" dirty="0" err="1" smtClean="0"/>
              <a:t>sys.argv</a:t>
            </a:r>
            <a:r>
              <a:rPr lang="en-US" sz="2800" dirty="0" smtClean="0"/>
              <a:t>[0]</a:t>
            </a:r>
            <a:r>
              <a:rPr lang="pl-PL" sz="2800" dirty="0" smtClean="0"/>
              <a:t> jest ustawione na nazwę modułu</a:t>
            </a:r>
            <a:endParaRPr lang="pl-PL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Tryb interaktywny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39552" y="1773238"/>
            <a:ext cx="8604448" cy="4751387"/>
          </a:xfrm>
          <a:solidFill>
            <a:srgbClr val="000000"/>
          </a:solidFill>
        </p:spPr>
        <p:txBody>
          <a:bodyPr/>
          <a:lstStyle/>
          <a:p>
            <a:pPr>
              <a:buNone/>
            </a:pPr>
            <a:r>
              <a:rPr lang="pl-PL" sz="2400" dirty="0" smtClean="0"/>
              <a:t>$ python3.2</a:t>
            </a:r>
          </a:p>
          <a:p>
            <a:pPr>
              <a:buNone/>
            </a:pPr>
            <a:r>
              <a:rPr lang="pl-PL" sz="2400" dirty="0" err="1" smtClean="0"/>
              <a:t>Python</a:t>
            </a:r>
            <a:r>
              <a:rPr lang="pl-PL" sz="2400" dirty="0" smtClean="0"/>
              <a:t> 3.2 (py3k, Sep 12 2007, 12:21:02)</a:t>
            </a:r>
          </a:p>
          <a:p>
            <a:pPr>
              <a:buNone/>
            </a:pPr>
            <a:r>
              <a:rPr lang="pl-PL" sz="2400" dirty="0" smtClean="0"/>
              <a:t>[GCC 3.4.6 20060404 (Red </a:t>
            </a:r>
            <a:r>
              <a:rPr lang="pl-PL" sz="2400" dirty="0" err="1" smtClean="0"/>
              <a:t>Hat</a:t>
            </a:r>
            <a:r>
              <a:rPr lang="pl-PL" sz="2400" dirty="0" smtClean="0"/>
              <a:t> 3.4.6-8)] on linux2</a:t>
            </a:r>
          </a:p>
          <a:p>
            <a:pPr>
              <a:buNone/>
            </a:pPr>
            <a:r>
              <a:rPr lang="pl-PL" sz="2400" dirty="0" err="1" smtClean="0"/>
              <a:t>Type</a:t>
            </a:r>
            <a:r>
              <a:rPr lang="pl-PL" sz="2400" dirty="0" smtClean="0"/>
              <a:t> "help", "copyright", "</a:t>
            </a:r>
            <a:r>
              <a:rPr lang="pl-PL" sz="2400" dirty="0" err="1" smtClean="0"/>
              <a:t>credits</a:t>
            </a:r>
            <a:r>
              <a:rPr lang="pl-PL" sz="2400" dirty="0" smtClean="0"/>
              <a:t>" </a:t>
            </a:r>
            <a:r>
              <a:rPr lang="pl-PL" sz="2400" dirty="0" err="1" smtClean="0"/>
              <a:t>or</a:t>
            </a:r>
            <a:r>
              <a:rPr lang="pl-PL" sz="2400" dirty="0" smtClean="0"/>
              <a:t> "</a:t>
            </a:r>
            <a:r>
              <a:rPr lang="pl-PL" sz="2400" dirty="0" err="1" smtClean="0"/>
              <a:t>license</a:t>
            </a:r>
            <a:r>
              <a:rPr lang="pl-PL" sz="2400" dirty="0" smtClean="0"/>
              <a:t>" for </a:t>
            </a:r>
            <a:r>
              <a:rPr lang="pl-PL" sz="2400" dirty="0" err="1" smtClean="0"/>
              <a:t>more</a:t>
            </a:r>
            <a:r>
              <a:rPr lang="pl-PL" sz="2400" dirty="0" smtClean="0"/>
              <a:t> </a:t>
            </a:r>
            <a:r>
              <a:rPr lang="pl-PL" sz="2400" dirty="0" err="1" smtClean="0"/>
              <a:t>information</a:t>
            </a:r>
            <a:r>
              <a:rPr lang="pl-PL" sz="2400" dirty="0" smtClean="0"/>
              <a:t>.</a:t>
            </a:r>
          </a:p>
          <a:p>
            <a:pPr>
              <a:buNone/>
            </a:pPr>
            <a:r>
              <a:rPr lang="pl-PL" sz="2400" dirty="0" smtClean="0"/>
              <a:t>&gt;&gt;&gt;</a:t>
            </a:r>
          </a:p>
          <a:p>
            <a:pPr>
              <a:buNone/>
            </a:pPr>
            <a:r>
              <a:rPr lang="en-US" sz="2400" dirty="0" smtClean="0"/>
              <a:t>&gt;&gt;&gt; </a:t>
            </a:r>
            <a:r>
              <a:rPr lang="en-US" sz="2400" dirty="0" err="1" smtClean="0"/>
              <a:t>the_world_is_flat</a:t>
            </a:r>
            <a:r>
              <a:rPr lang="en-US" sz="2400" dirty="0" smtClean="0"/>
              <a:t> = 1</a:t>
            </a:r>
          </a:p>
          <a:p>
            <a:pPr>
              <a:buNone/>
            </a:pPr>
            <a:r>
              <a:rPr lang="en-US" sz="2400" dirty="0" smtClean="0"/>
              <a:t>&gt;&gt;&gt; if </a:t>
            </a:r>
            <a:r>
              <a:rPr lang="en-US" sz="2400" dirty="0" err="1" smtClean="0"/>
              <a:t>the_world_is_flat</a:t>
            </a:r>
            <a:r>
              <a:rPr lang="en-US" sz="2400" dirty="0" smtClean="0"/>
              <a:t>:</a:t>
            </a:r>
          </a:p>
          <a:p>
            <a:pPr>
              <a:buNone/>
            </a:pPr>
            <a:r>
              <a:rPr lang="en-US" sz="2400" dirty="0" smtClean="0"/>
              <a:t>...     print("Be careful not to fall off!")</a:t>
            </a:r>
          </a:p>
          <a:p>
            <a:pPr>
              <a:buNone/>
            </a:pPr>
            <a:r>
              <a:rPr lang="en-US" sz="2400" dirty="0" smtClean="0"/>
              <a:t>...</a:t>
            </a:r>
            <a:r>
              <a:rPr lang="pl-PL" sz="2400" dirty="0" smtClean="0"/>
              <a:t> </a:t>
            </a: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Be careful not to fall off!</a:t>
            </a:r>
            <a:endParaRPr lang="pl-PL" sz="2400" dirty="0"/>
          </a:p>
        </p:txBody>
      </p:sp>
      <p:sp>
        <p:nvSpPr>
          <p:cNvPr id="4" name="pole tekstowe 3"/>
          <p:cNvSpPr txBox="1"/>
          <p:nvPr/>
        </p:nvSpPr>
        <p:spPr>
          <a:xfrm>
            <a:off x="5940152" y="5129808"/>
            <a:ext cx="2808312" cy="1569660"/>
          </a:xfrm>
          <a:prstGeom prst="rect">
            <a:avLst/>
          </a:prstGeom>
          <a:solidFill>
            <a:schemeClr val="tx2">
              <a:lumMod val="90000"/>
            </a:schemeClr>
          </a:solidFill>
          <a:effectLst>
            <a:outerShdw blurRad="50800" dist="50800" dir="5400000" algn="ctr" rotWithShape="0">
              <a:srgbClr val="00B0F0"/>
            </a:outerShdw>
          </a:effectLst>
        </p:spPr>
        <p:txBody>
          <a:bodyPr wrap="square" rtlCol="0">
            <a:spAutoFit/>
          </a:bodyPr>
          <a:lstStyle/>
          <a:p>
            <a:r>
              <a:rPr lang="pl-PL" dirty="0" smtClean="0"/>
              <a:t>Pusty wiersz jest potrzebny, żeby zaznaczyć koniec bloku </a:t>
            </a:r>
            <a:r>
              <a:rPr lang="pl-PL" dirty="0" err="1" smtClean="0"/>
              <a:t>istrukcji</a:t>
            </a:r>
            <a:endParaRPr lang="pl-PL" dirty="0"/>
          </a:p>
        </p:txBody>
      </p:sp>
      <p:cxnSp>
        <p:nvCxnSpPr>
          <p:cNvPr id="6" name="Łącznik prosty ze strzałką 5"/>
          <p:cNvCxnSpPr>
            <a:stCxn id="4" idx="1"/>
          </p:cNvCxnSpPr>
          <p:nvPr/>
        </p:nvCxnSpPr>
        <p:spPr bwMode="auto">
          <a:xfrm flipH="1">
            <a:off x="1547664" y="5914638"/>
            <a:ext cx="4392488" cy="34642"/>
          </a:xfrm>
          <a:prstGeom prst="straightConnector1">
            <a:avLst/>
          </a:prstGeom>
          <a:solidFill>
            <a:schemeClr val="accent1"/>
          </a:solidFill>
          <a:ln w="38100" cap="sq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10" name="pole tekstowe 9"/>
          <p:cNvSpPr txBox="1"/>
          <p:nvPr/>
        </p:nvSpPr>
        <p:spPr>
          <a:xfrm>
            <a:off x="4788024" y="3717032"/>
            <a:ext cx="2808312" cy="830997"/>
          </a:xfrm>
          <a:prstGeom prst="rect">
            <a:avLst/>
          </a:prstGeom>
          <a:solidFill>
            <a:schemeClr val="tx2">
              <a:lumMod val="90000"/>
            </a:schemeClr>
          </a:solidFill>
          <a:effectLst>
            <a:outerShdw blurRad="50800" dist="50800" dir="5400000" algn="ctr" rotWithShape="0">
              <a:srgbClr val="00B0F0"/>
            </a:outerShdw>
          </a:effectLst>
        </p:spPr>
        <p:txBody>
          <a:bodyPr wrap="square" rtlCol="0">
            <a:spAutoFit/>
          </a:bodyPr>
          <a:lstStyle/>
          <a:p>
            <a:r>
              <a:rPr lang="pl-PL" dirty="0" smtClean="0"/>
              <a:t>Tu jest obowiązkowe wcięcie</a:t>
            </a:r>
            <a:endParaRPr lang="pl-PL" dirty="0"/>
          </a:p>
        </p:txBody>
      </p:sp>
      <p:cxnSp>
        <p:nvCxnSpPr>
          <p:cNvPr id="12" name="Łącznik prosty ze strzałką 11"/>
          <p:cNvCxnSpPr>
            <a:stCxn id="10" idx="1"/>
          </p:cNvCxnSpPr>
          <p:nvPr/>
        </p:nvCxnSpPr>
        <p:spPr bwMode="auto">
          <a:xfrm flipH="1">
            <a:off x="1259632" y="4132531"/>
            <a:ext cx="3528392" cy="1312693"/>
          </a:xfrm>
          <a:prstGeom prst="straightConnector1">
            <a:avLst/>
          </a:prstGeom>
          <a:solidFill>
            <a:schemeClr val="accent1"/>
          </a:solidFill>
          <a:ln w="50800" cap="sq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Tryb interaktywny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39552" y="1773238"/>
            <a:ext cx="8604448" cy="4751387"/>
          </a:xfrm>
          <a:solidFill>
            <a:srgbClr val="000000"/>
          </a:solidFill>
        </p:spPr>
        <p:txBody>
          <a:bodyPr/>
          <a:lstStyle/>
          <a:p>
            <a:pPr>
              <a:buNone/>
            </a:pPr>
            <a:r>
              <a:rPr lang="pl-PL" sz="2400" dirty="0" smtClean="0"/>
              <a:t>$ python3.2</a:t>
            </a:r>
          </a:p>
          <a:p>
            <a:pPr>
              <a:buNone/>
            </a:pPr>
            <a:r>
              <a:rPr lang="pl-PL" sz="2400" dirty="0" err="1" smtClean="0"/>
              <a:t>Python</a:t>
            </a:r>
            <a:r>
              <a:rPr lang="pl-PL" sz="2400" dirty="0" smtClean="0"/>
              <a:t> 3.2 (py3k, Sep 12 2007, 12:21:02)</a:t>
            </a:r>
          </a:p>
          <a:p>
            <a:pPr>
              <a:buNone/>
            </a:pPr>
            <a:r>
              <a:rPr lang="pl-PL" sz="2400" dirty="0" smtClean="0"/>
              <a:t>[GCC 3.4.6 20060404 (Red </a:t>
            </a:r>
            <a:r>
              <a:rPr lang="pl-PL" sz="2400" dirty="0" err="1" smtClean="0"/>
              <a:t>Hat</a:t>
            </a:r>
            <a:r>
              <a:rPr lang="pl-PL" sz="2400" dirty="0" smtClean="0"/>
              <a:t> 3.4.6-8)] on linux2</a:t>
            </a:r>
          </a:p>
          <a:p>
            <a:pPr>
              <a:buNone/>
            </a:pPr>
            <a:r>
              <a:rPr lang="pl-PL" sz="2400" dirty="0" err="1" smtClean="0"/>
              <a:t>Type</a:t>
            </a:r>
            <a:r>
              <a:rPr lang="pl-PL" sz="2400" dirty="0" smtClean="0"/>
              <a:t> "help", "copyright", "</a:t>
            </a:r>
            <a:r>
              <a:rPr lang="pl-PL" sz="2400" dirty="0" err="1" smtClean="0"/>
              <a:t>credits</a:t>
            </a:r>
            <a:r>
              <a:rPr lang="pl-PL" sz="2400" dirty="0" smtClean="0"/>
              <a:t>" </a:t>
            </a:r>
            <a:r>
              <a:rPr lang="pl-PL" sz="2400" dirty="0" err="1" smtClean="0"/>
              <a:t>or</a:t>
            </a:r>
            <a:r>
              <a:rPr lang="pl-PL" sz="2400" dirty="0" smtClean="0"/>
              <a:t> "</a:t>
            </a:r>
            <a:r>
              <a:rPr lang="pl-PL" sz="2400" dirty="0" err="1" smtClean="0"/>
              <a:t>license</a:t>
            </a:r>
            <a:r>
              <a:rPr lang="pl-PL" sz="2400" dirty="0" smtClean="0"/>
              <a:t>" for </a:t>
            </a:r>
            <a:r>
              <a:rPr lang="pl-PL" sz="2400" dirty="0" err="1" smtClean="0"/>
              <a:t>more</a:t>
            </a:r>
            <a:r>
              <a:rPr lang="pl-PL" sz="2400" dirty="0" smtClean="0"/>
              <a:t> </a:t>
            </a:r>
            <a:r>
              <a:rPr lang="pl-PL" sz="2400" dirty="0" err="1" smtClean="0"/>
              <a:t>information</a:t>
            </a:r>
            <a:r>
              <a:rPr lang="pl-PL" sz="2400" dirty="0" smtClean="0"/>
              <a:t>.</a:t>
            </a:r>
          </a:p>
          <a:p>
            <a:pPr>
              <a:buNone/>
            </a:pPr>
            <a:r>
              <a:rPr lang="pl-PL" sz="2400" dirty="0" smtClean="0"/>
              <a:t>&gt;&gt;&gt;</a:t>
            </a:r>
          </a:p>
          <a:p>
            <a:pPr>
              <a:buNone/>
            </a:pPr>
            <a:r>
              <a:rPr lang="en-US" sz="2400" dirty="0" smtClean="0"/>
              <a:t>&gt;&gt;&gt; </a:t>
            </a:r>
            <a:r>
              <a:rPr lang="en-US" sz="2400" dirty="0" err="1" smtClean="0"/>
              <a:t>the_world_is_flat</a:t>
            </a:r>
            <a:r>
              <a:rPr lang="en-US" sz="2400" dirty="0" smtClean="0"/>
              <a:t> = 1</a:t>
            </a:r>
          </a:p>
          <a:p>
            <a:pPr>
              <a:buNone/>
            </a:pPr>
            <a:r>
              <a:rPr lang="en-US" sz="2400" dirty="0" smtClean="0"/>
              <a:t>&gt;&gt;&gt; if </a:t>
            </a:r>
            <a:r>
              <a:rPr lang="en-US" sz="2400" dirty="0" err="1" smtClean="0"/>
              <a:t>the_world_is_flat</a:t>
            </a:r>
            <a:r>
              <a:rPr lang="en-US" sz="2400" dirty="0" smtClean="0"/>
              <a:t>:</a:t>
            </a:r>
          </a:p>
          <a:p>
            <a:pPr>
              <a:buNone/>
            </a:pPr>
            <a:r>
              <a:rPr lang="en-US" sz="2400" dirty="0" smtClean="0"/>
              <a:t>...     print("Be careful not to fall off!")</a:t>
            </a:r>
          </a:p>
          <a:p>
            <a:pPr>
              <a:buNone/>
            </a:pPr>
            <a:r>
              <a:rPr lang="en-US" sz="2400" dirty="0" smtClean="0"/>
              <a:t>...</a:t>
            </a:r>
            <a:r>
              <a:rPr lang="pl-PL" sz="2400" dirty="0" smtClean="0"/>
              <a:t> </a:t>
            </a: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Be careful not to fall off!</a:t>
            </a:r>
            <a:endParaRPr lang="pl-PL" sz="2400" dirty="0"/>
          </a:p>
        </p:txBody>
      </p:sp>
      <p:sp>
        <p:nvSpPr>
          <p:cNvPr id="4" name="pole tekstowe 3"/>
          <p:cNvSpPr txBox="1"/>
          <p:nvPr/>
        </p:nvSpPr>
        <p:spPr>
          <a:xfrm>
            <a:off x="2051720" y="1988840"/>
            <a:ext cx="5256584" cy="1815882"/>
          </a:xfrm>
          <a:prstGeom prst="rect">
            <a:avLst/>
          </a:prstGeom>
          <a:solidFill>
            <a:srgbClr val="C00000"/>
          </a:solidFill>
          <a:effectLst>
            <a:outerShdw blurRad="50800" dist="50800" dir="5400000" algn="ctr" rotWithShape="0">
              <a:srgbClr val="00B0F0"/>
            </a:outerShdw>
          </a:effectLst>
        </p:spPr>
        <p:txBody>
          <a:bodyPr wrap="square" rtlCol="0">
            <a:spAutoFit/>
          </a:bodyPr>
          <a:lstStyle/>
          <a:p>
            <a:r>
              <a:rPr lang="pl-PL" sz="2800" dirty="0" smtClean="0"/>
              <a:t>Zwróć uwagę na brak nawiasów klamrowych, średników, </a:t>
            </a:r>
            <a:r>
              <a:rPr lang="pl-PL" sz="2800" dirty="0" err="1" smtClean="0"/>
              <a:t>end-ów</a:t>
            </a:r>
            <a:r>
              <a:rPr lang="pl-PL" sz="2800" dirty="0" smtClean="0"/>
              <a:t>, </a:t>
            </a:r>
            <a:r>
              <a:rPr lang="pl-PL" sz="2800" dirty="0" err="1" smtClean="0"/>
              <a:t>begin-ów</a:t>
            </a:r>
            <a:r>
              <a:rPr lang="pl-PL" sz="2800" dirty="0" smtClean="0"/>
              <a:t> itp. ozdobników znanych z innych języków!!!</a:t>
            </a:r>
            <a:endParaRPr lang="pl-PL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Skrypty wykonywalne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Znana konwencja – na początku pliku umieszczamy:</a:t>
            </a:r>
          </a:p>
          <a:p>
            <a:pPr>
              <a:buNone/>
            </a:pPr>
            <a:r>
              <a:rPr lang="pl-PL" dirty="0" smtClean="0"/>
              <a:t>#! /</a:t>
            </a:r>
            <a:r>
              <a:rPr lang="pl-PL" dirty="0" err="1" smtClean="0"/>
              <a:t>usr</a:t>
            </a:r>
            <a:r>
              <a:rPr lang="pl-PL" dirty="0" smtClean="0"/>
              <a:t>/</a:t>
            </a:r>
            <a:r>
              <a:rPr lang="pl-PL" dirty="0" err="1" smtClean="0"/>
              <a:t>bin</a:t>
            </a:r>
            <a:r>
              <a:rPr lang="pl-PL" dirty="0" smtClean="0"/>
              <a:t>/</a:t>
            </a:r>
            <a:r>
              <a:rPr lang="pl-PL" dirty="0" err="1" smtClean="0"/>
              <a:t>env</a:t>
            </a:r>
            <a:r>
              <a:rPr lang="pl-PL" dirty="0" smtClean="0"/>
              <a:t> python3.2</a:t>
            </a:r>
          </a:p>
          <a:p>
            <a:pPr>
              <a:buNone/>
            </a:pPr>
            <a:r>
              <a:rPr lang="pl-PL" dirty="0" smtClean="0"/>
              <a:t>#! /</a:t>
            </a:r>
            <a:r>
              <a:rPr lang="pl-PL" dirty="0" err="1" smtClean="0"/>
              <a:t>usr</a:t>
            </a:r>
            <a:r>
              <a:rPr lang="pl-PL" dirty="0" smtClean="0"/>
              <a:t>/</a:t>
            </a:r>
            <a:r>
              <a:rPr lang="pl-PL" dirty="0" err="1" smtClean="0"/>
              <a:t>bin</a:t>
            </a:r>
            <a:r>
              <a:rPr lang="pl-PL" dirty="0" smtClean="0"/>
              <a:t>/</a:t>
            </a:r>
            <a:r>
              <a:rPr lang="pl-PL" dirty="0" err="1" smtClean="0"/>
              <a:t>python</a:t>
            </a:r>
            <a:endParaRPr lang="pl-PL" dirty="0" smtClean="0"/>
          </a:p>
          <a:p>
            <a:pPr>
              <a:buNone/>
            </a:pPr>
            <a:r>
              <a:rPr lang="pl-PL" dirty="0" smtClean="0"/>
              <a:t>Oczywiście linia musi się kończyć \n a nie \</a:t>
            </a:r>
            <a:r>
              <a:rPr lang="pl-PL" dirty="0" err="1" smtClean="0"/>
              <a:t>r\n</a:t>
            </a:r>
            <a:endParaRPr lang="pl-PL" dirty="0" smtClean="0"/>
          </a:p>
          <a:p>
            <a:r>
              <a:rPr lang="pl-PL" dirty="0" smtClean="0"/>
              <a:t>I nadanie praw:</a:t>
            </a:r>
          </a:p>
          <a:p>
            <a:pPr>
              <a:buNone/>
            </a:pPr>
            <a:r>
              <a:rPr lang="pl-PL" dirty="0" smtClean="0"/>
              <a:t>$ </a:t>
            </a:r>
            <a:r>
              <a:rPr lang="pl-PL" dirty="0" err="1" smtClean="0"/>
              <a:t>chmod</a:t>
            </a:r>
            <a:r>
              <a:rPr lang="pl-PL" dirty="0" smtClean="0"/>
              <a:t> +x </a:t>
            </a:r>
            <a:r>
              <a:rPr lang="pl-PL" dirty="0" err="1" smtClean="0"/>
              <a:t>myscript.py</a:t>
            </a:r>
            <a:endParaRPr lang="pl-PL" dirty="0" smtClean="0"/>
          </a:p>
          <a:p>
            <a:pPr>
              <a:buNone/>
            </a:pPr>
            <a:endParaRPr lang="pl-PL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Strona kodowa kodów </a:t>
            </a:r>
            <a:r>
              <a:rPr lang="pl-PL" dirty="0" smtClean="0">
                <a:sym typeface="Wingdings" pitchFamily="2" charset="2"/>
              </a:rPr>
              <a:t>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Domyślnie UTF-8</a:t>
            </a:r>
          </a:p>
          <a:p>
            <a:r>
              <a:rPr lang="pl-PL" dirty="0" smtClean="0"/>
              <a:t>Można zmienić – bezpośredni po linii </a:t>
            </a:r>
            <a:br>
              <a:rPr lang="pl-PL" dirty="0" smtClean="0"/>
            </a:br>
            <a:r>
              <a:rPr lang="pl-PL" dirty="0" smtClean="0"/>
              <a:t>#! umieszczamy:</a:t>
            </a:r>
          </a:p>
          <a:p>
            <a:pPr>
              <a:buNone/>
            </a:pPr>
            <a:r>
              <a:rPr lang="pl-PL" dirty="0" smtClean="0"/>
              <a:t># -*- </a:t>
            </a:r>
            <a:r>
              <a:rPr lang="pl-PL" dirty="0" err="1" smtClean="0"/>
              <a:t>coding</a:t>
            </a:r>
            <a:r>
              <a:rPr lang="pl-PL" dirty="0" smtClean="0"/>
              <a:t>: </a:t>
            </a:r>
            <a:r>
              <a:rPr lang="pl-PL" dirty="0" err="1" smtClean="0"/>
              <a:t>encoding</a:t>
            </a:r>
            <a:r>
              <a:rPr lang="pl-PL" dirty="0" smtClean="0"/>
              <a:t> -*-</a:t>
            </a:r>
          </a:p>
          <a:p>
            <a:pPr>
              <a:buNone/>
            </a:pPr>
            <a:r>
              <a:rPr lang="pl-PL" dirty="0" smtClean="0"/>
              <a:t>np.:</a:t>
            </a:r>
          </a:p>
          <a:p>
            <a:pPr>
              <a:buNone/>
            </a:pPr>
            <a:r>
              <a:rPr lang="pl-PL" dirty="0" smtClean="0"/>
              <a:t># -*- </a:t>
            </a:r>
            <a:r>
              <a:rPr lang="pl-PL" dirty="0" err="1" smtClean="0"/>
              <a:t>coding</a:t>
            </a:r>
            <a:r>
              <a:rPr lang="pl-PL" dirty="0" smtClean="0"/>
              <a:t>: cp-1250 -*-</a:t>
            </a:r>
            <a:endParaRPr lang="pl-PL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Pliki startowe dla trybu interaktywnego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11560" y="1485503"/>
            <a:ext cx="8064896" cy="5111849"/>
          </a:xfrm>
        </p:spPr>
        <p:txBody>
          <a:bodyPr/>
          <a:lstStyle/>
          <a:p>
            <a:r>
              <a:rPr lang="pl-PL" sz="2800" dirty="0" smtClean="0">
                <a:hlinkClick r:id="rId2"/>
              </a:rPr>
              <a:t>Zmienna środowiskowa PYTHONSTARTUP</a:t>
            </a:r>
            <a:r>
              <a:rPr lang="pl-PL" sz="2800" dirty="0" smtClean="0"/>
              <a:t> (działa na podobnej zasadzie jak .profile, albo .</a:t>
            </a:r>
            <a:r>
              <a:rPr lang="pl-PL" sz="2800" dirty="0" err="1" smtClean="0"/>
              <a:t>bashrc</a:t>
            </a:r>
            <a:r>
              <a:rPr lang="pl-PL" sz="2800" dirty="0" smtClean="0"/>
              <a:t> w przypadku powłoki </a:t>
            </a:r>
            <a:r>
              <a:rPr lang="pl-PL" sz="2800" dirty="0" err="1" smtClean="0"/>
              <a:t>linuksa</a:t>
            </a:r>
            <a:r>
              <a:rPr lang="pl-PL" sz="2800" dirty="0" smtClean="0"/>
              <a:t>)</a:t>
            </a:r>
          </a:p>
          <a:p>
            <a:r>
              <a:rPr lang="pl-PL" sz="2800" dirty="0" smtClean="0"/>
              <a:t>Skrypt załaduje się tylko w przypadku wywołania powłoki interaktywnej</a:t>
            </a:r>
          </a:p>
          <a:p>
            <a:r>
              <a:rPr lang="pl-PL" sz="2800" dirty="0" smtClean="0"/>
              <a:t>Jeśli chcemy go wywołać również ze skryptu, to:</a:t>
            </a:r>
          </a:p>
          <a:p>
            <a:pPr>
              <a:buNone/>
            </a:pPr>
            <a:r>
              <a:rPr lang="pl-PL" sz="2800" dirty="0" smtClean="0"/>
              <a:t>import os</a:t>
            </a:r>
          </a:p>
          <a:p>
            <a:pPr>
              <a:buNone/>
            </a:pPr>
            <a:r>
              <a:rPr lang="pl-PL" sz="2800" dirty="0" err="1" smtClean="0"/>
              <a:t>filename</a:t>
            </a:r>
            <a:r>
              <a:rPr lang="pl-PL" sz="2800" dirty="0" smtClean="0"/>
              <a:t> = </a:t>
            </a:r>
            <a:r>
              <a:rPr lang="pl-PL" sz="2800" dirty="0" err="1" smtClean="0"/>
              <a:t>os.environ.get</a:t>
            </a:r>
            <a:r>
              <a:rPr lang="pl-PL" sz="2800" dirty="0" smtClean="0"/>
              <a:t>('PYTHONSTARTUP')</a:t>
            </a:r>
          </a:p>
          <a:p>
            <a:pPr>
              <a:buNone/>
            </a:pPr>
            <a:r>
              <a:rPr lang="pl-PL" sz="2800" dirty="0" err="1" smtClean="0"/>
              <a:t>if</a:t>
            </a:r>
            <a:r>
              <a:rPr lang="pl-PL" sz="2800" dirty="0" smtClean="0"/>
              <a:t> </a:t>
            </a:r>
            <a:r>
              <a:rPr lang="pl-PL" sz="2800" dirty="0" err="1" smtClean="0"/>
              <a:t>filename</a:t>
            </a:r>
            <a:r>
              <a:rPr lang="pl-PL" sz="2800" dirty="0" smtClean="0"/>
              <a:t> and </a:t>
            </a:r>
            <a:r>
              <a:rPr lang="pl-PL" sz="2800" dirty="0" err="1" smtClean="0"/>
              <a:t>os.path.isfile</a:t>
            </a:r>
            <a:r>
              <a:rPr lang="pl-PL" sz="2800" dirty="0" smtClean="0"/>
              <a:t>(</a:t>
            </a:r>
            <a:r>
              <a:rPr lang="pl-PL" sz="2800" dirty="0" err="1" smtClean="0"/>
              <a:t>filename</a:t>
            </a:r>
            <a:r>
              <a:rPr lang="pl-PL" sz="2800" dirty="0" smtClean="0"/>
              <a:t>):</a:t>
            </a:r>
          </a:p>
          <a:p>
            <a:pPr>
              <a:buNone/>
            </a:pPr>
            <a:r>
              <a:rPr lang="pl-PL" sz="2800" dirty="0" smtClean="0"/>
              <a:t>    </a:t>
            </a:r>
            <a:r>
              <a:rPr lang="pl-PL" sz="2800" dirty="0" err="1" smtClean="0"/>
              <a:t>exec</a:t>
            </a:r>
            <a:r>
              <a:rPr lang="pl-PL" sz="2800" dirty="0" smtClean="0"/>
              <a:t>(</a:t>
            </a:r>
            <a:r>
              <a:rPr lang="pl-PL" sz="2800" dirty="0" err="1" smtClean="0"/>
              <a:t>open</a:t>
            </a:r>
            <a:r>
              <a:rPr lang="pl-PL" sz="2800" dirty="0" smtClean="0"/>
              <a:t>(</a:t>
            </a:r>
            <a:r>
              <a:rPr lang="pl-PL" sz="2800" dirty="0" err="1" smtClean="0"/>
              <a:t>filename</a:t>
            </a:r>
            <a:r>
              <a:rPr lang="pl-PL" sz="2800" dirty="0" smtClean="0"/>
              <a:t>).</a:t>
            </a:r>
            <a:r>
              <a:rPr lang="pl-PL" sz="2800" dirty="0" err="1" smtClean="0"/>
              <a:t>read</a:t>
            </a:r>
            <a:r>
              <a:rPr lang="pl-PL" sz="2800" dirty="0" smtClean="0"/>
              <a:t>())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Customization</a:t>
            </a:r>
            <a:r>
              <a:rPr lang="pl-PL" dirty="0" smtClean="0"/>
              <a:t> </a:t>
            </a:r>
            <a:r>
              <a:rPr lang="pl-PL" dirty="0" err="1" smtClean="0"/>
              <a:t>modules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err="1" smtClean="0"/>
              <a:t>sitecustomize</a:t>
            </a:r>
            <a:r>
              <a:rPr lang="pl-PL" dirty="0" smtClean="0"/>
              <a:t> </a:t>
            </a:r>
          </a:p>
          <a:p>
            <a:r>
              <a:rPr lang="pl-PL" dirty="0" err="1" smtClean="0"/>
              <a:t>usercustomize</a:t>
            </a:r>
            <a:endParaRPr lang="pl-PL" dirty="0" smtClean="0"/>
          </a:p>
          <a:p>
            <a:r>
              <a:rPr lang="pl-PL" dirty="0" smtClean="0"/>
              <a:t>&gt;&gt;&gt; import </a:t>
            </a:r>
            <a:r>
              <a:rPr lang="pl-PL" dirty="0" err="1" smtClean="0"/>
              <a:t>site</a:t>
            </a:r>
            <a:r>
              <a:rPr lang="pl-PL" dirty="0" smtClean="0"/>
              <a:t> </a:t>
            </a:r>
          </a:p>
          <a:p>
            <a:r>
              <a:rPr lang="pl-PL" dirty="0" smtClean="0"/>
              <a:t>&gt;&gt;&gt; </a:t>
            </a:r>
            <a:r>
              <a:rPr lang="pl-PL" dirty="0" err="1" smtClean="0"/>
              <a:t>site.getusersitepackages</a:t>
            </a:r>
            <a:r>
              <a:rPr lang="pl-PL" dirty="0" smtClean="0"/>
              <a:t>() '/</a:t>
            </a:r>
            <a:r>
              <a:rPr lang="pl-PL" dirty="0" err="1" smtClean="0"/>
              <a:t>home</a:t>
            </a:r>
            <a:r>
              <a:rPr lang="pl-PL" dirty="0" smtClean="0"/>
              <a:t>/</a:t>
            </a:r>
            <a:r>
              <a:rPr lang="pl-PL" dirty="0" err="1" smtClean="0"/>
              <a:t>user</a:t>
            </a:r>
            <a:r>
              <a:rPr lang="pl-PL" dirty="0" smtClean="0"/>
              <a:t>/.</a:t>
            </a:r>
            <a:r>
              <a:rPr lang="pl-PL" dirty="0" err="1" smtClean="0"/>
              <a:t>local</a:t>
            </a:r>
            <a:r>
              <a:rPr lang="pl-PL" dirty="0" smtClean="0"/>
              <a:t>/</a:t>
            </a:r>
            <a:r>
              <a:rPr lang="pl-PL" dirty="0" err="1" smtClean="0"/>
              <a:t>lib</a:t>
            </a:r>
            <a:r>
              <a:rPr lang="pl-PL" dirty="0" smtClean="0"/>
              <a:t>/python3.2/</a:t>
            </a:r>
            <a:r>
              <a:rPr lang="pl-PL" dirty="0" err="1" smtClean="0"/>
              <a:t>site-packages</a:t>
            </a:r>
            <a:r>
              <a:rPr lang="pl-PL" dirty="0" smtClean="0"/>
              <a:t>‘</a:t>
            </a:r>
          </a:p>
          <a:p>
            <a:r>
              <a:rPr lang="pl-PL" dirty="0" smtClean="0"/>
              <a:t>-s wyłącza automatyczny import</a:t>
            </a:r>
            <a:endParaRPr lang="pl-PL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Komentarze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62000" y="1773238"/>
            <a:ext cx="8058472" cy="4751387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# </a:t>
            </a:r>
            <a:r>
              <a:rPr lang="pl-PL" dirty="0" smtClean="0"/>
              <a:t>to jest pierwszy komentarz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SPAM = 1           # </a:t>
            </a:r>
            <a:r>
              <a:rPr lang="pl-PL" dirty="0" smtClean="0"/>
              <a:t>a to drugi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                         # ... </a:t>
            </a:r>
            <a:r>
              <a:rPr lang="pl-PL" dirty="0" smtClean="0"/>
              <a:t>No i jeszcze trzeci</a:t>
            </a:r>
            <a:r>
              <a:rPr lang="en-US" dirty="0" smtClean="0"/>
              <a:t>!</a:t>
            </a:r>
          </a:p>
          <a:p>
            <a:pPr>
              <a:buNone/>
            </a:pPr>
            <a:r>
              <a:rPr lang="en-US" dirty="0" smtClean="0"/>
              <a:t>STRING = "# T</a:t>
            </a:r>
            <a:r>
              <a:rPr lang="pl-PL" dirty="0" smtClean="0"/>
              <a:t>o nie jest komentarz</a:t>
            </a:r>
            <a:r>
              <a:rPr lang="en-US" dirty="0" smtClean="0"/>
              <a:t>."</a:t>
            </a:r>
            <a:endParaRPr lang="pl-PL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Python</a:t>
            </a:r>
            <a:r>
              <a:rPr lang="pl-PL" dirty="0" smtClean="0"/>
              <a:t> jako kalkulator</a:t>
            </a:r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err="1" smtClean="0"/>
              <a:t>Python</a:t>
            </a:r>
            <a:r>
              <a:rPr lang="pl-PL" dirty="0" smtClean="0"/>
              <a:t> 3.x</a:t>
            </a:r>
            <a:endParaRPr lang="pl-PL" dirty="0"/>
          </a:p>
        </p:txBody>
      </p:sp>
      <p:sp>
        <p:nvSpPr>
          <p:cNvPr id="5" name="Symbol zastępczy zawartości 4"/>
          <p:cNvSpPr>
            <a:spLocks noGrp="1"/>
          </p:cNvSpPr>
          <p:nvPr>
            <p:ph sz="half" idx="2"/>
          </p:nvPr>
        </p:nvSpPr>
        <p:spPr>
          <a:xfrm>
            <a:off x="457200" y="2174874"/>
            <a:ext cx="4040188" cy="4683125"/>
          </a:xfrm>
          <a:solidFill>
            <a:srgbClr val="000000"/>
          </a:solidFill>
        </p:spPr>
        <p:txBody>
          <a:bodyPr/>
          <a:lstStyle/>
          <a:p>
            <a:pPr>
              <a:buNone/>
            </a:pPr>
            <a:r>
              <a:rPr lang="en-US" sz="2000" dirty="0" smtClean="0"/>
              <a:t>&gt;&gt;&gt; 2+2</a:t>
            </a:r>
          </a:p>
          <a:p>
            <a:pPr>
              <a:buNone/>
            </a:pPr>
            <a:r>
              <a:rPr lang="en-US" sz="2000" dirty="0" smtClean="0"/>
              <a:t>4</a:t>
            </a:r>
          </a:p>
          <a:p>
            <a:pPr>
              <a:buNone/>
            </a:pPr>
            <a:r>
              <a:rPr lang="en-US" sz="2000" dirty="0" smtClean="0"/>
              <a:t>&gt;&gt;&gt; # This is a comment</a:t>
            </a:r>
          </a:p>
          <a:p>
            <a:pPr>
              <a:buNone/>
            </a:pPr>
            <a:r>
              <a:rPr lang="en-US" sz="2000" dirty="0" smtClean="0"/>
              <a:t>... 2+2</a:t>
            </a:r>
          </a:p>
          <a:p>
            <a:pPr>
              <a:buNone/>
            </a:pPr>
            <a:r>
              <a:rPr lang="en-US" sz="2000" dirty="0" smtClean="0"/>
              <a:t>4</a:t>
            </a:r>
          </a:p>
          <a:p>
            <a:pPr>
              <a:buNone/>
            </a:pPr>
            <a:r>
              <a:rPr lang="en-US" sz="2000" dirty="0" smtClean="0"/>
              <a:t>&gt;&gt;&gt; 2+2  # and a comment on the same line as code</a:t>
            </a:r>
          </a:p>
          <a:p>
            <a:pPr>
              <a:buNone/>
            </a:pPr>
            <a:r>
              <a:rPr lang="en-US" sz="2000" dirty="0" smtClean="0"/>
              <a:t>4</a:t>
            </a:r>
          </a:p>
          <a:p>
            <a:pPr>
              <a:buNone/>
            </a:pPr>
            <a:r>
              <a:rPr lang="en-US" sz="2000" dirty="0" smtClean="0"/>
              <a:t>&gt;&gt;&gt; (50-5*6)/4</a:t>
            </a:r>
          </a:p>
          <a:p>
            <a:pPr>
              <a:buNone/>
            </a:pPr>
            <a:r>
              <a:rPr lang="en-US" sz="2000" dirty="0" smtClean="0"/>
              <a:t>5.0</a:t>
            </a:r>
          </a:p>
          <a:p>
            <a:pPr>
              <a:buNone/>
            </a:pPr>
            <a:r>
              <a:rPr lang="en-US" sz="2000" dirty="0" smtClean="0"/>
              <a:t>&gt;&gt;&gt; 8/5 # Fractions aren't lost when dividing integers</a:t>
            </a:r>
          </a:p>
          <a:p>
            <a:pPr>
              <a:buNone/>
            </a:pPr>
            <a:r>
              <a:rPr lang="en-US" sz="2000" dirty="0" smtClean="0"/>
              <a:t>1.6</a:t>
            </a:r>
            <a:endParaRPr lang="pl-PL" sz="2000" dirty="0"/>
          </a:p>
        </p:txBody>
      </p:sp>
      <p:sp>
        <p:nvSpPr>
          <p:cNvPr id="6" name="Symbol zastępczy tekstu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pl-PL" dirty="0" err="1" smtClean="0"/>
              <a:t>Python</a:t>
            </a:r>
            <a:r>
              <a:rPr lang="pl-PL" dirty="0" smtClean="0"/>
              <a:t> 2.x</a:t>
            </a:r>
            <a:endParaRPr lang="pl-PL" dirty="0"/>
          </a:p>
        </p:txBody>
      </p:sp>
      <p:sp>
        <p:nvSpPr>
          <p:cNvPr id="7" name="Symbol zastępczy zawartości 6"/>
          <p:cNvSpPr>
            <a:spLocks noGrp="1"/>
          </p:cNvSpPr>
          <p:nvPr>
            <p:ph sz="quarter" idx="4"/>
          </p:nvPr>
        </p:nvSpPr>
        <p:spPr>
          <a:xfrm>
            <a:off x="4645025" y="2174874"/>
            <a:ext cx="4041775" cy="4683125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pl-PL" sz="2000" dirty="0" smtClean="0"/>
              <a:t>&gt;&gt;&gt; 2+2</a:t>
            </a:r>
          </a:p>
          <a:p>
            <a:pPr>
              <a:buNone/>
            </a:pPr>
            <a:r>
              <a:rPr lang="pl-PL" sz="2000" dirty="0" smtClean="0"/>
              <a:t>4</a:t>
            </a:r>
          </a:p>
          <a:p>
            <a:pPr>
              <a:buNone/>
            </a:pPr>
            <a:r>
              <a:rPr lang="pl-PL" sz="2000" dirty="0" smtClean="0"/>
              <a:t>&gt;&gt;&gt; #To jest komentarz</a:t>
            </a:r>
          </a:p>
          <a:p>
            <a:pPr>
              <a:buNone/>
            </a:pPr>
            <a:r>
              <a:rPr lang="pl-PL" sz="2000" dirty="0" smtClean="0"/>
              <a:t>... 2+2</a:t>
            </a:r>
          </a:p>
          <a:p>
            <a:pPr>
              <a:buNone/>
            </a:pPr>
            <a:r>
              <a:rPr lang="pl-PL" sz="2000" dirty="0" smtClean="0"/>
              <a:t>4</a:t>
            </a:r>
          </a:p>
          <a:p>
            <a:pPr>
              <a:buNone/>
            </a:pPr>
            <a:endParaRPr lang="pl-PL" sz="2000" dirty="0" smtClean="0"/>
          </a:p>
          <a:p>
            <a:pPr>
              <a:buNone/>
            </a:pPr>
            <a:endParaRPr lang="pl-PL" sz="2000" dirty="0" smtClean="0"/>
          </a:p>
          <a:p>
            <a:pPr>
              <a:buNone/>
            </a:pPr>
            <a:endParaRPr lang="pl-PL" sz="2000" dirty="0" smtClean="0"/>
          </a:p>
          <a:p>
            <a:pPr>
              <a:buNone/>
            </a:pPr>
            <a:r>
              <a:rPr lang="pl-PL" sz="2000" dirty="0" smtClean="0"/>
              <a:t>&gt;&gt;&gt; (50-5*6)/4</a:t>
            </a:r>
          </a:p>
          <a:p>
            <a:pPr>
              <a:buNone/>
            </a:pPr>
            <a:r>
              <a:rPr lang="pl-PL" sz="2000" dirty="0" smtClean="0"/>
              <a:t>5</a:t>
            </a:r>
          </a:p>
          <a:p>
            <a:pPr>
              <a:buNone/>
            </a:pPr>
            <a:r>
              <a:rPr lang="pl-PL" sz="2000" dirty="0" smtClean="0"/>
              <a:t>&gt;&gt;&gt; 8/5 #Ułamki są gubione</a:t>
            </a:r>
          </a:p>
          <a:p>
            <a:pPr>
              <a:buNone/>
            </a:pPr>
            <a:r>
              <a:rPr lang="pl-PL" sz="2000" dirty="0" smtClean="0"/>
              <a:t>1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Python</a:t>
            </a:r>
            <a:r>
              <a:rPr lang="pl-PL" dirty="0" smtClean="0"/>
              <a:t> jako kalkulator</a:t>
            </a:r>
            <a:endParaRPr lang="pl-PL" dirty="0"/>
          </a:p>
        </p:txBody>
      </p:sp>
      <p:sp>
        <p:nvSpPr>
          <p:cNvPr id="10" name="Symbol zastępczy tekstu 9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err="1" smtClean="0"/>
              <a:t>Python</a:t>
            </a:r>
            <a:r>
              <a:rPr lang="pl-PL" dirty="0" smtClean="0"/>
              <a:t> 3.x</a:t>
            </a:r>
            <a:endParaRPr lang="pl-PL" dirty="0"/>
          </a:p>
        </p:txBody>
      </p:sp>
      <p:sp>
        <p:nvSpPr>
          <p:cNvPr id="11" name="Symbol zastępczy zawartości 10"/>
          <p:cNvSpPr>
            <a:spLocks noGrp="1"/>
          </p:cNvSpPr>
          <p:nvPr>
            <p:ph sz="half" idx="2"/>
          </p:nvPr>
        </p:nvSpPr>
        <p:spPr>
          <a:xfrm>
            <a:off x="457200" y="2174874"/>
            <a:ext cx="4040188" cy="4683125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dirty="0" smtClean="0"/>
              <a:t>&gt;&gt;&gt; # Integer division returns the floor:</a:t>
            </a:r>
          </a:p>
          <a:p>
            <a:pPr>
              <a:buNone/>
            </a:pPr>
            <a:r>
              <a:rPr lang="en-US" dirty="0" smtClean="0"/>
              <a:t>... 7//3</a:t>
            </a:r>
          </a:p>
          <a:p>
            <a:pPr>
              <a:buNone/>
            </a:pPr>
            <a:r>
              <a:rPr lang="en-US" dirty="0" smtClean="0"/>
              <a:t>2</a:t>
            </a:r>
          </a:p>
          <a:p>
            <a:pPr>
              <a:buNone/>
            </a:pPr>
            <a:r>
              <a:rPr lang="en-US" dirty="0" smtClean="0"/>
              <a:t>&gt;&gt;&gt; 7//-3</a:t>
            </a:r>
          </a:p>
          <a:p>
            <a:pPr>
              <a:buNone/>
            </a:pPr>
            <a:r>
              <a:rPr lang="en-US" dirty="0" smtClean="0"/>
              <a:t>-3</a:t>
            </a:r>
            <a:endParaRPr lang="pl-PL" dirty="0"/>
          </a:p>
        </p:txBody>
      </p:sp>
      <p:sp>
        <p:nvSpPr>
          <p:cNvPr id="12" name="Symbol zastępczy tekstu 11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pl-PL" dirty="0" err="1" smtClean="0"/>
              <a:t>Python</a:t>
            </a:r>
            <a:r>
              <a:rPr lang="pl-PL" dirty="0" smtClean="0"/>
              <a:t> 2.x</a:t>
            </a:r>
            <a:endParaRPr lang="pl-PL" dirty="0"/>
          </a:p>
        </p:txBody>
      </p:sp>
      <p:sp>
        <p:nvSpPr>
          <p:cNvPr id="13" name="Symbol zastępczy zawartości 12"/>
          <p:cNvSpPr>
            <a:spLocks noGrp="1"/>
          </p:cNvSpPr>
          <p:nvPr>
            <p:ph sz="quarter" idx="4"/>
          </p:nvPr>
        </p:nvSpPr>
        <p:spPr>
          <a:xfrm>
            <a:off x="4645025" y="2174874"/>
            <a:ext cx="4498975" cy="4683125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pl-PL" dirty="0" smtClean="0"/>
              <a:t>&gt;&gt;&gt; 7/3</a:t>
            </a:r>
          </a:p>
          <a:p>
            <a:pPr>
              <a:buNone/>
            </a:pPr>
            <a:r>
              <a:rPr lang="pl-PL" dirty="0" smtClean="0"/>
              <a:t>2</a:t>
            </a:r>
          </a:p>
          <a:p>
            <a:pPr>
              <a:buNone/>
            </a:pPr>
            <a:r>
              <a:rPr lang="pl-PL" dirty="0" smtClean="0"/>
              <a:t>&gt;&gt;&gt; 7.0/3</a:t>
            </a:r>
          </a:p>
          <a:p>
            <a:pPr>
              <a:buNone/>
            </a:pPr>
            <a:r>
              <a:rPr lang="pl-PL" dirty="0" smtClean="0"/>
              <a:t>2.3333333333333335</a:t>
            </a:r>
          </a:p>
          <a:p>
            <a:pPr>
              <a:buNone/>
            </a:pPr>
            <a:r>
              <a:rPr lang="pl-PL" dirty="0" smtClean="0"/>
              <a:t>&gt;&gt;&gt; 7.0//3</a:t>
            </a:r>
          </a:p>
          <a:p>
            <a:pPr>
              <a:buNone/>
            </a:pPr>
            <a:r>
              <a:rPr lang="pl-PL" dirty="0" smtClean="0"/>
              <a:t>2.0</a:t>
            </a:r>
          </a:p>
          <a:p>
            <a:pPr>
              <a:buNone/>
            </a:pPr>
            <a:r>
              <a:rPr lang="pl-PL" dirty="0" smtClean="0"/>
              <a:t>&gt;&gt;&gt; 7.0//-3</a:t>
            </a:r>
          </a:p>
          <a:p>
            <a:pPr>
              <a:buNone/>
            </a:pPr>
            <a:r>
              <a:rPr lang="pl-PL" dirty="0" smtClean="0"/>
              <a:t>-3.0</a:t>
            </a:r>
          </a:p>
          <a:p>
            <a:pPr>
              <a:buNone/>
            </a:pPr>
            <a:r>
              <a:rPr lang="pl-PL" dirty="0" smtClean="0"/>
              <a:t>&gt;&gt;&gt; 7//-3</a:t>
            </a:r>
          </a:p>
          <a:p>
            <a:pPr>
              <a:buNone/>
            </a:pPr>
            <a:r>
              <a:rPr lang="pl-PL" dirty="0" smtClean="0"/>
              <a:t>-3</a:t>
            </a:r>
          </a:p>
          <a:p>
            <a:pPr>
              <a:buNone/>
            </a:pPr>
            <a:endParaRPr lang="pl-PL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Przypisywanie wartości zmiennym</a:t>
            </a:r>
            <a:endParaRPr lang="pl-PL" dirty="0"/>
          </a:p>
        </p:txBody>
      </p:sp>
      <p:sp>
        <p:nvSpPr>
          <p:cNvPr id="8" name="Symbol zastępczy zawartości 7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pl-PL" dirty="0" smtClean="0"/>
              <a:t>Pojedyncze przypisania</a:t>
            </a:r>
          </a:p>
          <a:p>
            <a:pPr>
              <a:buNone/>
            </a:pPr>
            <a:r>
              <a:rPr lang="en-US" dirty="0" smtClean="0"/>
              <a:t>&gt;&gt;&gt; width = 20</a:t>
            </a:r>
          </a:p>
          <a:p>
            <a:pPr>
              <a:buNone/>
            </a:pPr>
            <a:r>
              <a:rPr lang="en-US" dirty="0" smtClean="0"/>
              <a:t>&gt;&gt;&gt; height = 5*9</a:t>
            </a:r>
          </a:p>
          <a:p>
            <a:pPr>
              <a:buNone/>
            </a:pPr>
            <a:r>
              <a:rPr lang="en-US" dirty="0" smtClean="0"/>
              <a:t>&gt;&gt;&gt; width * height</a:t>
            </a:r>
          </a:p>
          <a:p>
            <a:pPr>
              <a:buNone/>
            </a:pPr>
            <a:r>
              <a:rPr lang="en-US" dirty="0" smtClean="0"/>
              <a:t>900</a:t>
            </a:r>
            <a:endParaRPr lang="pl-PL" dirty="0" smtClean="0"/>
          </a:p>
        </p:txBody>
      </p:sp>
      <p:sp>
        <p:nvSpPr>
          <p:cNvPr id="9" name="Symbol zastępczy zawartości 8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pl-PL" dirty="0" smtClean="0"/>
              <a:t>Przypisania równoległe</a:t>
            </a:r>
          </a:p>
          <a:p>
            <a:pPr>
              <a:buNone/>
            </a:pPr>
            <a:r>
              <a:rPr lang="pl-PL" dirty="0" smtClean="0"/>
              <a:t>&gt;&gt;&gt; x = y = z = 0  # Zero x, y and z</a:t>
            </a:r>
          </a:p>
          <a:p>
            <a:pPr>
              <a:buNone/>
            </a:pPr>
            <a:r>
              <a:rPr lang="pl-PL" dirty="0" smtClean="0"/>
              <a:t>&gt;&gt;&gt; x</a:t>
            </a:r>
          </a:p>
          <a:p>
            <a:pPr>
              <a:buNone/>
            </a:pPr>
            <a:r>
              <a:rPr lang="pl-PL" dirty="0" smtClean="0"/>
              <a:t>0</a:t>
            </a:r>
          </a:p>
          <a:p>
            <a:pPr>
              <a:buNone/>
            </a:pPr>
            <a:r>
              <a:rPr lang="pl-PL" dirty="0" smtClean="0"/>
              <a:t>&gt;&gt;&gt; y</a:t>
            </a:r>
          </a:p>
          <a:p>
            <a:pPr>
              <a:buNone/>
            </a:pPr>
            <a:r>
              <a:rPr lang="pl-PL" dirty="0" smtClean="0"/>
              <a:t>0</a:t>
            </a:r>
          </a:p>
          <a:p>
            <a:pPr>
              <a:buNone/>
            </a:pPr>
            <a:r>
              <a:rPr lang="pl-PL" dirty="0" smtClean="0"/>
              <a:t>&gt;&gt;&gt; z</a:t>
            </a:r>
          </a:p>
          <a:p>
            <a:pPr>
              <a:buNone/>
            </a:pPr>
            <a:r>
              <a:rPr lang="pl-PL" dirty="0" smtClean="0"/>
              <a:t>0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Zmienne muszą być definiowane (inicjowane)</a:t>
            </a:r>
            <a:endParaRPr lang="pl-PL" dirty="0"/>
          </a:p>
        </p:txBody>
      </p:sp>
      <p:sp>
        <p:nvSpPr>
          <p:cNvPr id="6" name="Symbol zastępczy zawartości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&gt;&gt;&gt; # </a:t>
            </a:r>
            <a:r>
              <a:rPr lang="pl-PL" dirty="0" smtClean="0"/>
              <a:t>spróbuj użyć niezdefiniowanej zmiennej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... n</a:t>
            </a:r>
          </a:p>
          <a:p>
            <a:pPr>
              <a:buNone/>
            </a:pPr>
            <a:r>
              <a:rPr lang="en-US" dirty="0" err="1" smtClean="0"/>
              <a:t>Traceback</a:t>
            </a:r>
            <a:r>
              <a:rPr lang="en-US" dirty="0" smtClean="0"/>
              <a:t> (most recent call last):</a:t>
            </a:r>
          </a:p>
          <a:p>
            <a:pPr>
              <a:buNone/>
            </a:pPr>
            <a:r>
              <a:rPr lang="en-US" dirty="0" smtClean="0"/>
              <a:t>  File "&lt;</a:t>
            </a:r>
            <a:r>
              <a:rPr lang="en-US" dirty="0" err="1" smtClean="0"/>
              <a:t>stdin</a:t>
            </a:r>
            <a:r>
              <a:rPr lang="en-US" dirty="0" smtClean="0"/>
              <a:t>&gt;", line 1, in &lt;module&gt;</a:t>
            </a:r>
          </a:p>
          <a:p>
            <a:pPr>
              <a:buNone/>
            </a:pPr>
            <a:r>
              <a:rPr lang="en-US" dirty="0" err="1" smtClean="0"/>
              <a:t>NameError</a:t>
            </a:r>
            <a:r>
              <a:rPr lang="en-US" dirty="0" smtClean="0"/>
              <a:t>: name 'n' is not defined</a:t>
            </a:r>
            <a:endParaRPr lang="pl-PL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Operacje zmienno-przecinkowe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2800" dirty="0" smtClean="0"/>
              <a:t>Pełne wsparcie dla operacji zmiennoprzecinkowych – operacje z liczbami typu </a:t>
            </a:r>
            <a:r>
              <a:rPr lang="pl-PL" sz="2800" dirty="0" err="1" smtClean="0"/>
              <a:t>integer</a:t>
            </a:r>
            <a:r>
              <a:rPr lang="pl-PL" sz="2800" dirty="0" smtClean="0"/>
              <a:t> są konwertowane na </a:t>
            </a:r>
            <a:r>
              <a:rPr lang="pl-PL" sz="2800" dirty="0" err="1" smtClean="0"/>
              <a:t>float</a:t>
            </a:r>
            <a:r>
              <a:rPr lang="pl-PL" sz="2800" dirty="0" smtClean="0"/>
              <a:t> w przypadku, gdy którykolwiek argument jest zmiennoprzecinkowy (</a:t>
            </a:r>
            <a:r>
              <a:rPr lang="pl-PL" sz="2800" dirty="0" err="1" smtClean="0"/>
              <a:t>float</a:t>
            </a:r>
            <a:r>
              <a:rPr lang="pl-PL" sz="2800" dirty="0" smtClean="0"/>
              <a:t>)</a:t>
            </a:r>
          </a:p>
          <a:p>
            <a:pPr>
              <a:buNone/>
            </a:pPr>
            <a:r>
              <a:rPr lang="pl-PL" sz="2800" dirty="0" smtClean="0"/>
              <a:t>&gt;&gt;&gt; 3 * 3.75 / 1.5</a:t>
            </a:r>
          </a:p>
          <a:p>
            <a:pPr>
              <a:buNone/>
            </a:pPr>
            <a:r>
              <a:rPr lang="pl-PL" sz="2800" dirty="0" smtClean="0"/>
              <a:t>7.5</a:t>
            </a:r>
          </a:p>
          <a:p>
            <a:pPr>
              <a:buNone/>
            </a:pPr>
            <a:r>
              <a:rPr lang="pl-PL" sz="2800" dirty="0" smtClean="0"/>
              <a:t>&gt;&gt;&gt; 7.0 / 2</a:t>
            </a:r>
          </a:p>
          <a:p>
            <a:pPr>
              <a:buNone/>
            </a:pPr>
            <a:r>
              <a:rPr lang="pl-PL" sz="2800" dirty="0" smtClean="0"/>
              <a:t>3.5</a:t>
            </a:r>
          </a:p>
          <a:p>
            <a:endParaRPr lang="pl-PL" dirty="0" smtClean="0"/>
          </a:p>
          <a:p>
            <a:endParaRPr lang="pl-PL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Liczby zespolone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None/>
            </a:pPr>
            <a:r>
              <a:rPr lang="pl-PL" sz="2400" dirty="0" smtClean="0"/>
              <a:t>&gt;&gt;&gt; 1j * </a:t>
            </a:r>
            <a:r>
              <a:rPr lang="pl-PL" sz="2400" dirty="0" err="1" smtClean="0"/>
              <a:t>1J</a:t>
            </a:r>
            <a:endParaRPr lang="pl-PL" sz="2400" dirty="0" smtClean="0"/>
          </a:p>
          <a:p>
            <a:pPr>
              <a:buNone/>
            </a:pPr>
            <a:r>
              <a:rPr lang="pl-PL" sz="2400" dirty="0" smtClean="0"/>
              <a:t>(-1+0j)</a:t>
            </a:r>
          </a:p>
          <a:p>
            <a:pPr>
              <a:buNone/>
            </a:pPr>
            <a:r>
              <a:rPr lang="pl-PL" sz="2400" dirty="0" smtClean="0"/>
              <a:t>&gt;&gt;&gt; 1j * </a:t>
            </a:r>
            <a:r>
              <a:rPr lang="pl-PL" sz="2400" dirty="0" err="1" smtClean="0"/>
              <a:t>complex</a:t>
            </a:r>
            <a:r>
              <a:rPr lang="pl-PL" sz="2400" dirty="0" smtClean="0"/>
              <a:t>(0, 1)</a:t>
            </a:r>
          </a:p>
          <a:p>
            <a:pPr>
              <a:buNone/>
            </a:pPr>
            <a:r>
              <a:rPr lang="pl-PL" sz="2400" dirty="0" smtClean="0"/>
              <a:t>(-1+0j)</a:t>
            </a:r>
          </a:p>
          <a:p>
            <a:pPr>
              <a:buNone/>
            </a:pPr>
            <a:r>
              <a:rPr lang="pl-PL" sz="2400" dirty="0" smtClean="0"/>
              <a:t>&gt;&gt;&gt; 3+1j*3</a:t>
            </a:r>
          </a:p>
          <a:p>
            <a:pPr>
              <a:buNone/>
            </a:pPr>
            <a:r>
              <a:rPr lang="pl-PL" sz="2400" dirty="0" smtClean="0"/>
              <a:t>(3+3j)</a:t>
            </a:r>
          </a:p>
          <a:p>
            <a:pPr>
              <a:buNone/>
            </a:pPr>
            <a:r>
              <a:rPr lang="pl-PL" sz="2400" dirty="0" smtClean="0"/>
              <a:t>&gt;&gt;&gt; (3+1j)*3</a:t>
            </a:r>
          </a:p>
          <a:p>
            <a:pPr>
              <a:buNone/>
            </a:pPr>
            <a:r>
              <a:rPr lang="pl-PL" sz="2400" dirty="0" smtClean="0"/>
              <a:t>(9+3j)</a:t>
            </a:r>
          </a:p>
          <a:p>
            <a:pPr>
              <a:buNone/>
            </a:pPr>
            <a:r>
              <a:rPr lang="pl-PL" sz="2400" dirty="0" smtClean="0"/>
              <a:t>&gt;&gt;&gt; (1+2j)/(1+1j)</a:t>
            </a:r>
          </a:p>
          <a:p>
            <a:pPr>
              <a:buNone/>
            </a:pPr>
            <a:r>
              <a:rPr lang="pl-PL" sz="2400" dirty="0" smtClean="0"/>
              <a:t>(1.5+0.5j)</a:t>
            </a:r>
            <a:endParaRPr lang="pl-PL" sz="2400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pl-PL" dirty="0" smtClean="0"/>
              <a:t>Zawsze są reprezentowane jako dwa </a:t>
            </a:r>
            <a:r>
              <a:rPr lang="pl-PL" dirty="0" err="1" smtClean="0"/>
              <a:t>float-y</a:t>
            </a:r>
            <a:endParaRPr lang="pl-PL" dirty="0" smtClean="0"/>
          </a:p>
          <a:p>
            <a:pPr>
              <a:buNone/>
            </a:pPr>
            <a:endParaRPr lang="pl-PL" dirty="0" smtClean="0"/>
          </a:p>
          <a:p>
            <a:pPr>
              <a:buNone/>
            </a:pPr>
            <a:r>
              <a:rPr lang="pl-PL" dirty="0" smtClean="0"/>
              <a:t>&gt;&gt;&gt; a=1.5+0.5j</a:t>
            </a:r>
          </a:p>
          <a:p>
            <a:pPr>
              <a:buNone/>
            </a:pPr>
            <a:r>
              <a:rPr lang="pl-PL" dirty="0" smtClean="0"/>
              <a:t>&gt;&gt;&gt; </a:t>
            </a:r>
            <a:r>
              <a:rPr lang="pl-PL" dirty="0" err="1" smtClean="0"/>
              <a:t>a.real</a:t>
            </a:r>
            <a:endParaRPr lang="pl-PL" dirty="0" smtClean="0"/>
          </a:p>
          <a:p>
            <a:pPr>
              <a:buNone/>
            </a:pPr>
            <a:r>
              <a:rPr lang="pl-PL" dirty="0" smtClean="0"/>
              <a:t>1.5</a:t>
            </a:r>
          </a:p>
          <a:p>
            <a:pPr>
              <a:buNone/>
            </a:pPr>
            <a:r>
              <a:rPr lang="pl-PL" dirty="0" smtClean="0"/>
              <a:t>&gt;&gt;&gt; </a:t>
            </a:r>
            <a:r>
              <a:rPr lang="pl-PL" dirty="0" err="1" smtClean="0"/>
              <a:t>a.imag</a:t>
            </a:r>
            <a:endParaRPr lang="pl-PL" dirty="0" smtClean="0"/>
          </a:p>
          <a:p>
            <a:pPr>
              <a:buNone/>
            </a:pPr>
            <a:r>
              <a:rPr lang="pl-PL" dirty="0" smtClean="0"/>
              <a:t>0.5</a:t>
            </a:r>
            <a:endParaRPr lang="pl-PL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Konwersje typów</a:t>
            </a:r>
            <a:endParaRPr lang="pl-PL" dirty="0"/>
          </a:p>
        </p:txBody>
      </p:sp>
      <p:sp>
        <p:nvSpPr>
          <p:cNvPr id="6" name="Symbol zastępczy zawartości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2400" dirty="0" err="1" smtClean="0"/>
              <a:t>chr</a:t>
            </a:r>
            <a:r>
              <a:rPr lang="pl-PL" sz="2400" dirty="0" smtClean="0"/>
              <a:t>() wartość </a:t>
            </a:r>
            <a:r>
              <a:rPr lang="pl-PL" sz="2400" dirty="0" err="1" smtClean="0"/>
              <a:t>całkowita˛</a:t>
            </a:r>
            <a:r>
              <a:rPr lang="pl-PL" sz="2400" dirty="0" smtClean="0"/>
              <a:t> na znak o odpowiednim kodzie ASCII</a:t>
            </a:r>
          </a:p>
          <a:p>
            <a:r>
              <a:rPr lang="pl-PL" sz="2400" dirty="0" err="1" smtClean="0"/>
              <a:t>complex</a:t>
            </a:r>
            <a:r>
              <a:rPr lang="pl-PL" sz="2400" dirty="0" smtClean="0"/>
              <a:t>() wartość całkowitą, </a:t>
            </a:r>
            <a:r>
              <a:rPr lang="pl-PL" sz="2400" dirty="0" err="1" smtClean="0"/>
              <a:t>rzeczywistą˛</a:t>
            </a:r>
            <a:r>
              <a:rPr lang="pl-PL" sz="2400" dirty="0" smtClean="0"/>
              <a:t> lub napisową na zespoloną</a:t>
            </a:r>
          </a:p>
          <a:p>
            <a:r>
              <a:rPr lang="pl-PL" sz="2400" dirty="0" smtClean="0"/>
              <a:t>ord() znak na jego kod ASCII</a:t>
            </a:r>
          </a:p>
          <a:p>
            <a:r>
              <a:rPr lang="pl-PL" sz="2400" dirty="0" err="1" smtClean="0"/>
              <a:t>float</a:t>
            </a:r>
            <a:r>
              <a:rPr lang="pl-PL" sz="2400" dirty="0" smtClean="0"/>
              <a:t>() wartość całkowitą lub napisową na rzeczywistą</a:t>
            </a:r>
          </a:p>
          <a:p>
            <a:r>
              <a:rPr lang="pl-PL" sz="2400" dirty="0" err="1" smtClean="0"/>
              <a:t>int</a:t>
            </a:r>
            <a:r>
              <a:rPr lang="pl-PL" sz="2400" dirty="0" smtClean="0"/>
              <a:t>() wartość rzeczywistą lub </a:t>
            </a:r>
            <a:r>
              <a:rPr lang="pl-PL" sz="2400" dirty="0" err="1" smtClean="0"/>
              <a:t>napisowa˛</a:t>
            </a:r>
            <a:r>
              <a:rPr lang="pl-PL" sz="2400" dirty="0" smtClean="0"/>
              <a:t> na całkowitą</a:t>
            </a:r>
          </a:p>
          <a:p>
            <a:r>
              <a:rPr lang="pl-PL" sz="2400" dirty="0" err="1" smtClean="0"/>
              <a:t>str</a:t>
            </a:r>
            <a:r>
              <a:rPr lang="pl-PL" sz="2400" dirty="0" smtClean="0"/>
              <a:t>() jakąkolwiek wartość na napis</a:t>
            </a:r>
          </a:p>
          <a:p>
            <a:r>
              <a:rPr lang="pl-PL" sz="2400" dirty="0" err="1" smtClean="0"/>
              <a:t>eval</a:t>
            </a:r>
            <a:r>
              <a:rPr lang="pl-PL" sz="2400" dirty="0" smtClean="0"/>
              <a:t>() interpretuje wartość napisową tak, jak </a:t>
            </a:r>
            <a:r>
              <a:rPr lang="pl-PL" sz="2400" dirty="0" err="1" smtClean="0"/>
              <a:t>Python</a:t>
            </a:r>
            <a:r>
              <a:rPr lang="pl-PL" sz="2400" dirty="0" smtClean="0"/>
              <a:t>, i oblicza wynik</a:t>
            </a:r>
            <a:endParaRPr lang="pl-PL" sz="24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Liczby zespolone a konwersje typów</a:t>
            </a:r>
            <a:endParaRPr lang="pl-PL" dirty="0"/>
          </a:p>
        </p:txBody>
      </p:sp>
      <p:sp>
        <p:nvSpPr>
          <p:cNvPr id="6" name="Symbol zastępczy zawartości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2400" dirty="0" smtClean="0"/>
              <a:t>&gt;&gt;&gt; a=3.0+4.0j</a:t>
            </a:r>
          </a:p>
          <a:p>
            <a:pPr>
              <a:buNone/>
            </a:pPr>
            <a:r>
              <a:rPr lang="en-US" sz="2400" dirty="0" smtClean="0"/>
              <a:t>&gt;&gt;&gt; float(a)</a:t>
            </a:r>
          </a:p>
          <a:p>
            <a:pPr>
              <a:buNone/>
            </a:pPr>
            <a:r>
              <a:rPr lang="en-US" sz="2400" dirty="0" err="1" smtClean="0"/>
              <a:t>Traceback</a:t>
            </a:r>
            <a:r>
              <a:rPr lang="en-US" sz="2400" dirty="0" smtClean="0"/>
              <a:t> (most recent call last):</a:t>
            </a:r>
          </a:p>
          <a:p>
            <a:pPr>
              <a:buNone/>
            </a:pPr>
            <a:r>
              <a:rPr lang="en-US" sz="2400" dirty="0" smtClean="0"/>
              <a:t>  File "&lt;</a:t>
            </a:r>
            <a:r>
              <a:rPr lang="en-US" sz="2400" dirty="0" err="1" smtClean="0"/>
              <a:t>stdin</a:t>
            </a:r>
            <a:r>
              <a:rPr lang="en-US" sz="2400" dirty="0" smtClean="0"/>
              <a:t>&gt;", line 1, in ?</a:t>
            </a:r>
          </a:p>
          <a:p>
            <a:pPr>
              <a:buNone/>
            </a:pPr>
            <a:r>
              <a:rPr lang="en-US" sz="2400" dirty="0" err="1" smtClean="0"/>
              <a:t>TypeError</a:t>
            </a:r>
            <a:r>
              <a:rPr lang="en-US" sz="2400" dirty="0" smtClean="0"/>
              <a:t>: can't convert complex to float; use abs(z)</a:t>
            </a:r>
          </a:p>
          <a:p>
            <a:pPr>
              <a:buNone/>
            </a:pPr>
            <a:r>
              <a:rPr lang="en-US" sz="2400" dirty="0" smtClean="0"/>
              <a:t>&gt;&gt;&gt; </a:t>
            </a:r>
            <a:r>
              <a:rPr lang="en-US" sz="2400" dirty="0" err="1" smtClean="0"/>
              <a:t>a.real</a:t>
            </a: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3.0</a:t>
            </a:r>
          </a:p>
          <a:p>
            <a:pPr>
              <a:buNone/>
            </a:pPr>
            <a:r>
              <a:rPr lang="en-US" sz="2400" dirty="0" smtClean="0"/>
              <a:t>&gt;&gt;&gt; </a:t>
            </a:r>
            <a:r>
              <a:rPr lang="en-US" sz="2400" dirty="0" err="1" smtClean="0"/>
              <a:t>a.imag</a:t>
            </a: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4.0</a:t>
            </a:r>
          </a:p>
          <a:p>
            <a:pPr>
              <a:buNone/>
            </a:pPr>
            <a:r>
              <a:rPr lang="en-US" sz="2400" dirty="0" smtClean="0"/>
              <a:t>&gt;&gt;&gt; abs(a)  # </a:t>
            </a:r>
            <a:r>
              <a:rPr lang="en-US" sz="2400" dirty="0" err="1" smtClean="0"/>
              <a:t>sqrt</a:t>
            </a:r>
            <a:r>
              <a:rPr lang="en-US" sz="2400" dirty="0" smtClean="0"/>
              <a:t>(</a:t>
            </a:r>
            <a:r>
              <a:rPr lang="en-US" sz="2400" dirty="0" err="1" smtClean="0"/>
              <a:t>a.real</a:t>
            </a:r>
            <a:r>
              <a:rPr lang="en-US" sz="2400" dirty="0" smtClean="0"/>
              <a:t>**2 + </a:t>
            </a:r>
            <a:r>
              <a:rPr lang="en-US" sz="2400" dirty="0" err="1" smtClean="0"/>
              <a:t>a.imag</a:t>
            </a:r>
            <a:r>
              <a:rPr lang="en-US" sz="2400" dirty="0" smtClean="0"/>
              <a:t>**2)</a:t>
            </a:r>
          </a:p>
          <a:p>
            <a:pPr>
              <a:buNone/>
            </a:pPr>
            <a:r>
              <a:rPr lang="en-US" sz="2400" dirty="0" smtClean="0"/>
              <a:t>5.0</a:t>
            </a:r>
            <a:endParaRPr lang="pl-PL" sz="24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Python</a:t>
            </a:r>
            <a:r>
              <a:rPr lang="pl-PL" dirty="0" smtClean="0"/>
              <a:t> jako kalkulator </a:t>
            </a:r>
            <a:r>
              <a:rPr lang="pl-PL" dirty="0" err="1" smtClean="0"/>
              <a:t>cd</a:t>
            </a:r>
            <a:r>
              <a:rPr lang="pl-PL" dirty="0" smtClean="0"/>
              <a:t>.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62000" y="1556792"/>
            <a:ext cx="7842448" cy="4967833"/>
          </a:xfrm>
        </p:spPr>
        <p:txBody>
          <a:bodyPr/>
          <a:lstStyle/>
          <a:p>
            <a:r>
              <a:rPr lang="pl-PL" dirty="0" smtClean="0"/>
              <a:t>Zmienna _</a:t>
            </a:r>
          </a:p>
          <a:p>
            <a:pPr>
              <a:buNone/>
            </a:pPr>
            <a:r>
              <a:rPr lang="en-US" dirty="0" smtClean="0"/>
              <a:t>&gt;&gt;&gt; </a:t>
            </a:r>
            <a:r>
              <a:rPr lang="pl-PL" dirty="0" smtClean="0"/>
              <a:t>podatek</a:t>
            </a:r>
            <a:r>
              <a:rPr lang="en-US" dirty="0" smtClean="0"/>
              <a:t> = 12.5 / 100</a:t>
            </a:r>
          </a:p>
          <a:p>
            <a:pPr>
              <a:buNone/>
            </a:pPr>
            <a:r>
              <a:rPr lang="en-US" dirty="0" smtClean="0"/>
              <a:t>&gt;&gt;&gt; </a:t>
            </a:r>
            <a:r>
              <a:rPr lang="pl-PL" dirty="0" smtClean="0"/>
              <a:t>cena</a:t>
            </a:r>
            <a:r>
              <a:rPr lang="en-US" dirty="0" smtClean="0"/>
              <a:t> = 100.50</a:t>
            </a:r>
          </a:p>
          <a:p>
            <a:pPr>
              <a:buNone/>
            </a:pPr>
            <a:r>
              <a:rPr lang="en-US" dirty="0" smtClean="0"/>
              <a:t>&gt;&gt;&gt; </a:t>
            </a:r>
            <a:r>
              <a:rPr lang="pl-PL" dirty="0" smtClean="0"/>
              <a:t>cena</a:t>
            </a:r>
            <a:r>
              <a:rPr lang="en-US" dirty="0" smtClean="0"/>
              <a:t> * </a:t>
            </a:r>
            <a:r>
              <a:rPr lang="pl-PL" dirty="0" smtClean="0"/>
              <a:t>podatek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12.5625</a:t>
            </a:r>
          </a:p>
          <a:p>
            <a:pPr>
              <a:buNone/>
            </a:pPr>
            <a:r>
              <a:rPr lang="en-US" dirty="0" smtClean="0"/>
              <a:t>&gt;&gt;&gt; p</a:t>
            </a:r>
            <a:r>
              <a:rPr lang="pl-PL" dirty="0" err="1" smtClean="0"/>
              <a:t>odatek</a:t>
            </a:r>
            <a:r>
              <a:rPr lang="en-US" dirty="0" smtClean="0"/>
              <a:t> + _</a:t>
            </a:r>
          </a:p>
          <a:p>
            <a:pPr>
              <a:buNone/>
            </a:pPr>
            <a:r>
              <a:rPr lang="en-US" dirty="0" smtClean="0"/>
              <a:t>113.0625</a:t>
            </a:r>
          </a:p>
          <a:p>
            <a:pPr>
              <a:buNone/>
            </a:pPr>
            <a:r>
              <a:rPr lang="en-US" dirty="0" smtClean="0"/>
              <a:t>&gt;&gt;&gt; round(_, 2)</a:t>
            </a:r>
          </a:p>
          <a:p>
            <a:pPr>
              <a:buNone/>
            </a:pPr>
            <a:r>
              <a:rPr lang="en-US" dirty="0" smtClean="0"/>
              <a:t>113.06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Łańcuchy znaków</a:t>
            </a:r>
            <a:endParaRPr lang="pl-PL" dirty="0"/>
          </a:p>
        </p:txBody>
      </p:sp>
      <p:sp>
        <p:nvSpPr>
          <p:cNvPr id="6" name="Symbol zastępczy zawartości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2000" dirty="0" smtClean="0"/>
              <a:t>Cudzysłowie</a:t>
            </a:r>
          </a:p>
          <a:p>
            <a:pPr>
              <a:buNone/>
            </a:pPr>
            <a:r>
              <a:rPr lang="en-US" sz="2000" dirty="0" smtClean="0"/>
              <a:t>&gt;&gt;&gt; 'spam eggs'</a:t>
            </a:r>
          </a:p>
          <a:p>
            <a:pPr>
              <a:buNone/>
            </a:pPr>
            <a:r>
              <a:rPr lang="en-US" sz="2000" dirty="0" smtClean="0"/>
              <a:t>'spam eggs'</a:t>
            </a:r>
          </a:p>
          <a:p>
            <a:pPr>
              <a:buNone/>
            </a:pPr>
            <a:r>
              <a:rPr lang="en-US" sz="2000" dirty="0" smtClean="0"/>
              <a:t>&gt;&gt;&gt; '</a:t>
            </a:r>
            <a:r>
              <a:rPr lang="en-US" sz="2000" dirty="0" err="1" smtClean="0"/>
              <a:t>doesn</a:t>
            </a:r>
            <a:r>
              <a:rPr lang="en-US" sz="2000" dirty="0" smtClean="0"/>
              <a:t>\'t'</a:t>
            </a:r>
          </a:p>
          <a:p>
            <a:pPr>
              <a:buNone/>
            </a:pPr>
            <a:r>
              <a:rPr lang="en-US" sz="2000" dirty="0" smtClean="0"/>
              <a:t>"doesn't"</a:t>
            </a:r>
          </a:p>
          <a:p>
            <a:pPr>
              <a:buNone/>
            </a:pPr>
            <a:r>
              <a:rPr lang="en-US" sz="2000" dirty="0" smtClean="0"/>
              <a:t>&gt;&gt;&gt; "doesn't"</a:t>
            </a:r>
          </a:p>
          <a:p>
            <a:pPr>
              <a:buNone/>
            </a:pPr>
            <a:r>
              <a:rPr lang="en-US" sz="2000" dirty="0" smtClean="0"/>
              <a:t>"doesn't"</a:t>
            </a:r>
          </a:p>
          <a:p>
            <a:pPr>
              <a:buNone/>
            </a:pPr>
            <a:r>
              <a:rPr lang="en-US" sz="2000" dirty="0" smtClean="0"/>
              <a:t>&gt;&gt;&gt; '"Yes," he said.'</a:t>
            </a:r>
          </a:p>
          <a:p>
            <a:pPr>
              <a:buNone/>
            </a:pPr>
            <a:r>
              <a:rPr lang="en-US" sz="2000" dirty="0" smtClean="0"/>
              <a:t>'"Yes," he said.'</a:t>
            </a:r>
          </a:p>
          <a:p>
            <a:pPr>
              <a:buNone/>
            </a:pPr>
            <a:r>
              <a:rPr lang="en-US" sz="2000" dirty="0" smtClean="0"/>
              <a:t>&gt;&gt;&gt; "\"Yes,\" he said."</a:t>
            </a:r>
          </a:p>
          <a:p>
            <a:pPr>
              <a:buNone/>
            </a:pPr>
            <a:r>
              <a:rPr lang="en-US" sz="2000" dirty="0" smtClean="0"/>
              <a:t>'"Yes," he said.'</a:t>
            </a:r>
          </a:p>
          <a:p>
            <a:pPr>
              <a:buNone/>
            </a:pPr>
            <a:r>
              <a:rPr lang="en-US" sz="2000" dirty="0" smtClean="0"/>
              <a:t>&gt;&gt;&gt; '"</a:t>
            </a:r>
            <a:r>
              <a:rPr lang="en-US" sz="2000" dirty="0" err="1" smtClean="0"/>
              <a:t>Isn</a:t>
            </a:r>
            <a:r>
              <a:rPr lang="en-US" sz="2000" dirty="0" smtClean="0"/>
              <a:t>\'t," she said.'</a:t>
            </a:r>
          </a:p>
          <a:p>
            <a:pPr>
              <a:buNone/>
            </a:pPr>
            <a:r>
              <a:rPr lang="en-US" sz="2000" dirty="0" smtClean="0"/>
              <a:t>'"</a:t>
            </a:r>
            <a:r>
              <a:rPr lang="en-US" sz="2000" dirty="0" err="1" smtClean="0"/>
              <a:t>Isn</a:t>
            </a:r>
            <a:r>
              <a:rPr lang="en-US" sz="2000" dirty="0" smtClean="0"/>
              <a:t>\'t," she said.'</a:t>
            </a:r>
            <a:endParaRPr lang="pl-PL" sz="20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51520" y="1773238"/>
            <a:ext cx="8640960" cy="4751387"/>
          </a:xfrm>
        </p:spPr>
        <p:txBody>
          <a:bodyPr/>
          <a:lstStyle/>
          <a:p>
            <a:pPr>
              <a:buNone/>
            </a:pPr>
            <a:r>
              <a:rPr lang="en-US" sz="2000" dirty="0" smtClean="0"/>
              <a:t>hello = "This is a rather long string containing\n\</a:t>
            </a:r>
          </a:p>
          <a:p>
            <a:pPr>
              <a:buNone/>
            </a:pPr>
            <a:r>
              <a:rPr lang="en-US" sz="2000" dirty="0" smtClean="0"/>
              <a:t>several lines of text just as you would do in C.\n\</a:t>
            </a:r>
          </a:p>
          <a:p>
            <a:pPr>
              <a:buNone/>
            </a:pPr>
            <a:r>
              <a:rPr lang="en-US" sz="2000" dirty="0" smtClean="0"/>
              <a:t>    Note that whitespace at the beginning of the line is\</a:t>
            </a:r>
          </a:p>
          <a:p>
            <a:pPr>
              <a:buNone/>
            </a:pPr>
            <a:r>
              <a:rPr lang="en-US" sz="2000" dirty="0" smtClean="0"/>
              <a:t> significant."</a:t>
            </a:r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print(hello)</a:t>
            </a:r>
            <a:endParaRPr lang="pl-PL" sz="2000" dirty="0" smtClean="0"/>
          </a:p>
          <a:p>
            <a:pPr>
              <a:buNone/>
            </a:pPr>
            <a:endParaRPr lang="pl-PL" sz="2000" dirty="0" smtClean="0"/>
          </a:p>
          <a:p>
            <a:pPr>
              <a:buNone/>
            </a:pPr>
            <a:r>
              <a:rPr lang="en-US" sz="2000" dirty="0" smtClean="0"/>
              <a:t>This is a rather long string containing</a:t>
            </a:r>
            <a:endParaRPr lang="pl-PL" sz="2000" dirty="0" smtClean="0"/>
          </a:p>
          <a:p>
            <a:pPr>
              <a:buNone/>
            </a:pPr>
            <a:r>
              <a:rPr lang="en-US" sz="2000" dirty="0" smtClean="0"/>
              <a:t>several lines of text just as you would do in C. </a:t>
            </a:r>
            <a:endParaRPr lang="pl-PL" sz="2000" dirty="0" smtClean="0"/>
          </a:p>
          <a:p>
            <a:pPr>
              <a:buNone/>
            </a:pPr>
            <a:r>
              <a:rPr lang="pl-PL" sz="2000" dirty="0" smtClean="0"/>
              <a:t>	</a:t>
            </a:r>
            <a:r>
              <a:rPr lang="en-US" sz="2000" dirty="0" smtClean="0"/>
              <a:t>Note that whitespace at the beginning of the line is</a:t>
            </a:r>
            <a:r>
              <a:rPr lang="pl-PL" sz="2000" dirty="0" smtClean="0"/>
              <a:t> </a:t>
            </a:r>
            <a:r>
              <a:rPr lang="en-US" sz="2000" dirty="0" smtClean="0"/>
              <a:t>significant.</a:t>
            </a:r>
            <a:endParaRPr lang="pl-PL" sz="20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zawartości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2400" dirty="0" smtClean="0"/>
              <a:t>print("""\</a:t>
            </a:r>
          </a:p>
          <a:p>
            <a:pPr>
              <a:buNone/>
            </a:pPr>
            <a:r>
              <a:rPr lang="en-US" sz="2400" dirty="0" smtClean="0"/>
              <a:t>Usage: thingy [OPTIONS]</a:t>
            </a:r>
          </a:p>
          <a:p>
            <a:pPr>
              <a:buNone/>
            </a:pPr>
            <a:r>
              <a:rPr lang="en-US" sz="2400" dirty="0" smtClean="0"/>
              <a:t>     -h                        Display this usage message</a:t>
            </a:r>
          </a:p>
          <a:p>
            <a:pPr>
              <a:buNone/>
            </a:pPr>
            <a:r>
              <a:rPr lang="en-US" sz="2400" dirty="0" smtClean="0"/>
              <a:t>     -H hostname               </a:t>
            </a:r>
            <a:r>
              <a:rPr lang="en-US" sz="2400" dirty="0" err="1" smtClean="0"/>
              <a:t>Hostname</a:t>
            </a:r>
            <a:r>
              <a:rPr lang="en-US" sz="2400" dirty="0" smtClean="0"/>
              <a:t> to connect to</a:t>
            </a:r>
          </a:p>
          <a:p>
            <a:pPr>
              <a:buNone/>
            </a:pPr>
            <a:r>
              <a:rPr lang="en-US" sz="2400" dirty="0" smtClean="0"/>
              <a:t>""")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produces the following output: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Usage: thingy [OPTIONS]</a:t>
            </a:r>
          </a:p>
          <a:p>
            <a:pPr>
              <a:buNone/>
            </a:pPr>
            <a:r>
              <a:rPr lang="en-US" sz="2400" dirty="0" smtClean="0"/>
              <a:t>     -h                        Display this usage message</a:t>
            </a:r>
          </a:p>
          <a:p>
            <a:pPr>
              <a:buNone/>
            </a:pPr>
            <a:r>
              <a:rPr lang="en-US" sz="2400" dirty="0" smtClean="0"/>
              <a:t>     -H hostname               </a:t>
            </a:r>
            <a:r>
              <a:rPr lang="en-US" sz="2400" dirty="0" err="1" smtClean="0"/>
              <a:t>Hostname</a:t>
            </a:r>
            <a:r>
              <a:rPr lang="en-US" sz="2400" dirty="0" smtClean="0"/>
              <a:t> to connect to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endParaRPr lang="pl-PL" sz="24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Surowy łańcuch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Surowy łańcuch </a:t>
            </a:r>
            <a:r>
              <a:rPr lang="pl-PL" dirty="0" err="1" smtClean="0"/>
              <a:t>(ra</a:t>
            </a:r>
            <a:r>
              <a:rPr lang="pl-PL" dirty="0" smtClean="0"/>
              <a:t>w </a:t>
            </a:r>
            <a:r>
              <a:rPr lang="pl-PL" dirty="0" err="1" smtClean="0"/>
              <a:t>string</a:t>
            </a:r>
            <a:r>
              <a:rPr lang="pl-PL" dirty="0" smtClean="0"/>
              <a:t>)</a:t>
            </a:r>
          </a:p>
          <a:p>
            <a:pPr>
              <a:buNone/>
            </a:pPr>
            <a:r>
              <a:rPr lang="en-US" sz="2400" dirty="0" smtClean="0"/>
              <a:t>hello = </a:t>
            </a:r>
            <a:r>
              <a:rPr lang="en-US" sz="2400" dirty="0" err="1" smtClean="0"/>
              <a:t>r"This</a:t>
            </a:r>
            <a:r>
              <a:rPr lang="en-US" sz="2400" dirty="0" smtClean="0"/>
              <a:t> is a rather long string containing\n\</a:t>
            </a:r>
          </a:p>
          <a:p>
            <a:pPr>
              <a:buNone/>
            </a:pPr>
            <a:r>
              <a:rPr lang="en-US" sz="2400" dirty="0" smtClean="0"/>
              <a:t>several lines of text much as you would do in C."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print(hello)</a:t>
            </a:r>
            <a:endParaRPr lang="pl-PL" sz="2400" dirty="0" smtClean="0"/>
          </a:p>
          <a:p>
            <a:pPr>
              <a:buNone/>
            </a:pPr>
            <a:endParaRPr lang="pl-PL" sz="2400" dirty="0" smtClean="0"/>
          </a:p>
          <a:p>
            <a:pPr>
              <a:buNone/>
            </a:pPr>
            <a:r>
              <a:rPr lang="en-US" sz="2400" dirty="0" smtClean="0"/>
              <a:t>This is a rather long string containing\n\ </a:t>
            </a:r>
            <a:endParaRPr lang="pl-PL" sz="2400" dirty="0" smtClean="0"/>
          </a:p>
          <a:p>
            <a:pPr>
              <a:buNone/>
            </a:pPr>
            <a:r>
              <a:rPr lang="en-US" sz="2400" dirty="0" smtClean="0"/>
              <a:t>several lines of text much as you would do in C.</a:t>
            </a:r>
            <a:endParaRPr lang="pl-PL" sz="24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Operacje na łańcuchach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64232" y="1700808"/>
            <a:ext cx="7696200" cy="4751387"/>
          </a:xfrm>
        </p:spPr>
        <p:txBody>
          <a:bodyPr/>
          <a:lstStyle/>
          <a:p>
            <a:r>
              <a:rPr lang="pl-PL" dirty="0" smtClean="0"/>
              <a:t>Konkatenacja</a:t>
            </a:r>
          </a:p>
          <a:p>
            <a:pPr>
              <a:buNone/>
            </a:pPr>
            <a:r>
              <a:rPr lang="en-US" dirty="0" smtClean="0"/>
              <a:t>&gt;&gt;&gt; word = 'Help' + 'A'</a:t>
            </a:r>
          </a:p>
          <a:p>
            <a:pPr>
              <a:buNone/>
            </a:pPr>
            <a:r>
              <a:rPr lang="en-US" dirty="0" smtClean="0"/>
              <a:t>&gt;&gt;&gt; word</a:t>
            </a:r>
          </a:p>
          <a:p>
            <a:pPr>
              <a:buNone/>
            </a:pPr>
            <a:r>
              <a:rPr lang="en-US" dirty="0" smtClean="0"/>
              <a:t>'</a:t>
            </a:r>
            <a:r>
              <a:rPr lang="en-US" dirty="0" err="1" smtClean="0"/>
              <a:t>HelpA</a:t>
            </a:r>
            <a:r>
              <a:rPr lang="en-US" dirty="0" smtClean="0"/>
              <a:t>‘</a:t>
            </a:r>
            <a:endParaRPr lang="pl-PL" dirty="0" smtClean="0"/>
          </a:p>
          <a:p>
            <a:r>
              <a:rPr lang="pl-PL" dirty="0" smtClean="0"/>
              <a:t>Generowanie powtórzeń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&gt;&gt;&gt; '&lt;' + word*5 + '&gt;'</a:t>
            </a:r>
          </a:p>
          <a:p>
            <a:pPr>
              <a:buNone/>
            </a:pPr>
            <a:r>
              <a:rPr lang="en-US" dirty="0" smtClean="0"/>
              <a:t>'&lt;</a:t>
            </a:r>
            <a:r>
              <a:rPr lang="en-US" dirty="0" err="1" smtClean="0"/>
              <a:t>HelpAHelpAHelpAHelpAHelpA</a:t>
            </a:r>
            <a:r>
              <a:rPr lang="en-US" dirty="0" smtClean="0"/>
              <a:t>&gt;'</a:t>
            </a:r>
            <a:endParaRPr lang="pl-PL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Operacje na łańcuchach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Konkatenacja dwóch łańcuchów</a:t>
            </a:r>
          </a:p>
          <a:p>
            <a:pPr>
              <a:buNone/>
            </a:pPr>
            <a:r>
              <a:rPr lang="pl-PL" sz="2400" dirty="0" smtClean="0"/>
              <a:t>&gt;&gt;&gt; '</a:t>
            </a:r>
            <a:r>
              <a:rPr lang="pl-PL" sz="2400" dirty="0" err="1" smtClean="0"/>
              <a:t>str</a:t>
            </a:r>
            <a:r>
              <a:rPr lang="pl-PL" sz="2400" dirty="0" smtClean="0"/>
              <a:t>' </a:t>
            </a:r>
            <a:r>
              <a:rPr lang="pl-PL" sz="2400" dirty="0" err="1" smtClean="0"/>
              <a:t>'in</a:t>
            </a:r>
            <a:r>
              <a:rPr lang="pl-PL" sz="2400" dirty="0" smtClean="0"/>
              <a:t>g'                   #  &lt;-  </a:t>
            </a:r>
            <a:r>
              <a:rPr lang="pl-PL" sz="2400" dirty="0" err="1" smtClean="0"/>
              <a:t>This</a:t>
            </a:r>
            <a:r>
              <a:rPr lang="pl-PL" sz="2400" dirty="0" smtClean="0"/>
              <a:t> </a:t>
            </a:r>
            <a:r>
              <a:rPr lang="pl-PL" sz="2400" dirty="0" err="1" smtClean="0"/>
              <a:t>is</a:t>
            </a:r>
            <a:r>
              <a:rPr lang="pl-PL" sz="2400" dirty="0" smtClean="0"/>
              <a:t> ok</a:t>
            </a:r>
          </a:p>
          <a:p>
            <a:pPr>
              <a:buNone/>
            </a:pPr>
            <a:r>
              <a:rPr lang="pl-PL" sz="2400" dirty="0" smtClean="0"/>
              <a:t>'</a:t>
            </a:r>
            <a:r>
              <a:rPr lang="pl-PL" sz="2400" dirty="0" err="1" smtClean="0"/>
              <a:t>string</a:t>
            </a:r>
            <a:r>
              <a:rPr lang="pl-PL" sz="2400" dirty="0" smtClean="0"/>
              <a:t>'</a:t>
            </a:r>
          </a:p>
          <a:p>
            <a:pPr>
              <a:buNone/>
            </a:pPr>
            <a:r>
              <a:rPr lang="pl-PL" sz="2400" dirty="0" smtClean="0"/>
              <a:t>&gt;&gt;&gt; '</a:t>
            </a:r>
            <a:r>
              <a:rPr lang="pl-PL" sz="2400" dirty="0" err="1" smtClean="0"/>
              <a:t>str'.strip</a:t>
            </a:r>
            <a:r>
              <a:rPr lang="pl-PL" sz="2400" dirty="0" smtClean="0"/>
              <a:t>() + </a:t>
            </a:r>
            <a:r>
              <a:rPr lang="pl-PL" sz="2400" dirty="0" err="1" smtClean="0"/>
              <a:t>'in</a:t>
            </a:r>
            <a:r>
              <a:rPr lang="pl-PL" sz="2400" dirty="0" smtClean="0"/>
              <a:t>g'   #  &lt;-  </a:t>
            </a:r>
            <a:r>
              <a:rPr lang="pl-PL" sz="2400" dirty="0" err="1" smtClean="0"/>
              <a:t>This</a:t>
            </a:r>
            <a:r>
              <a:rPr lang="pl-PL" sz="2400" dirty="0" smtClean="0"/>
              <a:t> </a:t>
            </a:r>
            <a:r>
              <a:rPr lang="pl-PL" sz="2400" dirty="0" err="1" smtClean="0"/>
              <a:t>is</a:t>
            </a:r>
            <a:r>
              <a:rPr lang="pl-PL" sz="2400" dirty="0" smtClean="0"/>
              <a:t> ok</a:t>
            </a:r>
          </a:p>
          <a:p>
            <a:pPr>
              <a:buNone/>
            </a:pPr>
            <a:r>
              <a:rPr lang="pl-PL" sz="2400" dirty="0" smtClean="0"/>
              <a:t>'</a:t>
            </a:r>
            <a:r>
              <a:rPr lang="pl-PL" sz="2400" dirty="0" err="1" smtClean="0"/>
              <a:t>string</a:t>
            </a:r>
            <a:r>
              <a:rPr lang="pl-PL" sz="2400" dirty="0" smtClean="0"/>
              <a:t>'</a:t>
            </a:r>
          </a:p>
          <a:p>
            <a:pPr>
              <a:buNone/>
            </a:pPr>
            <a:r>
              <a:rPr lang="pl-PL" sz="2400" dirty="0" smtClean="0"/>
              <a:t>&gt;&gt;&gt; '</a:t>
            </a:r>
            <a:r>
              <a:rPr lang="pl-PL" sz="2400" dirty="0" err="1" smtClean="0"/>
              <a:t>str'.strip</a:t>
            </a:r>
            <a:r>
              <a:rPr lang="pl-PL" sz="2400" dirty="0" smtClean="0"/>
              <a:t>() </a:t>
            </a:r>
            <a:r>
              <a:rPr lang="pl-PL" sz="2400" dirty="0" err="1" smtClean="0"/>
              <a:t>'in</a:t>
            </a:r>
            <a:r>
              <a:rPr lang="pl-PL" sz="2400" dirty="0" smtClean="0"/>
              <a:t>g'     #  &lt;-  </a:t>
            </a:r>
            <a:r>
              <a:rPr lang="pl-PL" sz="2400" dirty="0" err="1" smtClean="0"/>
              <a:t>This</a:t>
            </a:r>
            <a:r>
              <a:rPr lang="pl-PL" sz="2400" dirty="0" smtClean="0"/>
              <a:t> </a:t>
            </a:r>
            <a:r>
              <a:rPr lang="pl-PL" sz="2400" dirty="0" err="1" smtClean="0"/>
              <a:t>is</a:t>
            </a:r>
            <a:r>
              <a:rPr lang="pl-PL" sz="2400" dirty="0" smtClean="0"/>
              <a:t> </a:t>
            </a:r>
            <a:r>
              <a:rPr lang="pl-PL" sz="2400" dirty="0" err="1" smtClean="0"/>
              <a:t>invalid</a:t>
            </a:r>
            <a:endParaRPr lang="pl-PL" sz="2400" dirty="0" smtClean="0"/>
          </a:p>
          <a:p>
            <a:pPr>
              <a:buNone/>
            </a:pPr>
            <a:r>
              <a:rPr lang="pl-PL" sz="2400" dirty="0" smtClean="0"/>
              <a:t>  File "&lt;</a:t>
            </a:r>
            <a:r>
              <a:rPr lang="pl-PL" sz="2400" dirty="0" err="1" smtClean="0"/>
              <a:t>stdin</a:t>
            </a:r>
            <a:r>
              <a:rPr lang="pl-PL" sz="2400" dirty="0" smtClean="0"/>
              <a:t>&gt;", </a:t>
            </a:r>
            <a:r>
              <a:rPr lang="pl-PL" sz="2400" dirty="0" err="1" smtClean="0"/>
              <a:t>line</a:t>
            </a:r>
            <a:r>
              <a:rPr lang="pl-PL" sz="2400" dirty="0" smtClean="0"/>
              <a:t> 1, </a:t>
            </a:r>
            <a:r>
              <a:rPr lang="pl-PL" sz="2400" dirty="0" err="1" smtClean="0"/>
              <a:t>in</a:t>
            </a:r>
            <a:r>
              <a:rPr lang="pl-PL" sz="2400" dirty="0" smtClean="0"/>
              <a:t> ?</a:t>
            </a:r>
          </a:p>
          <a:p>
            <a:pPr>
              <a:buNone/>
            </a:pPr>
            <a:r>
              <a:rPr lang="pl-PL" sz="2400" dirty="0" smtClean="0"/>
              <a:t>    '</a:t>
            </a:r>
            <a:r>
              <a:rPr lang="pl-PL" sz="2400" dirty="0" err="1" smtClean="0"/>
              <a:t>str'.strip</a:t>
            </a:r>
            <a:r>
              <a:rPr lang="pl-PL" sz="2400" dirty="0" smtClean="0"/>
              <a:t>() </a:t>
            </a:r>
            <a:r>
              <a:rPr lang="pl-PL" sz="2400" dirty="0" err="1" smtClean="0"/>
              <a:t>'in</a:t>
            </a:r>
            <a:r>
              <a:rPr lang="pl-PL" sz="2400" dirty="0" smtClean="0"/>
              <a:t>g'</a:t>
            </a:r>
          </a:p>
          <a:p>
            <a:pPr>
              <a:buNone/>
            </a:pPr>
            <a:r>
              <a:rPr lang="pl-PL" sz="2400" dirty="0" smtClean="0"/>
              <a:t>                      ^</a:t>
            </a:r>
          </a:p>
          <a:p>
            <a:pPr>
              <a:buNone/>
            </a:pPr>
            <a:r>
              <a:rPr lang="pl-PL" sz="2400" dirty="0" err="1" smtClean="0"/>
              <a:t>SyntaxError</a:t>
            </a:r>
            <a:r>
              <a:rPr lang="pl-PL" sz="2400" dirty="0" smtClean="0"/>
              <a:t>: </a:t>
            </a:r>
            <a:r>
              <a:rPr lang="pl-PL" sz="2400" dirty="0" err="1" smtClean="0"/>
              <a:t>invalid</a:t>
            </a:r>
            <a:r>
              <a:rPr lang="pl-PL" sz="2400" dirty="0" smtClean="0"/>
              <a:t> </a:t>
            </a:r>
            <a:r>
              <a:rPr lang="pl-PL" sz="2400" dirty="0" err="1" smtClean="0"/>
              <a:t>syntax</a:t>
            </a:r>
            <a:endParaRPr lang="pl-PL" sz="24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51520" y="1773238"/>
            <a:ext cx="8892480" cy="4751387"/>
          </a:xfrm>
        </p:spPr>
        <p:txBody>
          <a:bodyPr/>
          <a:lstStyle/>
          <a:p>
            <a:pPr>
              <a:buNone/>
            </a:pPr>
            <a:r>
              <a:rPr lang="en-US" sz="2400" dirty="0" smtClean="0"/>
              <a:t>&gt;&gt;&gt; word[4]</a:t>
            </a:r>
          </a:p>
          <a:p>
            <a:pPr>
              <a:buNone/>
            </a:pPr>
            <a:r>
              <a:rPr lang="en-US" sz="2400" dirty="0" smtClean="0"/>
              <a:t>'A'</a:t>
            </a:r>
          </a:p>
          <a:p>
            <a:pPr>
              <a:buNone/>
            </a:pPr>
            <a:r>
              <a:rPr lang="en-US" sz="2400" dirty="0" smtClean="0"/>
              <a:t>&gt;&gt;&gt; word[0:2]</a:t>
            </a:r>
          </a:p>
          <a:p>
            <a:pPr>
              <a:buNone/>
            </a:pPr>
            <a:r>
              <a:rPr lang="en-US" sz="2400" dirty="0" smtClean="0"/>
              <a:t>'He'</a:t>
            </a:r>
          </a:p>
          <a:p>
            <a:pPr>
              <a:buNone/>
            </a:pPr>
            <a:r>
              <a:rPr lang="en-US" sz="2400" dirty="0" smtClean="0"/>
              <a:t>&gt;&gt;&gt; word[2:4]</a:t>
            </a:r>
          </a:p>
          <a:p>
            <a:pPr>
              <a:buNone/>
            </a:pPr>
            <a:r>
              <a:rPr lang="en-US" sz="2400" dirty="0" smtClean="0"/>
              <a:t>'</a:t>
            </a:r>
            <a:r>
              <a:rPr lang="en-US" sz="2400" dirty="0" err="1" smtClean="0"/>
              <a:t>lp</a:t>
            </a:r>
            <a:r>
              <a:rPr lang="en-US" sz="2400" dirty="0" smtClean="0"/>
              <a:t>‘</a:t>
            </a:r>
            <a:endParaRPr lang="pl-PL" sz="2400" dirty="0" smtClean="0"/>
          </a:p>
          <a:p>
            <a:pPr>
              <a:buNone/>
            </a:pPr>
            <a:r>
              <a:rPr lang="en-US" sz="2400" dirty="0" smtClean="0"/>
              <a:t>&gt;&gt;&gt; word[:2] # The first two characters 'He' </a:t>
            </a:r>
            <a:endParaRPr lang="pl-PL" sz="2400" dirty="0" smtClean="0"/>
          </a:p>
          <a:p>
            <a:pPr>
              <a:buNone/>
            </a:pPr>
            <a:r>
              <a:rPr lang="en-US" sz="2400" dirty="0" smtClean="0"/>
              <a:t>&gt;&gt;&gt; word[2:] # Everything except the first two characters '</a:t>
            </a:r>
            <a:r>
              <a:rPr lang="en-US" sz="2400" dirty="0" err="1" smtClean="0"/>
              <a:t>lpA</a:t>
            </a:r>
            <a:r>
              <a:rPr lang="en-US" sz="2400" dirty="0" smtClean="0"/>
              <a:t>'</a:t>
            </a:r>
            <a:endParaRPr lang="pl-PL" sz="24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Łańcuchy są </a:t>
            </a:r>
            <a:r>
              <a:rPr lang="pl-PL" dirty="0" err="1" smtClean="0"/>
              <a:t>niemutowalne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2000" dirty="0" smtClean="0"/>
              <a:t>&gt;&gt;&gt; word[0] = 'x'</a:t>
            </a:r>
          </a:p>
          <a:p>
            <a:pPr>
              <a:buNone/>
            </a:pPr>
            <a:r>
              <a:rPr lang="en-US" sz="2000" dirty="0" err="1" smtClean="0"/>
              <a:t>Traceback</a:t>
            </a:r>
            <a:r>
              <a:rPr lang="en-US" sz="2000" dirty="0" smtClean="0"/>
              <a:t> (most recent call last):</a:t>
            </a:r>
          </a:p>
          <a:p>
            <a:pPr>
              <a:buNone/>
            </a:pPr>
            <a:r>
              <a:rPr lang="en-US" sz="2000" dirty="0" smtClean="0"/>
              <a:t>  File "&lt;</a:t>
            </a:r>
            <a:r>
              <a:rPr lang="en-US" sz="2000" dirty="0" err="1" smtClean="0"/>
              <a:t>stdin</a:t>
            </a:r>
            <a:r>
              <a:rPr lang="en-US" sz="2000" dirty="0" smtClean="0"/>
              <a:t>&gt;", line 1, in ?</a:t>
            </a:r>
          </a:p>
          <a:p>
            <a:pPr>
              <a:buNone/>
            </a:pPr>
            <a:r>
              <a:rPr lang="en-US" sz="2000" dirty="0" err="1" smtClean="0"/>
              <a:t>TypeError</a:t>
            </a:r>
            <a:r>
              <a:rPr lang="en-US" sz="2000" dirty="0" smtClean="0"/>
              <a:t>: '</a:t>
            </a:r>
            <a:r>
              <a:rPr lang="en-US" sz="2000" dirty="0" err="1" smtClean="0"/>
              <a:t>str</a:t>
            </a:r>
            <a:r>
              <a:rPr lang="en-US" sz="2000" dirty="0" smtClean="0"/>
              <a:t>' object does not support item assignment</a:t>
            </a:r>
          </a:p>
          <a:p>
            <a:pPr>
              <a:buNone/>
            </a:pPr>
            <a:r>
              <a:rPr lang="en-US" sz="2000" dirty="0" smtClean="0"/>
              <a:t>&gt;&gt;&gt; word[:1] = 'Splat'</a:t>
            </a:r>
          </a:p>
          <a:p>
            <a:pPr>
              <a:buNone/>
            </a:pPr>
            <a:r>
              <a:rPr lang="en-US" sz="2000" dirty="0" err="1" smtClean="0"/>
              <a:t>Traceback</a:t>
            </a:r>
            <a:r>
              <a:rPr lang="en-US" sz="2000" dirty="0" smtClean="0"/>
              <a:t> (most recent call last):</a:t>
            </a:r>
          </a:p>
          <a:p>
            <a:pPr>
              <a:buNone/>
            </a:pPr>
            <a:r>
              <a:rPr lang="en-US" sz="2000" dirty="0" smtClean="0"/>
              <a:t>  File "&lt;</a:t>
            </a:r>
            <a:r>
              <a:rPr lang="en-US" sz="2000" dirty="0" err="1" smtClean="0"/>
              <a:t>stdin</a:t>
            </a:r>
            <a:r>
              <a:rPr lang="en-US" sz="2000" dirty="0" smtClean="0"/>
              <a:t>&gt;", line 1, in ?</a:t>
            </a:r>
          </a:p>
          <a:p>
            <a:pPr>
              <a:buNone/>
            </a:pPr>
            <a:r>
              <a:rPr lang="en-US" sz="2000" dirty="0" err="1" smtClean="0"/>
              <a:t>TypeError</a:t>
            </a:r>
            <a:r>
              <a:rPr lang="en-US" sz="2000" dirty="0" smtClean="0"/>
              <a:t>: '</a:t>
            </a:r>
            <a:r>
              <a:rPr lang="en-US" sz="2000" dirty="0" err="1" smtClean="0"/>
              <a:t>str</a:t>
            </a:r>
            <a:r>
              <a:rPr lang="en-US" sz="2000" dirty="0" smtClean="0"/>
              <a:t>' object does not support slice assignment</a:t>
            </a:r>
            <a:endParaRPr lang="pl-PL" sz="2000" dirty="0" smtClean="0"/>
          </a:p>
          <a:p>
            <a:pPr>
              <a:buNone/>
            </a:pPr>
            <a:endParaRPr lang="pl-PL" sz="2000" dirty="0" smtClean="0"/>
          </a:p>
          <a:p>
            <a:pPr>
              <a:buNone/>
            </a:pPr>
            <a:endParaRPr lang="pl-PL" sz="20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…ale można kopiować ich fragmenty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None/>
            </a:pPr>
            <a:r>
              <a:rPr lang="en-US" sz="2400" dirty="0" smtClean="0"/>
              <a:t>&gt;&gt;&gt; 'x' + word[1:] </a:t>
            </a:r>
            <a:endParaRPr lang="pl-PL" sz="2400" dirty="0" smtClean="0"/>
          </a:p>
          <a:p>
            <a:pPr>
              <a:buNone/>
            </a:pPr>
            <a:r>
              <a:rPr lang="en-US" sz="2400" dirty="0" smtClean="0"/>
              <a:t>'</a:t>
            </a:r>
            <a:r>
              <a:rPr lang="en-US" sz="2400" dirty="0" err="1" smtClean="0"/>
              <a:t>xelpA</a:t>
            </a:r>
            <a:r>
              <a:rPr lang="en-US" sz="2400" dirty="0" smtClean="0"/>
              <a:t>' </a:t>
            </a:r>
            <a:endParaRPr lang="pl-PL" sz="2400" dirty="0" smtClean="0"/>
          </a:p>
          <a:p>
            <a:pPr>
              <a:buNone/>
            </a:pPr>
            <a:r>
              <a:rPr lang="en-US" sz="2400" dirty="0" smtClean="0"/>
              <a:t>&gt;&gt;&gt; 'Splat' + word[4] </a:t>
            </a:r>
            <a:endParaRPr lang="pl-PL" sz="2400" dirty="0" smtClean="0"/>
          </a:p>
          <a:p>
            <a:pPr>
              <a:buNone/>
            </a:pPr>
            <a:r>
              <a:rPr lang="en-US" sz="2400" dirty="0" smtClean="0"/>
              <a:t>'</a:t>
            </a:r>
            <a:r>
              <a:rPr lang="en-US" sz="2400" dirty="0" err="1" smtClean="0"/>
              <a:t>SplatA</a:t>
            </a:r>
            <a:r>
              <a:rPr lang="en-US" sz="2400" dirty="0" smtClean="0"/>
              <a:t>‘</a:t>
            </a:r>
            <a:endParaRPr lang="pl-PL" sz="2400" dirty="0" smtClean="0"/>
          </a:p>
          <a:p>
            <a:pPr>
              <a:buNone/>
            </a:pPr>
            <a:r>
              <a:rPr lang="en-US" sz="2400" dirty="0" smtClean="0"/>
              <a:t>&gt;&gt;&gt; 'x' + word[1:] </a:t>
            </a:r>
            <a:endParaRPr lang="pl-PL" sz="2400" dirty="0" smtClean="0"/>
          </a:p>
          <a:p>
            <a:pPr>
              <a:buNone/>
            </a:pPr>
            <a:r>
              <a:rPr lang="en-US" sz="2400" dirty="0" smtClean="0"/>
              <a:t>'</a:t>
            </a:r>
            <a:r>
              <a:rPr lang="en-US" sz="2400" dirty="0" err="1" smtClean="0"/>
              <a:t>xelpA</a:t>
            </a:r>
            <a:r>
              <a:rPr lang="en-US" sz="2400" dirty="0" smtClean="0"/>
              <a:t>' </a:t>
            </a:r>
            <a:endParaRPr lang="pl-PL" sz="2400" dirty="0" smtClean="0"/>
          </a:p>
          <a:p>
            <a:pPr>
              <a:buNone/>
            </a:pPr>
            <a:r>
              <a:rPr lang="en-US" sz="2400" dirty="0" smtClean="0"/>
              <a:t>&gt;&gt;&gt; 'Splat' + word[4] </a:t>
            </a:r>
            <a:endParaRPr lang="pl-PL" sz="2400" dirty="0" smtClean="0"/>
          </a:p>
          <a:p>
            <a:pPr>
              <a:buNone/>
            </a:pPr>
            <a:r>
              <a:rPr lang="en-US" sz="2400" dirty="0" smtClean="0"/>
              <a:t>'</a:t>
            </a:r>
            <a:r>
              <a:rPr lang="en-US" sz="2400" dirty="0" err="1" smtClean="0"/>
              <a:t>SplatA</a:t>
            </a:r>
            <a:r>
              <a:rPr lang="en-US" sz="2400" dirty="0" smtClean="0"/>
              <a:t>'</a:t>
            </a:r>
            <a:endParaRPr lang="pl-PL" sz="2400" dirty="0" smtClean="0"/>
          </a:p>
          <a:p>
            <a:endParaRPr lang="pl-PL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None/>
            </a:pPr>
            <a:r>
              <a:rPr lang="en-US" sz="2400" dirty="0" smtClean="0"/>
              <a:t>&gt;&gt;&gt; word[:2] + word[2:]</a:t>
            </a:r>
            <a:endParaRPr lang="pl-PL" sz="2400" dirty="0" smtClean="0"/>
          </a:p>
          <a:p>
            <a:pPr>
              <a:buNone/>
            </a:pPr>
            <a:r>
              <a:rPr lang="en-US" sz="2400" dirty="0" smtClean="0"/>
              <a:t>'</a:t>
            </a:r>
            <a:r>
              <a:rPr lang="en-US" sz="2400" dirty="0" err="1" smtClean="0"/>
              <a:t>HelpA</a:t>
            </a:r>
            <a:r>
              <a:rPr lang="en-US" sz="2400" dirty="0" smtClean="0"/>
              <a:t>' </a:t>
            </a:r>
            <a:endParaRPr lang="pl-PL" sz="2400" dirty="0" smtClean="0"/>
          </a:p>
          <a:p>
            <a:pPr>
              <a:buNone/>
            </a:pPr>
            <a:r>
              <a:rPr lang="en-US" sz="2400" dirty="0" smtClean="0"/>
              <a:t>&gt;&gt;&gt; word[:3] + word[3:]</a:t>
            </a:r>
            <a:endParaRPr lang="pl-PL" sz="2400" dirty="0" smtClean="0"/>
          </a:p>
          <a:p>
            <a:pPr>
              <a:buNone/>
            </a:pPr>
            <a:r>
              <a:rPr lang="en-US" sz="2400" dirty="0" smtClean="0"/>
              <a:t>'</a:t>
            </a:r>
            <a:r>
              <a:rPr lang="en-US" sz="2400" dirty="0" err="1" smtClean="0"/>
              <a:t>HelpA</a:t>
            </a:r>
            <a:r>
              <a:rPr lang="en-US" sz="2400" dirty="0" smtClean="0"/>
              <a:t>'</a:t>
            </a:r>
            <a:endParaRPr lang="pl-PL" sz="24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2400" dirty="0" smtClean="0"/>
              <a:t>&gt;&gt;&gt; word[:2] + word[2:] </a:t>
            </a:r>
            <a:endParaRPr lang="pl-PL" sz="2400" dirty="0" smtClean="0"/>
          </a:p>
          <a:p>
            <a:pPr>
              <a:buNone/>
            </a:pPr>
            <a:r>
              <a:rPr lang="en-US" sz="2400" dirty="0" smtClean="0"/>
              <a:t>'</a:t>
            </a:r>
            <a:r>
              <a:rPr lang="en-US" sz="2400" dirty="0" err="1" smtClean="0"/>
              <a:t>HelpA</a:t>
            </a:r>
            <a:r>
              <a:rPr lang="en-US" sz="2400" dirty="0" smtClean="0"/>
              <a:t>' </a:t>
            </a:r>
            <a:endParaRPr lang="pl-PL" sz="2400" dirty="0" smtClean="0"/>
          </a:p>
          <a:p>
            <a:pPr>
              <a:buNone/>
            </a:pPr>
            <a:r>
              <a:rPr lang="en-US" sz="2400" dirty="0" smtClean="0"/>
              <a:t>&gt;&gt;&gt; word[:3] + word[3:] </a:t>
            </a:r>
            <a:endParaRPr lang="pl-PL" sz="2400" dirty="0" smtClean="0"/>
          </a:p>
          <a:p>
            <a:pPr>
              <a:buNone/>
            </a:pPr>
            <a:r>
              <a:rPr lang="en-US" sz="2400" dirty="0" smtClean="0"/>
              <a:t>'</a:t>
            </a:r>
            <a:r>
              <a:rPr lang="en-US" sz="2400" dirty="0" err="1" smtClean="0"/>
              <a:t>HelpA</a:t>
            </a:r>
            <a:r>
              <a:rPr lang="en-US" sz="2400" dirty="0" smtClean="0"/>
              <a:t>‘</a:t>
            </a:r>
            <a:endParaRPr lang="pl-PL" sz="2400" dirty="0" smtClean="0"/>
          </a:p>
          <a:p>
            <a:pPr>
              <a:buNone/>
            </a:pPr>
            <a:endParaRPr lang="pl-PL" sz="2400" dirty="0" smtClean="0"/>
          </a:p>
          <a:p>
            <a:pPr>
              <a:buNone/>
            </a:pPr>
            <a:r>
              <a:rPr lang="pl-PL" sz="2400" dirty="0" smtClean="0"/>
              <a:t>&gt;&gt;&gt; </a:t>
            </a:r>
            <a:r>
              <a:rPr lang="pl-PL" sz="2400" dirty="0" err="1" smtClean="0"/>
              <a:t>word</a:t>
            </a:r>
            <a:r>
              <a:rPr lang="pl-PL" sz="2400" dirty="0" smtClean="0"/>
              <a:t>[1:100] </a:t>
            </a:r>
          </a:p>
          <a:p>
            <a:pPr>
              <a:buNone/>
            </a:pPr>
            <a:r>
              <a:rPr lang="pl-PL" sz="2400" dirty="0" smtClean="0"/>
              <a:t>'</a:t>
            </a:r>
            <a:r>
              <a:rPr lang="pl-PL" sz="2400" dirty="0" err="1" smtClean="0"/>
              <a:t>elpA</a:t>
            </a:r>
            <a:r>
              <a:rPr lang="pl-PL" sz="2400" dirty="0" smtClean="0"/>
              <a:t>' </a:t>
            </a:r>
          </a:p>
          <a:p>
            <a:pPr>
              <a:buNone/>
            </a:pPr>
            <a:r>
              <a:rPr lang="pl-PL" sz="2400" dirty="0" smtClean="0"/>
              <a:t>&gt;&gt;&gt; </a:t>
            </a:r>
            <a:r>
              <a:rPr lang="pl-PL" sz="2400" dirty="0" err="1" smtClean="0"/>
              <a:t>word</a:t>
            </a:r>
            <a:r>
              <a:rPr lang="pl-PL" sz="2400" dirty="0" smtClean="0"/>
              <a:t>[10:] </a:t>
            </a:r>
          </a:p>
          <a:p>
            <a:pPr>
              <a:buNone/>
            </a:pPr>
            <a:r>
              <a:rPr lang="pl-PL" sz="2400" dirty="0" smtClean="0"/>
              <a:t>'' </a:t>
            </a:r>
          </a:p>
          <a:p>
            <a:pPr>
              <a:buNone/>
            </a:pPr>
            <a:r>
              <a:rPr lang="pl-PL" sz="2400" dirty="0" smtClean="0"/>
              <a:t>&gt;&gt;&gt; </a:t>
            </a:r>
            <a:r>
              <a:rPr lang="pl-PL" sz="2400" dirty="0" err="1" smtClean="0"/>
              <a:t>word</a:t>
            </a:r>
            <a:r>
              <a:rPr lang="pl-PL" sz="2400" dirty="0" smtClean="0"/>
              <a:t>[2:1] </a:t>
            </a:r>
          </a:p>
          <a:p>
            <a:pPr>
              <a:buNone/>
            </a:pPr>
            <a:r>
              <a:rPr lang="pl-PL" sz="2400" dirty="0" smtClean="0"/>
              <a:t>''</a:t>
            </a:r>
            <a:endParaRPr lang="pl-PL" sz="24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2800" dirty="0" smtClean="0"/>
              <a:t>&gt;&gt;&gt; word[-1] # The last character 'A' &gt;&gt;&gt; word[-2] # The last-but-one character 'p' </a:t>
            </a:r>
            <a:endParaRPr lang="pl-PL" sz="2800" dirty="0" smtClean="0"/>
          </a:p>
          <a:p>
            <a:pPr>
              <a:buNone/>
            </a:pPr>
            <a:r>
              <a:rPr lang="en-US" sz="2800" dirty="0" smtClean="0"/>
              <a:t>&gt;&gt;&gt; word[-2:] # The last two characters '</a:t>
            </a:r>
            <a:r>
              <a:rPr lang="en-US" sz="2800" dirty="0" err="1" smtClean="0"/>
              <a:t>pA</a:t>
            </a:r>
            <a:r>
              <a:rPr lang="en-US" sz="2800" dirty="0" smtClean="0"/>
              <a:t>' </a:t>
            </a:r>
            <a:endParaRPr lang="pl-PL" sz="2800" dirty="0" smtClean="0"/>
          </a:p>
          <a:p>
            <a:pPr>
              <a:buNone/>
            </a:pPr>
            <a:r>
              <a:rPr lang="en-US" sz="2800" dirty="0" smtClean="0"/>
              <a:t>&gt;&gt;&gt; word[:-2] # Everything except the last two characters 'Hel‘</a:t>
            </a:r>
            <a:endParaRPr lang="pl-PL" sz="2800" dirty="0" smtClean="0"/>
          </a:p>
          <a:p>
            <a:pPr>
              <a:buNone/>
            </a:pPr>
            <a:endParaRPr lang="pl-PL" sz="2800" dirty="0" smtClean="0"/>
          </a:p>
          <a:p>
            <a:pPr>
              <a:buNone/>
            </a:pPr>
            <a:r>
              <a:rPr lang="en-US" sz="2800" dirty="0" smtClean="0"/>
              <a:t>&gt;&gt;&gt; word[-0] # (since -0 equals 0) 'H'</a:t>
            </a:r>
            <a:endParaRPr lang="pl-PL" sz="28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2800" dirty="0" smtClean="0"/>
              <a:t>&gt;&gt;&gt; word[-100:]</a:t>
            </a:r>
          </a:p>
          <a:p>
            <a:pPr>
              <a:buNone/>
            </a:pPr>
            <a:r>
              <a:rPr lang="en-US" sz="2800" dirty="0" smtClean="0"/>
              <a:t>'</a:t>
            </a:r>
            <a:r>
              <a:rPr lang="en-US" sz="2800" dirty="0" err="1" smtClean="0"/>
              <a:t>HelpA</a:t>
            </a:r>
            <a:r>
              <a:rPr lang="en-US" sz="2800" dirty="0" smtClean="0"/>
              <a:t>'</a:t>
            </a:r>
          </a:p>
          <a:p>
            <a:pPr>
              <a:buNone/>
            </a:pPr>
            <a:r>
              <a:rPr lang="en-US" sz="2800" dirty="0" smtClean="0"/>
              <a:t>&gt;&gt;&gt; word[-10]    # error</a:t>
            </a:r>
          </a:p>
          <a:p>
            <a:pPr>
              <a:buNone/>
            </a:pPr>
            <a:r>
              <a:rPr lang="en-US" sz="2800" dirty="0" err="1" smtClean="0"/>
              <a:t>Traceback</a:t>
            </a:r>
            <a:r>
              <a:rPr lang="en-US" sz="2800" dirty="0" smtClean="0"/>
              <a:t> (most recent call last):</a:t>
            </a:r>
          </a:p>
          <a:p>
            <a:pPr>
              <a:buNone/>
            </a:pPr>
            <a:r>
              <a:rPr lang="en-US" sz="2800" dirty="0" smtClean="0"/>
              <a:t>  File "&lt;</a:t>
            </a:r>
            <a:r>
              <a:rPr lang="en-US" sz="2800" dirty="0" err="1" smtClean="0"/>
              <a:t>stdin</a:t>
            </a:r>
            <a:r>
              <a:rPr lang="en-US" sz="2800" dirty="0" smtClean="0"/>
              <a:t>&gt;", line 1, in ?</a:t>
            </a:r>
          </a:p>
          <a:p>
            <a:pPr>
              <a:buNone/>
            </a:pPr>
            <a:r>
              <a:rPr lang="en-US" sz="2800" dirty="0" err="1" smtClean="0"/>
              <a:t>IndexError</a:t>
            </a:r>
            <a:r>
              <a:rPr lang="en-US" sz="2800" dirty="0" smtClean="0"/>
              <a:t>: string index out of range</a:t>
            </a:r>
            <a:endParaRPr lang="pl-PL" sz="28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62000" y="1773238"/>
            <a:ext cx="8382000" cy="4751387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&gt;&gt;&gt; word[-100:] </a:t>
            </a:r>
            <a:r>
              <a:rPr lang="pl-PL" dirty="0" smtClean="0"/>
              <a:t> #przytnie wartość indeksu</a:t>
            </a:r>
          </a:p>
          <a:p>
            <a:pPr>
              <a:buNone/>
            </a:pPr>
            <a:r>
              <a:rPr lang="en-US" dirty="0" smtClean="0"/>
              <a:t>'</a:t>
            </a:r>
            <a:r>
              <a:rPr lang="en-US" dirty="0" err="1" smtClean="0"/>
              <a:t>HelpA</a:t>
            </a:r>
            <a:r>
              <a:rPr lang="en-US" dirty="0" smtClean="0"/>
              <a:t>' </a:t>
            </a:r>
            <a:endParaRPr lang="pl-PL" dirty="0" smtClean="0"/>
          </a:p>
          <a:p>
            <a:pPr>
              <a:buNone/>
            </a:pPr>
            <a:r>
              <a:rPr lang="en-US" dirty="0" smtClean="0"/>
              <a:t>&gt;&gt;&gt; word[-10] # error </a:t>
            </a:r>
            <a:endParaRPr lang="pl-PL" dirty="0" smtClean="0"/>
          </a:p>
          <a:p>
            <a:pPr>
              <a:buNone/>
            </a:pPr>
            <a:r>
              <a:rPr lang="en-US" dirty="0" err="1" smtClean="0"/>
              <a:t>Traceback</a:t>
            </a:r>
            <a:r>
              <a:rPr lang="en-US" dirty="0" smtClean="0"/>
              <a:t> (most recent call last): </a:t>
            </a:r>
            <a:endParaRPr lang="pl-PL" dirty="0" smtClean="0"/>
          </a:p>
          <a:p>
            <a:pPr>
              <a:buNone/>
            </a:pPr>
            <a:r>
              <a:rPr lang="pl-PL" dirty="0" smtClean="0"/>
              <a:t>	</a:t>
            </a:r>
            <a:r>
              <a:rPr lang="en-US" dirty="0" smtClean="0"/>
              <a:t>File "&lt;</a:t>
            </a:r>
            <a:r>
              <a:rPr lang="en-US" dirty="0" err="1" smtClean="0"/>
              <a:t>stdin</a:t>
            </a:r>
            <a:r>
              <a:rPr lang="en-US" dirty="0" smtClean="0"/>
              <a:t>&gt;", line 1, in ? </a:t>
            </a:r>
            <a:endParaRPr lang="pl-PL" dirty="0" smtClean="0"/>
          </a:p>
          <a:p>
            <a:pPr>
              <a:buNone/>
            </a:pPr>
            <a:r>
              <a:rPr lang="en-US" dirty="0" err="1" smtClean="0"/>
              <a:t>IndexError</a:t>
            </a:r>
            <a:r>
              <a:rPr lang="en-US" dirty="0" smtClean="0"/>
              <a:t>: string index out of range</a:t>
            </a:r>
            <a:endParaRPr lang="pl-PL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95536" y="1773238"/>
            <a:ext cx="8748464" cy="4751387"/>
          </a:xfrm>
        </p:spPr>
        <p:txBody>
          <a:bodyPr/>
          <a:lstStyle/>
          <a:p>
            <a:pPr>
              <a:buNone/>
            </a:pPr>
            <a:r>
              <a:rPr lang="pt-BR" dirty="0" smtClean="0"/>
              <a:t> </a:t>
            </a:r>
            <a:r>
              <a:rPr lang="pt-BR" dirty="0" smtClean="0">
                <a:latin typeface="Courier New" pitchFamily="49" charset="0"/>
                <a:cs typeface="Courier New" pitchFamily="49" charset="0"/>
              </a:rPr>
              <a:t>+---+---+---+---+---+</a:t>
            </a:r>
          </a:p>
          <a:p>
            <a:pPr>
              <a:buNone/>
            </a:pPr>
            <a:r>
              <a:rPr lang="pt-BR" dirty="0" smtClean="0">
                <a:latin typeface="Courier New" pitchFamily="49" charset="0"/>
                <a:cs typeface="Courier New" pitchFamily="49" charset="0"/>
              </a:rPr>
              <a:t> | H | e | l | p | A |</a:t>
            </a:r>
          </a:p>
          <a:p>
            <a:pPr>
              <a:buNone/>
            </a:pPr>
            <a:r>
              <a:rPr lang="pt-BR" dirty="0" smtClean="0">
                <a:latin typeface="Courier New" pitchFamily="49" charset="0"/>
                <a:cs typeface="Courier New" pitchFamily="49" charset="0"/>
              </a:rPr>
              <a:t> +---+---+---+---+---+</a:t>
            </a:r>
          </a:p>
          <a:p>
            <a:pPr>
              <a:buNone/>
            </a:pPr>
            <a:r>
              <a:rPr lang="pt-BR" dirty="0" smtClean="0">
                <a:latin typeface="Courier New" pitchFamily="49" charset="0"/>
                <a:cs typeface="Courier New" pitchFamily="49" charset="0"/>
              </a:rPr>
              <a:t> 0   1   2   3   4   5</a:t>
            </a:r>
          </a:p>
          <a:p>
            <a:pPr>
              <a:buNone/>
            </a:pPr>
            <a:r>
              <a:rPr lang="pt-BR" dirty="0" smtClean="0">
                <a:latin typeface="Courier New" pitchFamily="49" charset="0"/>
                <a:cs typeface="Courier New" pitchFamily="49" charset="0"/>
              </a:rPr>
              <a:t>-5  -4  -3  -2  -1</a:t>
            </a:r>
            <a:endParaRPr lang="pl-PL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dirty="0" smtClean="0">
                <a:latin typeface="Courier New" pitchFamily="49" charset="0"/>
                <a:cs typeface="Courier New" pitchFamily="49" charset="0"/>
              </a:rPr>
              <a:t>Uwaga: </a:t>
            </a:r>
          </a:p>
          <a:p>
            <a:pPr>
              <a:buNone/>
            </a:pPr>
            <a:r>
              <a:rPr lang="pl-PL" dirty="0" smtClean="0">
                <a:latin typeface="Courier New" pitchFamily="49" charset="0"/>
                <a:cs typeface="Courier New" pitchFamily="49" charset="0"/>
              </a:rPr>
              <a:t>przedziały są niedomknięte od góry:</a:t>
            </a:r>
          </a:p>
          <a:p>
            <a:pPr>
              <a:buNone/>
            </a:pP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word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[1:2] zwróci jedną literę</a:t>
            </a:r>
            <a:endParaRPr lang="pl-PL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2800" dirty="0" smtClean="0"/>
              <a:t>&gt;&gt;&gt; s = '</a:t>
            </a:r>
            <a:r>
              <a:rPr lang="pl-PL" sz="2800" dirty="0" err="1" smtClean="0"/>
              <a:t>supercalifragilisticexpialidocious</a:t>
            </a:r>
            <a:r>
              <a:rPr lang="pl-PL" sz="2800" dirty="0" smtClean="0"/>
              <a:t>' &gt;&gt;&gt; len(s) 34</a:t>
            </a:r>
            <a:endParaRPr lang="pl-PL" sz="28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Unicode</a:t>
            </a:r>
            <a:endParaRPr lang="pl-PL" dirty="0"/>
          </a:p>
        </p:txBody>
      </p:sp>
      <p:sp>
        <p:nvSpPr>
          <p:cNvPr id="5" name="Symbol zastępczy tekstu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err="1" smtClean="0"/>
              <a:t>Python</a:t>
            </a:r>
            <a:r>
              <a:rPr lang="pl-PL" dirty="0" smtClean="0"/>
              <a:t> 3.2</a:t>
            </a:r>
            <a:endParaRPr lang="pl-PL" dirty="0"/>
          </a:p>
        </p:txBody>
      </p:sp>
      <p:sp>
        <p:nvSpPr>
          <p:cNvPr id="6" name="Symbol zastępczy zawartości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None/>
            </a:pPr>
            <a:r>
              <a:rPr lang="pl-PL" dirty="0" smtClean="0"/>
              <a:t>&gt;&gt;&gt; </a:t>
            </a:r>
            <a:r>
              <a:rPr lang="pl-PL" dirty="0" err="1" smtClean="0"/>
              <a:t>w="słowo</a:t>
            </a:r>
            <a:r>
              <a:rPr lang="pl-PL" dirty="0" smtClean="0"/>
              <a:t>"</a:t>
            </a:r>
          </a:p>
          <a:p>
            <a:pPr>
              <a:buNone/>
            </a:pPr>
            <a:r>
              <a:rPr lang="pl-PL" dirty="0" smtClean="0"/>
              <a:t>&gt;&gt;&gt; len(w)</a:t>
            </a:r>
          </a:p>
          <a:p>
            <a:pPr>
              <a:buNone/>
            </a:pPr>
            <a:r>
              <a:rPr lang="pl-PL" dirty="0" smtClean="0"/>
              <a:t>5</a:t>
            </a:r>
          </a:p>
          <a:p>
            <a:pPr>
              <a:buNone/>
            </a:pPr>
            <a:r>
              <a:rPr lang="pl-PL" dirty="0" smtClean="0"/>
              <a:t>&gt;&gt;&gt; w</a:t>
            </a:r>
          </a:p>
          <a:p>
            <a:pPr>
              <a:buNone/>
            </a:pPr>
            <a:r>
              <a:rPr lang="pl-PL" dirty="0" smtClean="0"/>
              <a:t>'słowo'</a:t>
            </a:r>
          </a:p>
          <a:p>
            <a:pPr>
              <a:buNone/>
            </a:pPr>
            <a:endParaRPr lang="pl-PL" sz="1800" dirty="0" smtClean="0"/>
          </a:p>
          <a:p>
            <a:pPr>
              <a:buNone/>
            </a:pPr>
            <a:r>
              <a:rPr lang="pl-PL" sz="1800" dirty="0" smtClean="0">
                <a:solidFill>
                  <a:srgbClr val="FF0000"/>
                </a:solidFill>
              </a:rPr>
              <a:t>Uwaga na </a:t>
            </a:r>
            <a:r>
              <a:rPr lang="pl-PL" sz="1800" dirty="0" err="1" smtClean="0">
                <a:solidFill>
                  <a:srgbClr val="FF0000"/>
                </a:solidFill>
              </a:rPr>
              <a:t>encoding</a:t>
            </a:r>
            <a:r>
              <a:rPr lang="pl-PL" sz="1800" dirty="0" smtClean="0">
                <a:solidFill>
                  <a:srgbClr val="FF0000"/>
                </a:solidFill>
              </a:rPr>
              <a:t> terminala:</a:t>
            </a:r>
          </a:p>
          <a:p>
            <a:pPr>
              <a:buNone/>
            </a:pPr>
            <a:r>
              <a:rPr lang="pl-PL" sz="1400" dirty="0" smtClean="0">
                <a:solidFill>
                  <a:srgbClr val="FF0000"/>
                </a:solidFill>
              </a:rPr>
              <a:t>&gt;&gt;&gt; </a:t>
            </a:r>
            <a:r>
              <a:rPr lang="pl-PL" sz="1400" dirty="0" err="1" smtClean="0">
                <a:solidFill>
                  <a:srgbClr val="FF0000"/>
                </a:solidFill>
              </a:rPr>
              <a:t>w="s³owo</a:t>
            </a:r>
            <a:r>
              <a:rPr lang="pl-PL" sz="1400" dirty="0" smtClean="0">
                <a:solidFill>
                  <a:srgbClr val="FF0000"/>
                </a:solidFill>
              </a:rPr>
              <a:t>"</a:t>
            </a:r>
          </a:p>
          <a:p>
            <a:pPr>
              <a:buNone/>
            </a:pPr>
            <a:r>
              <a:rPr lang="pl-PL" sz="1400" dirty="0" smtClean="0">
                <a:solidFill>
                  <a:srgbClr val="FF0000"/>
                </a:solidFill>
              </a:rPr>
              <a:t>  File "&lt;</a:t>
            </a:r>
            <a:r>
              <a:rPr lang="pl-PL" sz="1400" dirty="0" err="1" smtClean="0">
                <a:solidFill>
                  <a:srgbClr val="FF0000"/>
                </a:solidFill>
              </a:rPr>
              <a:t>stdin</a:t>
            </a:r>
            <a:r>
              <a:rPr lang="pl-PL" sz="1400" dirty="0" smtClean="0">
                <a:solidFill>
                  <a:srgbClr val="FF0000"/>
                </a:solidFill>
              </a:rPr>
              <a:t>&gt;", </a:t>
            </a:r>
            <a:r>
              <a:rPr lang="pl-PL" sz="1400" dirty="0" err="1" smtClean="0">
                <a:solidFill>
                  <a:srgbClr val="FF0000"/>
                </a:solidFill>
              </a:rPr>
              <a:t>line</a:t>
            </a:r>
            <a:r>
              <a:rPr lang="pl-PL" sz="1400" dirty="0" smtClean="0">
                <a:solidFill>
                  <a:srgbClr val="FF0000"/>
                </a:solidFill>
              </a:rPr>
              <a:t> 0</a:t>
            </a:r>
          </a:p>
          <a:p>
            <a:pPr>
              <a:buNone/>
            </a:pPr>
            <a:endParaRPr lang="pl-PL" sz="1400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pl-PL" sz="1400" dirty="0" smtClean="0">
                <a:solidFill>
                  <a:srgbClr val="FF0000"/>
                </a:solidFill>
              </a:rPr>
              <a:t>    ^</a:t>
            </a:r>
          </a:p>
          <a:p>
            <a:pPr>
              <a:buNone/>
            </a:pPr>
            <a:r>
              <a:rPr lang="pl-PL" sz="1400" dirty="0" err="1" smtClean="0">
                <a:solidFill>
                  <a:srgbClr val="FF0000"/>
                </a:solidFill>
              </a:rPr>
              <a:t>SyntaxError</a:t>
            </a:r>
            <a:r>
              <a:rPr lang="pl-PL" sz="1400" dirty="0" smtClean="0">
                <a:solidFill>
                  <a:srgbClr val="FF0000"/>
                </a:solidFill>
              </a:rPr>
              <a:t>: 'utf8' </a:t>
            </a:r>
            <a:r>
              <a:rPr lang="pl-PL" sz="1400" dirty="0" err="1" smtClean="0">
                <a:solidFill>
                  <a:srgbClr val="FF0000"/>
                </a:solidFill>
              </a:rPr>
              <a:t>codec</a:t>
            </a:r>
            <a:r>
              <a:rPr lang="pl-PL" sz="1400" dirty="0" smtClean="0">
                <a:solidFill>
                  <a:srgbClr val="FF0000"/>
                </a:solidFill>
              </a:rPr>
              <a:t> </a:t>
            </a:r>
            <a:r>
              <a:rPr lang="pl-PL" sz="1400" dirty="0" err="1" smtClean="0">
                <a:solidFill>
                  <a:srgbClr val="FF0000"/>
                </a:solidFill>
              </a:rPr>
              <a:t>can't</a:t>
            </a:r>
            <a:r>
              <a:rPr lang="pl-PL" sz="1400" dirty="0" smtClean="0">
                <a:solidFill>
                  <a:srgbClr val="FF0000"/>
                </a:solidFill>
              </a:rPr>
              <a:t> </a:t>
            </a:r>
            <a:r>
              <a:rPr lang="pl-PL" sz="1400" dirty="0" err="1" smtClean="0">
                <a:solidFill>
                  <a:srgbClr val="FF0000"/>
                </a:solidFill>
              </a:rPr>
              <a:t>decode</a:t>
            </a:r>
            <a:r>
              <a:rPr lang="pl-PL" sz="1400" dirty="0" smtClean="0">
                <a:solidFill>
                  <a:srgbClr val="FF0000"/>
                </a:solidFill>
              </a:rPr>
              <a:t> </a:t>
            </a:r>
            <a:r>
              <a:rPr lang="pl-PL" sz="1400" dirty="0" err="1" smtClean="0">
                <a:solidFill>
                  <a:srgbClr val="FF0000"/>
                </a:solidFill>
              </a:rPr>
              <a:t>byte</a:t>
            </a:r>
            <a:r>
              <a:rPr lang="pl-PL" sz="1400" dirty="0" smtClean="0">
                <a:solidFill>
                  <a:srgbClr val="FF0000"/>
                </a:solidFill>
              </a:rPr>
              <a:t> 0xb3 </a:t>
            </a:r>
            <a:r>
              <a:rPr lang="pl-PL" sz="1400" dirty="0" err="1" smtClean="0">
                <a:solidFill>
                  <a:srgbClr val="FF0000"/>
                </a:solidFill>
              </a:rPr>
              <a:t>in</a:t>
            </a:r>
            <a:r>
              <a:rPr lang="pl-PL" sz="1400" dirty="0" smtClean="0">
                <a:solidFill>
                  <a:srgbClr val="FF0000"/>
                </a:solidFill>
              </a:rPr>
              <a:t> </a:t>
            </a:r>
            <a:r>
              <a:rPr lang="pl-PL" sz="1400" dirty="0" err="1" smtClean="0">
                <a:solidFill>
                  <a:srgbClr val="FF0000"/>
                </a:solidFill>
              </a:rPr>
              <a:t>position</a:t>
            </a:r>
            <a:r>
              <a:rPr lang="pl-PL" sz="1400" dirty="0" smtClean="0">
                <a:solidFill>
                  <a:srgbClr val="FF0000"/>
                </a:solidFill>
              </a:rPr>
              <a:t> 4: </a:t>
            </a:r>
            <a:r>
              <a:rPr lang="pl-PL" sz="1400" dirty="0" err="1" smtClean="0">
                <a:solidFill>
                  <a:srgbClr val="FF0000"/>
                </a:solidFill>
              </a:rPr>
              <a:t>unexpected</a:t>
            </a:r>
            <a:r>
              <a:rPr lang="pl-PL" sz="1400" dirty="0" smtClean="0">
                <a:solidFill>
                  <a:srgbClr val="FF0000"/>
                </a:solidFill>
              </a:rPr>
              <a:t> </a:t>
            </a:r>
            <a:r>
              <a:rPr lang="pl-PL" sz="1400" dirty="0" err="1" smtClean="0">
                <a:solidFill>
                  <a:srgbClr val="FF0000"/>
                </a:solidFill>
              </a:rPr>
              <a:t>code</a:t>
            </a:r>
            <a:r>
              <a:rPr lang="pl-PL" sz="1400" dirty="0" smtClean="0">
                <a:solidFill>
                  <a:srgbClr val="FF0000"/>
                </a:solidFill>
              </a:rPr>
              <a:t> </a:t>
            </a:r>
            <a:r>
              <a:rPr lang="pl-PL" sz="1400" dirty="0" err="1" smtClean="0">
                <a:solidFill>
                  <a:srgbClr val="FF0000"/>
                </a:solidFill>
              </a:rPr>
              <a:t>byte</a:t>
            </a:r>
            <a:endParaRPr lang="pl-PL" sz="1400" dirty="0" smtClean="0">
              <a:solidFill>
                <a:srgbClr val="FF0000"/>
              </a:solidFill>
            </a:endParaRPr>
          </a:p>
          <a:p>
            <a:endParaRPr lang="pl-PL" dirty="0"/>
          </a:p>
        </p:txBody>
      </p:sp>
      <p:sp>
        <p:nvSpPr>
          <p:cNvPr id="7" name="Symbol zastępczy tekstu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pl-PL" dirty="0" err="1" smtClean="0"/>
              <a:t>Python</a:t>
            </a:r>
            <a:r>
              <a:rPr lang="pl-PL" dirty="0" smtClean="0"/>
              <a:t> 2.7</a:t>
            </a:r>
            <a:endParaRPr lang="pl-PL" dirty="0"/>
          </a:p>
        </p:txBody>
      </p:sp>
      <p:sp>
        <p:nvSpPr>
          <p:cNvPr id="8" name="Symbol zastępczy zawartości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>
              <a:buNone/>
            </a:pPr>
            <a:r>
              <a:rPr lang="pl-PL" sz="2000" dirty="0" smtClean="0"/>
              <a:t>&gt;&gt;&gt; </a:t>
            </a:r>
            <a:r>
              <a:rPr lang="pl-PL" sz="2000" dirty="0" err="1" smtClean="0"/>
              <a:t>w="słowo</a:t>
            </a:r>
            <a:r>
              <a:rPr lang="pl-PL" sz="2000" dirty="0" smtClean="0"/>
              <a:t>"</a:t>
            </a:r>
          </a:p>
          <a:p>
            <a:pPr>
              <a:buNone/>
            </a:pPr>
            <a:r>
              <a:rPr lang="pl-PL" sz="2000" dirty="0" smtClean="0"/>
              <a:t>&gt;&gt;&gt; len(w)</a:t>
            </a:r>
          </a:p>
          <a:p>
            <a:pPr>
              <a:buNone/>
            </a:pPr>
            <a:r>
              <a:rPr lang="pl-PL" sz="2000" dirty="0" smtClean="0"/>
              <a:t>6</a:t>
            </a:r>
          </a:p>
          <a:p>
            <a:pPr>
              <a:buNone/>
            </a:pPr>
            <a:r>
              <a:rPr lang="pl-PL" sz="2000" dirty="0" smtClean="0"/>
              <a:t>&gt;&gt;&gt; w</a:t>
            </a:r>
          </a:p>
          <a:p>
            <a:pPr>
              <a:buNone/>
            </a:pPr>
            <a:r>
              <a:rPr lang="pl-PL" sz="2000" dirty="0" smtClean="0"/>
              <a:t>'s\xc5\x82owo'</a:t>
            </a:r>
          </a:p>
          <a:p>
            <a:pPr>
              <a:buNone/>
            </a:pPr>
            <a:r>
              <a:rPr lang="pl-PL" sz="2000" dirty="0" smtClean="0"/>
              <a:t>&gt;&gt;&gt; </a:t>
            </a:r>
            <a:r>
              <a:rPr lang="pl-PL" sz="2000" dirty="0" err="1" smtClean="0"/>
              <a:t>w=u"słowo</a:t>
            </a:r>
            <a:r>
              <a:rPr lang="pl-PL" sz="2000" dirty="0" smtClean="0"/>
              <a:t>"</a:t>
            </a:r>
          </a:p>
          <a:p>
            <a:pPr>
              <a:buNone/>
            </a:pPr>
            <a:r>
              <a:rPr lang="pl-PL" sz="2000" dirty="0" smtClean="0"/>
              <a:t>&gt;&gt;&gt; len(w)</a:t>
            </a:r>
          </a:p>
          <a:p>
            <a:pPr>
              <a:buNone/>
            </a:pPr>
            <a:r>
              <a:rPr lang="pl-PL" sz="2000" dirty="0" smtClean="0"/>
              <a:t>5</a:t>
            </a:r>
          </a:p>
          <a:p>
            <a:pPr>
              <a:buNone/>
            </a:pPr>
            <a:r>
              <a:rPr lang="pl-PL" sz="2000" dirty="0" smtClean="0"/>
              <a:t>&gt;&gt;&gt; w</a:t>
            </a:r>
          </a:p>
          <a:p>
            <a:pPr>
              <a:buNone/>
            </a:pPr>
            <a:r>
              <a:rPr lang="pl-PL" sz="2000" dirty="0" smtClean="0"/>
              <a:t>u's\u0142owo'</a:t>
            </a:r>
          </a:p>
          <a:p>
            <a:pPr>
              <a:buNone/>
            </a:pPr>
            <a:r>
              <a:rPr lang="pl-PL" sz="2000" dirty="0" smtClean="0"/>
              <a:t>&gt;&gt;&gt;</a:t>
            </a:r>
          </a:p>
          <a:p>
            <a:pPr>
              <a:buNone/>
            </a:pPr>
            <a:endParaRPr lang="pl-PL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zawartości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l-PL" dirty="0" smtClean="0"/>
              <a:t>&gt;&gt;&gt; "</a:t>
            </a:r>
            <a:r>
              <a:rPr lang="pl-PL" dirty="0" err="1" smtClean="0"/>
              <a:t>słowo".encode</a:t>
            </a:r>
            <a:r>
              <a:rPr lang="pl-PL" dirty="0" smtClean="0"/>
              <a:t>('utf-8')</a:t>
            </a:r>
          </a:p>
          <a:p>
            <a:pPr>
              <a:buNone/>
            </a:pPr>
            <a:r>
              <a:rPr lang="pl-PL" dirty="0" smtClean="0"/>
              <a:t>b's\xc5\x82owo‘</a:t>
            </a:r>
          </a:p>
          <a:p>
            <a:pPr>
              <a:buNone/>
            </a:pPr>
            <a:endParaRPr lang="pl-PL" dirty="0" smtClean="0"/>
          </a:p>
          <a:p>
            <a:pPr>
              <a:buNone/>
            </a:pPr>
            <a:r>
              <a:rPr lang="pl-PL" dirty="0" smtClean="0"/>
              <a:t>&gt;&gt;&gt; 'Hello\u0020World !' </a:t>
            </a:r>
          </a:p>
          <a:p>
            <a:pPr>
              <a:buNone/>
            </a:pPr>
            <a:r>
              <a:rPr lang="pl-PL" dirty="0" smtClean="0"/>
              <a:t>'</a:t>
            </a:r>
            <a:r>
              <a:rPr lang="pl-PL" dirty="0" err="1" smtClean="0"/>
              <a:t>Hello</a:t>
            </a:r>
            <a:r>
              <a:rPr lang="pl-PL" dirty="0" smtClean="0"/>
              <a:t> </a:t>
            </a:r>
            <a:r>
              <a:rPr lang="pl-PL" dirty="0" err="1" smtClean="0"/>
              <a:t>World</a:t>
            </a:r>
            <a:r>
              <a:rPr lang="pl-PL" dirty="0" smtClean="0"/>
              <a:t> !'</a:t>
            </a:r>
            <a:endParaRPr lang="pl-PL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Listy</a:t>
            </a:r>
            <a:endParaRPr lang="pl-PL" dirty="0"/>
          </a:p>
        </p:txBody>
      </p:sp>
      <p:sp>
        <p:nvSpPr>
          <p:cNvPr id="8" name="Symbol zastępczy zawartości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Listy są </a:t>
            </a:r>
            <a:r>
              <a:rPr lang="pl-PL" dirty="0" err="1" smtClean="0"/>
              <a:t>mutowalne</a:t>
            </a:r>
            <a:endParaRPr lang="pl-PL" dirty="0" smtClean="0"/>
          </a:p>
          <a:p>
            <a:r>
              <a:rPr lang="pl-PL" dirty="0" smtClean="0"/>
              <a:t>Mogą przechowywać </a:t>
            </a:r>
            <a:r>
              <a:rPr lang="pl-PL" dirty="0" err="1" smtClean="0"/>
              <a:t>rówież</a:t>
            </a:r>
            <a:r>
              <a:rPr lang="pl-PL" dirty="0" smtClean="0"/>
              <a:t> dane złożone np. inne listy</a:t>
            </a:r>
          </a:p>
          <a:p>
            <a:pPr>
              <a:buNone/>
            </a:pPr>
            <a:endParaRPr lang="pl-PL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Listy - przykłady</a:t>
            </a:r>
            <a:endParaRPr lang="pl-PL" dirty="0"/>
          </a:p>
        </p:txBody>
      </p:sp>
      <p:sp>
        <p:nvSpPr>
          <p:cNvPr id="8" name="Symbol zastępczy zawartości 7"/>
          <p:cNvSpPr>
            <a:spLocks noGrp="1"/>
          </p:cNvSpPr>
          <p:nvPr>
            <p:ph idx="1"/>
          </p:nvPr>
        </p:nvSpPr>
        <p:spPr>
          <a:xfrm>
            <a:off x="611560" y="1628800"/>
            <a:ext cx="7846640" cy="4895825"/>
          </a:xfrm>
        </p:spPr>
        <p:txBody>
          <a:bodyPr/>
          <a:lstStyle/>
          <a:p>
            <a:pPr>
              <a:buNone/>
            </a:pPr>
            <a:r>
              <a:rPr lang="it-IT" sz="1800" dirty="0" smtClean="0"/>
              <a:t>&gt;&gt;&gt; a = ['spam', 'eggs', 100, 1234] &gt;&gt;&gt; a </a:t>
            </a:r>
            <a:endParaRPr lang="pl-PL" sz="1800" dirty="0" smtClean="0"/>
          </a:p>
          <a:p>
            <a:pPr>
              <a:buNone/>
            </a:pPr>
            <a:r>
              <a:rPr lang="it-IT" sz="1800" dirty="0" smtClean="0"/>
              <a:t>['spam', 'eggs', 100, 1234]</a:t>
            </a:r>
            <a:endParaRPr lang="pl-PL" sz="1800" dirty="0" smtClean="0"/>
          </a:p>
          <a:p>
            <a:pPr>
              <a:buNone/>
            </a:pPr>
            <a:endParaRPr lang="pl-PL" sz="1800" dirty="0" smtClean="0"/>
          </a:p>
          <a:p>
            <a:pPr>
              <a:buNone/>
            </a:pPr>
            <a:r>
              <a:rPr lang="pl-PL" sz="1800" dirty="0" smtClean="0"/>
              <a:t>&gt;&gt;&gt; a[0]</a:t>
            </a:r>
          </a:p>
          <a:p>
            <a:pPr>
              <a:buNone/>
            </a:pPr>
            <a:r>
              <a:rPr lang="pl-PL" sz="1800" dirty="0" smtClean="0"/>
              <a:t>'spam'</a:t>
            </a:r>
          </a:p>
          <a:p>
            <a:pPr>
              <a:buNone/>
            </a:pPr>
            <a:r>
              <a:rPr lang="pl-PL" sz="1800" dirty="0" smtClean="0"/>
              <a:t>&gt;&gt;&gt; a[3]</a:t>
            </a:r>
          </a:p>
          <a:p>
            <a:pPr>
              <a:buNone/>
            </a:pPr>
            <a:r>
              <a:rPr lang="pl-PL" sz="1800" dirty="0" smtClean="0"/>
              <a:t>1234</a:t>
            </a:r>
          </a:p>
          <a:p>
            <a:pPr>
              <a:buNone/>
            </a:pPr>
            <a:r>
              <a:rPr lang="pl-PL" sz="1800" dirty="0" smtClean="0"/>
              <a:t>&gt;&gt;&gt; a[-2]</a:t>
            </a:r>
          </a:p>
          <a:p>
            <a:pPr>
              <a:buNone/>
            </a:pPr>
            <a:r>
              <a:rPr lang="pl-PL" sz="1800" dirty="0" smtClean="0"/>
              <a:t>100</a:t>
            </a:r>
          </a:p>
          <a:p>
            <a:pPr>
              <a:buNone/>
            </a:pPr>
            <a:r>
              <a:rPr lang="pl-PL" sz="1800" dirty="0" smtClean="0"/>
              <a:t>&gt;&gt;&gt; a[1:-1]</a:t>
            </a:r>
          </a:p>
          <a:p>
            <a:pPr>
              <a:buNone/>
            </a:pPr>
            <a:r>
              <a:rPr lang="pl-PL" sz="1800" dirty="0" smtClean="0"/>
              <a:t>['</a:t>
            </a:r>
            <a:r>
              <a:rPr lang="pl-PL" sz="1800" dirty="0" err="1" smtClean="0"/>
              <a:t>eggs</a:t>
            </a:r>
            <a:r>
              <a:rPr lang="pl-PL" sz="1800" dirty="0" smtClean="0"/>
              <a:t>', 100]</a:t>
            </a:r>
          </a:p>
          <a:p>
            <a:pPr>
              <a:buNone/>
            </a:pPr>
            <a:r>
              <a:rPr lang="pl-PL" sz="1800" dirty="0" smtClean="0"/>
              <a:t>&gt;&gt;&gt; a[:2] + </a:t>
            </a:r>
            <a:r>
              <a:rPr lang="pl-PL" sz="1800" dirty="0" err="1" smtClean="0"/>
              <a:t>['bac</a:t>
            </a:r>
            <a:r>
              <a:rPr lang="pl-PL" sz="1800" dirty="0" smtClean="0"/>
              <a:t>on', 2*2]</a:t>
            </a:r>
          </a:p>
          <a:p>
            <a:pPr>
              <a:buNone/>
            </a:pPr>
            <a:r>
              <a:rPr lang="pl-PL" sz="1800" dirty="0" smtClean="0"/>
              <a:t>['spam', '</a:t>
            </a:r>
            <a:r>
              <a:rPr lang="pl-PL" sz="1800" dirty="0" err="1" smtClean="0"/>
              <a:t>eggs</a:t>
            </a:r>
            <a:r>
              <a:rPr lang="pl-PL" sz="1800" dirty="0" smtClean="0"/>
              <a:t>', </a:t>
            </a:r>
            <a:r>
              <a:rPr lang="pl-PL" sz="1800" dirty="0" err="1" smtClean="0"/>
              <a:t>'baco</a:t>
            </a:r>
            <a:r>
              <a:rPr lang="pl-PL" sz="1800" dirty="0" smtClean="0"/>
              <a:t>n', 4]</a:t>
            </a:r>
          </a:p>
          <a:p>
            <a:pPr>
              <a:buNone/>
            </a:pPr>
            <a:r>
              <a:rPr lang="pl-PL" sz="1800" dirty="0" smtClean="0"/>
              <a:t>&gt;&gt;&gt; 3*a[:3] + ['</a:t>
            </a:r>
            <a:r>
              <a:rPr lang="pl-PL" sz="1800" dirty="0" err="1" smtClean="0"/>
              <a:t>Boo</a:t>
            </a:r>
            <a:r>
              <a:rPr lang="pl-PL" sz="1800" dirty="0" smtClean="0"/>
              <a:t>!']</a:t>
            </a:r>
          </a:p>
          <a:p>
            <a:pPr>
              <a:buNone/>
            </a:pPr>
            <a:r>
              <a:rPr lang="pl-PL" sz="1800" dirty="0" smtClean="0"/>
              <a:t>['spam', '</a:t>
            </a:r>
            <a:r>
              <a:rPr lang="pl-PL" sz="1800" dirty="0" err="1" smtClean="0"/>
              <a:t>eggs</a:t>
            </a:r>
            <a:r>
              <a:rPr lang="pl-PL" sz="1800" dirty="0" smtClean="0"/>
              <a:t>', 100, 'spam', '</a:t>
            </a:r>
            <a:r>
              <a:rPr lang="pl-PL" sz="1800" dirty="0" err="1" smtClean="0"/>
              <a:t>eggs</a:t>
            </a:r>
            <a:r>
              <a:rPr lang="pl-PL" sz="1800" dirty="0" smtClean="0"/>
              <a:t>', 100, 'spam', '</a:t>
            </a:r>
            <a:r>
              <a:rPr lang="pl-PL" sz="1800" dirty="0" err="1" smtClean="0"/>
              <a:t>eggs</a:t>
            </a:r>
            <a:r>
              <a:rPr lang="pl-PL" sz="1800" dirty="0" smtClean="0"/>
              <a:t>', 100, '</a:t>
            </a:r>
            <a:r>
              <a:rPr lang="pl-PL" sz="1800" dirty="0" err="1" smtClean="0"/>
              <a:t>Boo</a:t>
            </a:r>
            <a:r>
              <a:rPr lang="pl-PL" sz="1800" dirty="0" smtClean="0"/>
              <a:t>!']</a:t>
            </a:r>
            <a:endParaRPr lang="pl-PL" sz="18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Kopia listy</a:t>
            </a:r>
          </a:p>
          <a:p>
            <a:pPr>
              <a:buNone/>
            </a:pPr>
            <a:r>
              <a:rPr lang="it-IT" dirty="0" smtClean="0"/>
              <a:t>&gt;&gt;&gt; a[:] </a:t>
            </a:r>
            <a:endParaRPr lang="pl-PL" dirty="0" smtClean="0"/>
          </a:p>
          <a:p>
            <a:pPr>
              <a:buNone/>
            </a:pPr>
            <a:r>
              <a:rPr lang="it-IT" dirty="0" smtClean="0"/>
              <a:t>['spam', 'eggs', 100, 1234]</a:t>
            </a:r>
            <a:endParaRPr lang="pl-PL" dirty="0" smtClean="0"/>
          </a:p>
          <a:p>
            <a:r>
              <a:rPr lang="pl-PL" dirty="0" smtClean="0"/>
              <a:t>Mutowanie lisy</a:t>
            </a:r>
          </a:p>
          <a:p>
            <a:pPr>
              <a:buNone/>
            </a:pPr>
            <a:r>
              <a:rPr lang="it-IT" dirty="0" smtClean="0"/>
              <a:t>&gt;&gt;&gt; a ['spam', 'eggs', 100, 1234] </a:t>
            </a:r>
            <a:endParaRPr lang="pl-PL" dirty="0" smtClean="0"/>
          </a:p>
          <a:p>
            <a:pPr>
              <a:buNone/>
            </a:pPr>
            <a:r>
              <a:rPr lang="it-IT" dirty="0" smtClean="0"/>
              <a:t>&gt;&gt;&gt; a[2] = a[2] + 23 </a:t>
            </a:r>
            <a:endParaRPr lang="pl-PL" dirty="0" smtClean="0"/>
          </a:p>
          <a:p>
            <a:pPr>
              <a:buNone/>
            </a:pPr>
            <a:r>
              <a:rPr lang="it-IT" dirty="0" smtClean="0"/>
              <a:t>&gt;&gt;&gt; a </a:t>
            </a:r>
            <a:endParaRPr lang="pl-PL" dirty="0" smtClean="0"/>
          </a:p>
          <a:p>
            <a:pPr>
              <a:buNone/>
            </a:pPr>
            <a:r>
              <a:rPr lang="it-IT" dirty="0" smtClean="0"/>
              <a:t>['spam', 'eggs', 123, 1234]</a:t>
            </a:r>
            <a:endParaRPr lang="pl-PL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62000" y="116632"/>
            <a:ext cx="7696200" cy="666936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dirty="0" smtClean="0"/>
              <a:t>&gt;&gt;&gt; # Replace some items:</a:t>
            </a:r>
          </a:p>
          <a:p>
            <a:pPr>
              <a:buNone/>
            </a:pPr>
            <a:r>
              <a:rPr lang="en-US" sz="1800" dirty="0" smtClean="0"/>
              <a:t>... a[0:2] = [1, 12]</a:t>
            </a:r>
          </a:p>
          <a:p>
            <a:pPr>
              <a:buNone/>
            </a:pPr>
            <a:r>
              <a:rPr lang="en-US" sz="1800" dirty="0" smtClean="0"/>
              <a:t>&gt;&gt;&gt; a</a:t>
            </a:r>
          </a:p>
          <a:p>
            <a:pPr>
              <a:buNone/>
            </a:pPr>
            <a:r>
              <a:rPr lang="en-US" sz="1800" dirty="0" smtClean="0"/>
              <a:t>[1, 12, 123, 1234]</a:t>
            </a:r>
          </a:p>
          <a:p>
            <a:pPr>
              <a:buNone/>
            </a:pPr>
            <a:r>
              <a:rPr lang="en-US" sz="1800" dirty="0" smtClean="0"/>
              <a:t>&gt;&gt;&gt; # Remove some:</a:t>
            </a:r>
          </a:p>
          <a:p>
            <a:pPr>
              <a:buNone/>
            </a:pPr>
            <a:r>
              <a:rPr lang="en-US" sz="1800" dirty="0" smtClean="0"/>
              <a:t>... a[0:2] = []</a:t>
            </a:r>
          </a:p>
          <a:p>
            <a:pPr>
              <a:buNone/>
            </a:pPr>
            <a:r>
              <a:rPr lang="en-US" sz="1800" dirty="0" smtClean="0"/>
              <a:t>&gt;&gt;&gt; a</a:t>
            </a:r>
          </a:p>
          <a:p>
            <a:pPr>
              <a:buNone/>
            </a:pPr>
            <a:r>
              <a:rPr lang="en-US" sz="1800" dirty="0" smtClean="0"/>
              <a:t>[123, 1234]</a:t>
            </a:r>
          </a:p>
          <a:p>
            <a:pPr>
              <a:buNone/>
            </a:pPr>
            <a:r>
              <a:rPr lang="en-US" sz="1800" dirty="0" smtClean="0"/>
              <a:t>&gt;&gt;&gt; # Insert some:</a:t>
            </a:r>
          </a:p>
          <a:p>
            <a:pPr>
              <a:buNone/>
            </a:pPr>
            <a:r>
              <a:rPr lang="en-US" sz="1800" dirty="0" smtClean="0"/>
              <a:t>... a[1:1] = ['</a:t>
            </a:r>
            <a:r>
              <a:rPr lang="en-US" sz="1800" dirty="0" err="1" smtClean="0"/>
              <a:t>bletch</a:t>
            </a:r>
            <a:r>
              <a:rPr lang="en-US" sz="1800" dirty="0" smtClean="0"/>
              <a:t>', '</a:t>
            </a:r>
            <a:r>
              <a:rPr lang="en-US" sz="1800" dirty="0" err="1" smtClean="0"/>
              <a:t>xyzzy</a:t>
            </a:r>
            <a:r>
              <a:rPr lang="en-US" sz="1800" dirty="0" smtClean="0"/>
              <a:t>']</a:t>
            </a:r>
          </a:p>
          <a:p>
            <a:pPr>
              <a:buNone/>
            </a:pPr>
            <a:r>
              <a:rPr lang="en-US" sz="1800" dirty="0" smtClean="0"/>
              <a:t>&gt;&gt;&gt; a</a:t>
            </a:r>
          </a:p>
          <a:p>
            <a:pPr>
              <a:buNone/>
            </a:pPr>
            <a:r>
              <a:rPr lang="en-US" sz="1800" dirty="0" smtClean="0"/>
              <a:t>[123, '</a:t>
            </a:r>
            <a:r>
              <a:rPr lang="en-US" sz="1800" dirty="0" err="1" smtClean="0"/>
              <a:t>bletch</a:t>
            </a:r>
            <a:r>
              <a:rPr lang="en-US" sz="1800" dirty="0" smtClean="0"/>
              <a:t>', '</a:t>
            </a:r>
            <a:r>
              <a:rPr lang="en-US" sz="1800" dirty="0" err="1" smtClean="0"/>
              <a:t>xyzzy</a:t>
            </a:r>
            <a:r>
              <a:rPr lang="en-US" sz="1800" dirty="0" smtClean="0"/>
              <a:t>', 1234]</a:t>
            </a:r>
          </a:p>
          <a:p>
            <a:pPr>
              <a:buNone/>
            </a:pPr>
            <a:r>
              <a:rPr lang="en-US" sz="1800" dirty="0" smtClean="0"/>
              <a:t>&gt;&gt;&gt; # Insert (a copy of) itself at the beginning</a:t>
            </a:r>
          </a:p>
          <a:p>
            <a:pPr>
              <a:buNone/>
            </a:pPr>
            <a:r>
              <a:rPr lang="en-US" sz="1800" dirty="0" smtClean="0"/>
              <a:t>&gt;&gt;&gt; a[:0] = a</a:t>
            </a:r>
          </a:p>
          <a:p>
            <a:pPr>
              <a:buNone/>
            </a:pPr>
            <a:r>
              <a:rPr lang="en-US" sz="1800" dirty="0" smtClean="0"/>
              <a:t>&gt;&gt;&gt; a</a:t>
            </a:r>
          </a:p>
          <a:p>
            <a:pPr>
              <a:buNone/>
            </a:pPr>
            <a:r>
              <a:rPr lang="en-US" sz="1800" dirty="0" smtClean="0"/>
              <a:t>[123, '</a:t>
            </a:r>
            <a:r>
              <a:rPr lang="en-US" sz="1800" dirty="0" err="1" smtClean="0"/>
              <a:t>bletch</a:t>
            </a:r>
            <a:r>
              <a:rPr lang="en-US" sz="1800" dirty="0" smtClean="0"/>
              <a:t>', '</a:t>
            </a:r>
            <a:r>
              <a:rPr lang="en-US" sz="1800" dirty="0" err="1" smtClean="0"/>
              <a:t>xyzzy</a:t>
            </a:r>
            <a:r>
              <a:rPr lang="en-US" sz="1800" dirty="0" smtClean="0"/>
              <a:t>', 1234, 123, '</a:t>
            </a:r>
            <a:r>
              <a:rPr lang="en-US" sz="1800" dirty="0" err="1" smtClean="0"/>
              <a:t>bletch</a:t>
            </a:r>
            <a:r>
              <a:rPr lang="en-US" sz="1800" dirty="0" smtClean="0"/>
              <a:t>', '</a:t>
            </a:r>
            <a:r>
              <a:rPr lang="en-US" sz="1800" dirty="0" err="1" smtClean="0"/>
              <a:t>xyzzy</a:t>
            </a:r>
            <a:r>
              <a:rPr lang="en-US" sz="1800" dirty="0" smtClean="0"/>
              <a:t>', 1234]</a:t>
            </a:r>
          </a:p>
          <a:p>
            <a:pPr>
              <a:buNone/>
            </a:pPr>
            <a:r>
              <a:rPr lang="en-US" sz="1800" dirty="0" smtClean="0"/>
              <a:t>&gt;&gt;&gt; # Clear the list: replace all items with an empty list</a:t>
            </a:r>
          </a:p>
          <a:p>
            <a:pPr>
              <a:buNone/>
            </a:pPr>
            <a:r>
              <a:rPr lang="en-US" sz="1800" dirty="0" smtClean="0"/>
              <a:t>&gt;&gt;&gt; a[:] = []</a:t>
            </a:r>
          </a:p>
          <a:p>
            <a:pPr>
              <a:buNone/>
            </a:pPr>
            <a:r>
              <a:rPr lang="en-US" sz="1800" dirty="0" smtClean="0"/>
              <a:t>&gt;&gt;&gt; a</a:t>
            </a:r>
          </a:p>
          <a:p>
            <a:pPr>
              <a:buNone/>
            </a:pPr>
            <a:r>
              <a:rPr lang="en-US" sz="1800" dirty="0" smtClean="0"/>
              <a:t>[]</a:t>
            </a:r>
            <a:endParaRPr lang="pl-PL" sz="180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Długość listy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l-PL" dirty="0" smtClean="0"/>
              <a:t>&gt;&gt;&gt; a = ['a', 'b', 'c', 'd'] </a:t>
            </a:r>
          </a:p>
          <a:p>
            <a:pPr>
              <a:buNone/>
            </a:pPr>
            <a:r>
              <a:rPr lang="pl-PL" dirty="0" smtClean="0"/>
              <a:t>&gt;&gt;&gt; len(a) </a:t>
            </a:r>
          </a:p>
          <a:p>
            <a:pPr>
              <a:buNone/>
            </a:pPr>
            <a:r>
              <a:rPr lang="pl-PL" dirty="0" smtClean="0"/>
              <a:t>4</a:t>
            </a:r>
            <a:endParaRPr lang="pl-PL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Listy zagnieżdżone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l-PL" dirty="0" smtClean="0"/>
              <a:t>&gt;&gt;&gt; q = [2, 3]</a:t>
            </a:r>
          </a:p>
          <a:p>
            <a:pPr>
              <a:buNone/>
            </a:pPr>
            <a:r>
              <a:rPr lang="pl-PL" dirty="0" smtClean="0"/>
              <a:t>&gt;&gt;&gt; p = [1, q, 4]</a:t>
            </a:r>
          </a:p>
          <a:p>
            <a:pPr>
              <a:buNone/>
            </a:pPr>
            <a:r>
              <a:rPr lang="pl-PL" dirty="0" smtClean="0"/>
              <a:t>&gt;&gt;&gt; len(p)</a:t>
            </a:r>
          </a:p>
          <a:p>
            <a:pPr>
              <a:buNone/>
            </a:pPr>
            <a:r>
              <a:rPr lang="pl-PL" dirty="0" smtClean="0"/>
              <a:t>3</a:t>
            </a:r>
          </a:p>
          <a:p>
            <a:pPr>
              <a:buNone/>
            </a:pPr>
            <a:r>
              <a:rPr lang="pl-PL" dirty="0" smtClean="0"/>
              <a:t>&gt;&gt;&gt; p[1]</a:t>
            </a:r>
          </a:p>
          <a:p>
            <a:pPr>
              <a:buNone/>
            </a:pPr>
            <a:r>
              <a:rPr lang="pl-PL" dirty="0" smtClean="0"/>
              <a:t>[2, 3]</a:t>
            </a:r>
          </a:p>
          <a:p>
            <a:pPr>
              <a:buNone/>
            </a:pPr>
            <a:r>
              <a:rPr lang="pl-PL" dirty="0" smtClean="0"/>
              <a:t>&gt;&gt;&gt; p[1][0]</a:t>
            </a:r>
          </a:p>
          <a:p>
            <a:pPr>
              <a:buNone/>
            </a:pPr>
            <a:r>
              <a:rPr lang="pl-PL" dirty="0" smtClean="0"/>
              <a:t>2</a:t>
            </a:r>
            <a:endParaRPr lang="pl-PL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Rozszerzanie list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l-PL" dirty="0" smtClean="0"/>
              <a:t>&gt;&gt;&gt; p[1].</a:t>
            </a:r>
            <a:r>
              <a:rPr lang="pl-PL" dirty="0" err="1" smtClean="0"/>
              <a:t>append</a:t>
            </a:r>
            <a:r>
              <a:rPr lang="pl-PL" dirty="0" smtClean="0"/>
              <a:t>('</a:t>
            </a:r>
            <a:r>
              <a:rPr lang="pl-PL" dirty="0" err="1" smtClean="0"/>
              <a:t>xtra</a:t>
            </a:r>
            <a:r>
              <a:rPr lang="pl-PL" dirty="0" smtClean="0"/>
              <a:t>') </a:t>
            </a:r>
          </a:p>
          <a:p>
            <a:pPr>
              <a:buNone/>
            </a:pPr>
            <a:r>
              <a:rPr lang="pl-PL" dirty="0" smtClean="0"/>
              <a:t>&gt;&gt;&gt; p [1, [2, 3, '</a:t>
            </a:r>
            <a:r>
              <a:rPr lang="pl-PL" dirty="0" err="1" smtClean="0"/>
              <a:t>xtra</a:t>
            </a:r>
            <a:r>
              <a:rPr lang="pl-PL" dirty="0" smtClean="0"/>
              <a:t>'], 4] </a:t>
            </a:r>
          </a:p>
          <a:p>
            <a:pPr>
              <a:buNone/>
            </a:pPr>
            <a:r>
              <a:rPr lang="pl-PL" dirty="0" smtClean="0"/>
              <a:t>&gt;&gt;&gt; q [2, 3, '</a:t>
            </a:r>
            <a:r>
              <a:rPr lang="pl-PL" dirty="0" err="1" smtClean="0"/>
              <a:t>xtra</a:t>
            </a:r>
            <a:r>
              <a:rPr lang="pl-PL" dirty="0" smtClean="0"/>
              <a:t>']</a:t>
            </a:r>
            <a:endParaRPr lang="pl-PL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Przykładowy program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323528" y="1773238"/>
            <a:ext cx="4210372" cy="4751387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&gt;&gt;&gt; # Fibonacci series: </a:t>
            </a:r>
            <a:endParaRPr lang="pl-PL" dirty="0" smtClean="0"/>
          </a:p>
          <a:p>
            <a:pPr>
              <a:buNone/>
            </a:pPr>
            <a:r>
              <a:rPr lang="en-US" dirty="0" smtClean="0"/>
              <a:t>... # the sum of two elements defines the next </a:t>
            </a:r>
            <a:endParaRPr lang="pl-PL" dirty="0" smtClean="0"/>
          </a:p>
          <a:p>
            <a:pPr>
              <a:buNone/>
            </a:pPr>
            <a:r>
              <a:rPr lang="en-US" dirty="0" smtClean="0"/>
              <a:t>... a, b = 0, 1 </a:t>
            </a:r>
            <a:endParaRPr lang="pl-PL" dirty="0" smtClean="0"/>
          </a:p>
          <a:p>
            <a:pPr>
              <a:buNone/>
            </a:pPr>
            <a:r>
              <a:rPr lang="en-US" dirty="0" smtClean="0"/>
              <a:t>&gt;&gt;&gt; while b &lt; 10: </a:t>
            </a:r>
            <a:endParaRPr lang="pl-PL" dirty="0" smtClean="0"/>
          </a:p>
          <a:p>
            <a:pPr>
              <a:buNone/>
            </a:pPr>
            <a:r>
              <a:rPr lang="en-US" dirty="0" smtClean="0"/>
              <a:t>... </a:t>
            </a:r>
            <a:r>
              <a:rPr lang="pl-PL" dirty="0" smtClean="0"/>
              <a:t>		</a:t>
            </a:r>
            <a:r>
              <a:rPr lang="en-US" dirty="0" smtClean="0"/>
              <a:t>print(b) </a:t>
            </a:r>
            <a:endParaRPr lang="pl-PL" dirty="0" smtClean="0"/>
          </a:p>
          <a:p>
            <a:pPr>
              <a:buNone/>
            </a:pPr>
            <a:r>
              <a:rPr lang="en-US" dirty="0" smtClean="0"/>
              <a:t>... </a:t>
            </a:r>
            <a:r>
              <a:rPr lang="pl-PL" dirty="0" smtClean="0"/>
              <a:t>		</a:t>
            </a:r>
            <a:r>
              <a:rPr lang="en-US" dirty="0" smtClean="0"/>
              <a:t>a, b = b, </a:t>
            </a:r>
            <a:r>
              <a:rPr lang="en-US" dirty="0" err="1" smtClean="0"/>
              <a:t>a+b</a:t>
            </a:r>
            <a:r>
              <a:rPr lang="en-US" dirty="0" smtClean="0"/>
              <a:t> </a:t>
            </a:r>
            <a:endParaRPr lang="pl-PL" dirty="0" smtClean="0"/>
          </a:p>
          <a:p>
            <a:pPr>
              <a:buNone/>
            </a:pPr>
            <a:r>
              <a:rPr lang="en-US" dirty="0" smtClean="0"/>
              <a:t>... </a:t>
            </a:r>
            <a:endParaRPr lang="pl-PL" dirty="0" smtClean="0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1 </a:t>
            </a:r>
            <a:endParaRPr lang="pl-PL" dirty="0" smtClean="0"/>
          </a:p>
          <a:p>
            <a:pPr>
              <a:buNone/>
            </a:pPr>
            <a:r>
              <a:rPr lang="en-US" dirty="0" smtClean="0"/>
              <a:t>1 </a:t>
            </a:r>
            <a:endParaRPr lang="pl-PL" dirty="0" smtClean="0"/>
          </a:p>
          <a:p>
            <a:pPr>
              <a:buNone/>
            </a:pPr>
            <a:r>
              <a:rPr lang="en-US" dirty="0" smtClean="0"/>
              <a:t>2 </a:t>
            </a:r>
            <a:endParaRPr lang="pl-PL" dirty="0" smtClean="0"/>
          </a:p>
          <a:p>
            <a:pPr>
              <a:buNone/>
            </a:pPr>
            <a:r>
              <a:rPr lang="en-US" dirty="0" smtClean="0"/>
              <a:t>3 </a:t>
            </a:r>
            <a:endParaRPr lang="pl-PL" dirty="0" smtClean="0"/>
          </a:p>
          <a:p>
            <a:pPr>
              <a:buNone/>
            </a:pPr>
            <a:r>
              <a:rPr lang="en-US" dirty="0" smtClean="0"/>
              <a:t>5 </a:t>
            </a:r>
            <a:endParaRPr lang="pl-PL" dirty="0" smtClean="0"/>
          </a:p>
          <a:p>
            <a:pPr>
              <a:buNone/>
            </a:pPr>
            <a:r>
              <a:rPr lang="en-US" dirty="0" smtClean="0"/>
              <a:t>8</a:t>
            </a:r>
            <a:endParaRPr lang="pl-PL" dirty="0" smtClean="0"/>
          </a:p>
          <a:p>
            <a:endParaRPr lang="pl-PL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print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67544" y="1773238"/>
            <a:ext cx="4066356" cy="4751387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&gt;&gt;&gt; a, b = 0, 1 </a:t>
            </a:r>
            <a:endParaRPr lang="pl-PL" dirty="0" smtClean="0"/>
          </a:p>
          <a:p>
            <a:pPr>
              <a:buNone/>
            </a:pPr>
            <a:r>
              <a:rPr lang="en-US" dirty="0" smtClean="0"/>
              <a:t>&gt;&gt;&gt; while b &lt; 1000: </a:t>
            </a:r>
            <a:endParaRPr lang="pl-PL" dirty="0" smtClean="0"/>
          </a:p>
          <a:p>
            <a:pPr>
              <a:buNone/>
            </a:pPr>
            <a:r>
              <a:rPr lang="en-US" dirty="0" smtClean="0"/>
              <a:t>... print(b, </a:t>
            </a:r>
            <a:r>
              <a:rPr lang="en-US" dirty="0" smtClean="0">
                <a:solidFill>
                  <a:srgbClr val="FF0000"/>
                </a:solidFill>
              </a:rPr>
              <a:t>end=','</a:t>
            </a:r>
            <a:r>
              <a:rPr lang="en-US" dirty="0" smtClean="0"/>
              <a:t>) ... a, b = b, </a:t>
            </a:r>
            <a:r>
              <a:rPr lang="en-US" dirty="0" err="1" smtClean="0"/>
              <a:t>a+b</a:t>
            </a:r>
            <a:r>
              <a:rPr lang="en-US" dirty="0" smtClean="0"/>
              <a:t> </a:t>
            </a:r>
            <a:endParaRPr lang="pl-PL" dirty="0" smtClean="0"/>
          </a:p>
          <a:p>
            <a:pPr>
              <a:buNone/>
            </a:pPr>
            <a:r>
              <a:rPr lang="en-US" dirty="0" smtClean="0"/>
              <a:t>... 1,1,2,3,5,8,13,21,34,55,89,144,233,377,610,987,</a:t>
            </a:r>
          </a:p>
          <a:p>
            <a:endParaRPr lang="pl-PL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86300" y="1773238"/>
            <a:ext cx="4457700" cy="4751387"/>
          </a:xfrm>
        </p:spPr>
        <p:txBody>
          <a:bodyPr/>
          <a:lstStyle/>
          <a:p>
            <a:pPr>
              <a:buNone/>
            </a:pPr>
            <a:r>
              <a:rPr lang="en-US" sz="2400" dirty="0" smtClean="0"/>
              <a:t>&gt;&gt;&gt; </a:t>
            </a:r>
            <a:r>
              <a:rPr lang="en-US" sz="2400" dirty="0" err="1" smtClean="0"/>
              <a:t>i</a:t>
            </a:r>
            <a:r>
              <a:rPr lang="en-US" sz="2400" dirty="0" smtClean="0"/>
              <a:t> = 256*256 </a:t>
            </a:r>
            <a:endParaRPr lang="pl-PL" sz="2400" dirty="0" smtClean="0"/>
          </a:p>
          <a:p>
            <a:pPr>
              <a:buNone/>
            </a:pPr>
            <a:r>
              <a:rPr lang="en-US" sz="2400" dirty="0" smtClean="0"/>
              <a:t>&gt;&gt;&gt; print('The value of </a:t>
            </a:r>
            <a:r>
              <a:rPr lang="en-US" sz="2400" dirty="0" err="1" smtClean="0"/>
              <a:t>i</a:t>
            </a:r>
            <a:r>
              <a:rPr lang="en-US" sz="2400" dirty="0" smtClean="0"/>
              <a:t> is', </a:t>
            </a:r>
            <a:r>
              <a:rPr lang="en-US" sz="2400" dirty="0" err="1" smtClean="0"/>
              <a:t>i</a:t>
            </a:r>
            <a:r>
              <a:rPr lang="en-US" sz="2400" dirty="0" smtClean="0"/>
              <a:t>) </a:t>
            </a:r>
            <a:endParaRPr lang="pl-PL" sz="2400" dirty="0" smtClean="0"/>
          </a:p>
          <a:p>
            <a:pPr>
              <a:buNone/>
            </a:pPr>
            <a:r>
              <a:rPr lang="en-US" sz="2400" dirty="0" smtClean="0"/>
              <a:t>The value of </a:t>
            </a:r>
            <a:r>
              <a:rPr lang="en-US" sz="2400" dirty="0" err="1" smtClean="0"/>
              <a:t>i</a:t>
            </a:r>
            <a:r>
              <a:rPr lang="en-US" sz="2400" dirty="0" smtClean="0"/>
              <a:t> is 65536</a:t>
            </a:r>
            <a:endParaRPr lang="pl-PL" sz="2400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Instrukcje sterujące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0" y="1773535"/>
            <a:ext cx="9144000" cy="5039841"/>
          </a:xfrm>
        </p:spPr>
        <p:txBody>
          <a:bodyPr/>
          <a:lstStyle/>
          <a:p>
            <a:pPr>
              <a:buNone/>
            </a:pP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&gt;&gt;&gt; x = </a:t>
            </a:r>
            <a:r>
              <a:rPr lang="en-US" sz="2000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(input("Please enter an integer: ")) Please enter an integer: 42 </a:t>
            </a:r>
            <a:endParaRPr lang="pl-PL" sz="20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&gt;&gt;&gt; if x &lt; 0: </a:t>
            </a:r>
            <a:endParaRPr lang="pl-PL" sz="20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... </a:t>
            </a:r>
            <a:r>
              <a:rPr lang="pl-PL" sz="2000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x = 0 </a:t>
            </a:r>
            <a:endParaRPr lang="pl-PL" sz="20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... </a:t>
            </a:r>
            <a:r>
              <a:rPr lang="pl-PL" sz="2000" dirty="0" smtClean="0">
                <a:latin typeface="Courier New" pitchFamily="49" charset="0"/>
                <a:cs typeface="Courier New" pitchFamily="49" charset="0"/>
              </a:rPr>
              <a:t>		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print('Negative changed to zero') </a:t>
            </a:r>
            <a:endParaRPr lang="pl-PL" sz="20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... </a:t>
            </a:r>
            <a:r>
              <a:rPr lang="en-US" sz="2000" dirty="0" err="1" smtClean="0">
                <a:latin typeface="Courier New" pitchFamily="49" charset="0"/>
                <a:cs typeface="Courier New" pitchFamily="49" charset="0"/>
              </a:rPr>
              <a:t>elif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 x == 0: </a:t>
            </a:r>
            <a:endParaRPr lang="pl-PL" sz="20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... </a:t>
            </a:r>
            <a:r>
              <a:rPr lang="pl-PL" sz="2000" dirty="0" smtClean="0">
                <a:latin typeface="Courier New" pitchFamily="49" charset="0"/>
                <a:cs typeface="Courier New" pitchFamily="49" charset="0"/>
              </a:rPr>
              <a:t>		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print('Zero') </a:t>
            </a:r>
            <a:endParaRPr lang="pl-PL" sz="20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... </a:t>
            </a:r>
            <a:r>
              <a:rPr lang="en-US" sz="2000" dirty="0" err="1" smtClean="0">
                <a:latin typeface="Courier New" pitchFamily="49" charset="0"/>
                <a:cs typeface="Courier New" pitchFamily="49" charset="0"/>
              </a:rPr>
              <a:t>elif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 x == 1: </a:t>
            </a:r>
            <a:endParaRPr lang="pl-PL" sz="20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... </a:t>
            </a:r>
            <a:r>
              <a:rPr lang="pl-PL" sz="2000" dirty="0" smtClean="0">
                <a:latin typeface="Courier New" pitchFamily="49" charset="0"/>
                <a:cs typeface="Courier New" pitchFamily="49" charset="0"/>
              </a:rPr>
              <a:t>		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print('Single') </a:t>
            </a:r>
            <a:endParaRPr lang="pl-PL" sz="20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... else: </a:t>
            </a:r>
            <a:endParaRPr lang="pl-PL" sz="20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... </a:t>
            </a:r>
            <a:r>
              <a:rPr lang="pl-PL" sz="2000" dirty="0" smtClean="0">
                <a:latin typeface="Courier New" pitchFamily="49" charset="0"/>
                <a:cs typeface="Courier New" pitchFamily="49" charset="0"/>
              </a:rPr>
              <a:t>		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print('More') </a:t>
            </a:r>
            <a:endParaRPr lang="pl-PL" sz="20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... </a:t>
            </a:r>
            <a:endParaRPr lang="pl-PL" sz="2000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More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Pętla for</a:t>
            </a:r>
            <a:endParaRPr lang="pl-PL" dirty="0"/>
          </a:p>
        </p:txBody>
      </p:sp>
      <p:sp>
        <p:nvSpPr>
          <p:cNvPr id="6" name="Symbol zastępczy zawartości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l-PL" dirty="0" smtClean="0"/>
              <a:t>&gt;&gt;&gt; </a:t>
            </a:r>
            <a:r>
              <a:rPr lang="en-US" dirty="0" smtClean="0"/>
              <a:t>a = ['cat', 'window', 'defenestrate']</a:t>
            </a:r>
          </a:p>
          <a:p>
            <a:pPr>
              <a:buNone/>
            </a:pPr>
            <a:r>
              <a:rPr lang="en-US" dirty="0" smtClean="0"/>
              <a:t>&gt;&gt;&gt; for x in a:</a:t>
            </a:r>
          </a:p>
          <a:p>
            <a:pPr>
              <a:buNone/>
            </a:pPr>
            <a:r>
              <a:rPr lang="en-US" dirty="0" smtClean="0"/>
              <a:t>...     print(x, </a:t>
            </a:r>
            <a:r>
              <a:rPr lang="en-US" dirty="0" err="1" smtClean="0"/>
              <a:t>len</a:t>
            </a:r>
            <a:r>
              <a:rPr lang="en-US" dirty="0" smtClean="0"/>
              <a:t>(x))</a:t>
            </a:r>
          </a:p>
          <a:p>
            <a:pPr>
              <a:buNone/>
            </a:pPr>
            <a:r>
              <a:rPr lang="en-US" dirty="0" smtClean="0"/>
              <a:t>...</a:t>
            </a:r>
          </a:p>
          <a:p>
            <a:pPr>
              <a:buNone/>
            </a:pPr>
            <a:r>
              <a:rPr lang="en-US" dirty="0" smtClean="0"/>
              <a:t>cat 3</a:t>
            </a:r>
          </a:p>
          <a:p>
            <a:pPr>
              <a:buNone/>
            </a:pPr>
            <a:r>
              <a:rPr lang="en-US" dirty="0" smtClean="0"/>
              <a:t>window 6</a:t>
            </a:r>
          </a:p>
          <a:p>
            <a:pPr>
              <a:buNone/>
            </a:pPr>
            <a:r>
              <a:rPr lang="en-US" dirty="0" smtClean="0"/>
              <a:t>defenestrate 12</a:t>
            </a:r>
            <a:endParaRPr lang="pl-PL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Pętla for</a:t>
            </a:r>
            <a:endParaRPr lang="pl-PL" dirty="0"/>
          </a:p>
        </p:txBody>
      </p:sp>
      <p:sp>
        <p:nvSpPr>
          <p:cNvPr id="6" name="Symbol zastępczy zawartości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Nie można modyfikować iterowanych elementów – konieczne jest zrobienie kopii</a:t>
            </a:r>
          </a:p>
          <a:p>
            <a:pPr>
              <a:buNone/>
            </a:pPr>
            <a:r>
              <a:rPr lang="en-US" sz="2800" dirty="0" smtClean="0"/>
              <a:t>&gt;&gt;&gt; for x in a[:]: # </a:t>
            </a:r>
            <a:r>
              <a:rPr lang="pl-PL" sz="2800" dirty="0" smtClean="0"/>
              <a:t>zrób kopię listy (</a:t>
            </a:r>
            <a:r>
              <a:rPr lang="pl-PL" sz="2800" dirty="0" err="1" smtClean="0"/>
              <a:t>slice</a:t>
            </a:r>
            <a:r>
              <a:rPr lang="pl-PL" sz="2800" dirty="0" smtClean="0"/>
              <a:t>)</a:t>
            </a:r>
            <a:r>
              <a:rPr lang="en-US" sz="2800" dirty="0" smtClean="0"/>
              <a:t> </a:t>
            </a:r>
            <a:endParaRPr lang="pl-PL" sz="2800" dirty="0" smtClean="0"/>
          </a:p>
          <a:p>
            <a:pPr>
              <a:buNone/>
            </a:pPr>
            <a:r>
              <a:rPr lang="en-US" sz="2800" dirty="0" smtClean="0"/>
              <a:t>... if </a:t>
            </a:r>
            <a:r>
              <a:rPr lang="en-US" sz="2800" dirty="0" err="1" smtClean="0"/>
              <a:t>len</a:t>
            </a:r>
            <a:r>
              <a:rPr lang="en-US" sz="2800" dirty="0" smtClean="0"/>
              <a:t>(x) &gt; 6: </a:t>
            </a:r>
            <a:r>
              <a:rPr lang="en-US" sz="2800" dirty="0" err="1" smtClean="0"/>
              <a:t>a.insert</a:t>
            </a:r>
            <a:r>
              <a:rPr lang="en-US" sz="2800" dirty="0" smtClean="0"/>
              <a:t>(0, x) </a:t>
            </a:r>
            <a:endParaRPr lang="pl-PL" sz="2800" dirty="0" smtClean="0"/>
          </a:p>
          <a:p>
            <a:pPr>
              <a:buNone/>
            </a:pPr>
            <a:r>
              <a:rPr lang="en-US" sz="2800" dirty="0" smtClean="0"/>
              <a:t>... </a:t>
            </a:r>
            <a:endParaRPr lang="pl-PL" sz="2800" dirty="0" smtClean="0"/>
          </a:p>
          <a:p>
            <a:pPr>
              <a:buNone/>
            </a:pPr>
            <a:r>
              <a:rPr lang="en-US" sz="2800" dirty="0" smtClean="0"/>
              <a:t>&gt;&gt;&gt; a </a:t>
            </a:r>
            <a:endParaRPr lang="pl-PL" sz="2800" dirty="0" smtClean="0"/>
          </a:p>
          <a:p>
            <a:pPr>
              <a:buNone/>
            </a:pPr>
            <a:r>
              <a:rPr lang="en-US" sz="2800" dirty="0" smtClean="0"/>
              <a:t>['defenestrate', 'cat', 'window', 'defenestrate']</a:t>
            </a:r>
            <a:endParaRPr lang="pl-PL" sz="2800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Użycie </a:t>
            </a:r>
            <a:r>
              <a:rPr lang="pl-PL" dirty="0" err="1" smtClean="0"/>
              <a:t>range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None/>
            </a:pPr>
            <a:r>
              <a:rPr lang="pl-PL" dirty="0" smtClean="0"/>
              <a:t>&gt;&gt;&gt; for i </a:t>
            </a:r>
            <a:r>
              <a:rPr lang="pl-PL" dirty="0" err="1" smtClean="0"/>
              <a:t>in</a:t>
            </a:r>
            <a:r>
              <a:rPr lang="pl-PL" dirty="0" smtClean="0"/>
              <a:t> </a:t>
            </a:r>
            <a:r>
              <a:rPr lang="pl-PL" dirty="0" err="1" smtClean="0"/>
              <a:t>range</a:t>
            </a:r>
            <a:r>
              <a:rPr lang="pl-PL" dirty="0" smtClean="0"/>
              <a:t>(3): </a:t>
            </a:r>
          </a:p>
          <a:p>
            <a:pPr>
              <a:buNone/>
            </a:pPr>
            <a:r>
              <a:rPr lang="pl-PL" dirty="0" smtClean="0"/>
              <a:t>... </a:t>
            </a:r>
            <a:r>
              <a:rPr lang="pl-PL" dirty="0" err="1" smtClean="0"/>
              <a:t>print</a:t>
            </a:r>
            <a:r>
              <a:rPr lang="pl-PL" dirty="0" smtClean="0"/>
              <a:t>(i)</a:t>
            </a:r>
          </a:p>
          <a:p>
            <a:pPr>
              <a:buNone/>
            </a:pPr>
            <a:r>
              <a:rPr lang="pl-PL" dirty="0" smtClean="0"/>
              <a:t>... </a:t>
            </a:r>
          </a:p>
          <a:p>
            <a:pPr>
              <a:buNone/>
            </a:pPr>
            <a:r>
              <a:rPr lang="pl-PL" dirty="0" smtClean="0"/>
              <a:t>0 </a:t>
            </a:r>
          </a:p>
          <a:p>
            <a:pPr>
              <a:buNone/>
            </a:pPr>
            <a:r>
              <a:rPr lang="pl-PL" dirty="0" smtClean="0"/>
              <a:t>1 </a:t>
            </a:r>
          </a:p>
          <a:p>
            <a:pPr>
              <a:buNone/>
            </a:pPr>
            <a:r>
              <a:rPr lang="pl-PL" dirty="0" smtClean="0"/>
              <a:t>2</a:t>
            </a:r>
          </a:p>
          <a:p>
            <a:pPr>
              <a:buNone/>
            </a:pPr>
            <a:endParaRPr lang="pl-PL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None/>
            </a:pPr>
            <a:r>
              <a:rPr lang="en-US" sz="2400" dirty="0" smtClean="0"/>
              <a:t>range(5, 10)</a:t>
            </a:r>
            <a:endParaRPr lang="pl-PL" sz="2400" dirty="0" smtClean="0"/>
          </a:p>
          <a:p>
            <a:pPr>
              <a:buNone/>
            </a:pPr>
            <a:r>
              <a:rPr lang="en-US" sz="2400" dirty="0" smtClean="0"/>
              <a:t> </a:t>
            </a:r>
            <a:r>
              <a:rPr lang="pl-PL" sz="2400" dirty="0" smtClean="0"/>
              <a:t>	</a:t>
            </a:r>
            <a:r>
              <a:rPr lang="en-US" sz="2400" dirty="0" smtClean="0"/>
              <a:t>5 </a:t>
            </a:r>
            <a:r>
              <a:rPr lang="pl-PL" sz="2400" dirty="0" smtClean="0"/>
              <a:t>do</a:t>
            </a:r>
            <a:r>
              <a:rPr lang="en-US" sz="2400" dirty="0" smtClean="0"/>
              <a:t> 9 </a:t>
            </a:r>
            <a:endParaRPr lang="pl-PL" sz="2400" dirty="0" smtClean="0"/>
          </a:p>
          <a:p>
            <a:pPr>
              <a:buNone/>
            </a:pPr>
            <a:r>
              <a:rPr lang="en-US" sz="2400" dirty="0" smtClean="0"/>
              <a:t>range(0, 10, 3) </a:t>
            </a:r>
            <a:endParaRPr lang="pl-PL" sz="2400" dirty="0" smtClean="0"/>
          </a:p>
          <a:p>
            <a:pPr>
              <a:buNone/>
            </a:pPr>
            <a:r>
              <a:rPr lang="pl-PL" sz="2400" dirty="0" smtClean="0"/>
              <a:t>	</a:t>
            </a:r>
            <a:r>
              <a:rPr lang="en-US" sz="2400" dirty="0" smtClean="0"/>
              <a:t>0, 3, 6, 9 </a:t>
            </a:r>
            <a:endParaRPr lang="pl-PL" sz="2400" dirty="0" smtClean="0"/>
          </a:p>
          <a:p>
            <a:pPr>
              <a:buNone/>
            </a:pPr>
            <a:r>
              <a:rPr lang="en-US" sz="2400" dirty="0" smtClean="0"/>
              <a:t>range(-10, -100, -30) -10, -40, -70</a:t>
            </a:r>
            <a:endParaRPr lang="pl-PL" sz="2400" dirty="0" smtClean="0"/>
          </a:p>
          <a:p>
            <a:pPr>
              <a:buNone/>
            </a:pPr>
            <a:endParaRPr lang="pl-PL" sz="2400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51520" y="1773238"/>
            <a:ext cx="8892480" cy="4751387"/>
          </a:xfrm>
        </p:spPr>
        <p:txBody>
          <a:bodyPr/>
          <a:lstStyle/>
          <a:p>
            <a:pPr>
              <a:buNone/>
            </a:pP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&gt;&gt;&gt; a = ['Mary', 'had', 'a', 'little', 'lamb']</a:t>
            </a:r>
          </a:p>
          <a:p>
            <a:pPr>
              <a:buNone/>
            </a:pP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&gt;&gt;&gt; for </a:t>
            </a:r>
            <a:r>
              <a:rPr lang="en-US" sz="2800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 in range(</a:t>
            </a:r>
            <a:r>
              <a:rPr lang="en-US" sz="2800" dirty="0" err="1" smtClean="0">
                <a:latin typeface="Courier New" pitchFamily="49" charset="0"/>
                <a:cs typeface="Courier New" pitchFamily="49" charset="0"/>
              </a:rPr>
              <a:t>len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(a)):</a:t>
            </a:r>
          </a:p>
          <a:p>
            <a:pPr>
              <a:buNone/>
            </a:pP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...     print(</a:t>
            </a:r>
            <a:r>
              <a:rPr lang="en-US" sz="2800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, a[</a:t>
            </a:r>
            <a:r>
              <a:rPr lang="en-US" sz="2800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])</a:t>
            </a:r>
          </a:p>
          <a:p>
            <a:pPr>
              <a:buNone/>
            </a:pP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...</a:t>
            </a:r>
          </a:p>
          <a:p>
            <a:pPr>
              <a:buNone/>
            </a:pP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0 Mary</a:t>
            </a:r>
          </a:p>
          <a:p>
            <a:pPr>
              <a:buNone/>
            </a:pP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1 had</a:t>
            </a:r>
          </a:p>
          <a:p>
            <a:pPr>
              <a:buNone/>
            </a:pP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2 a</a:t>
            </a:r>
          </a:p>
          <a:p>
            <a:pPr>
              <a:buNone/>
            </a:pP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3 little</a:t>
            </a:r>
          </a:p>
          <a:p>
            <a:pPr>
              <a:buNone/>
            </a:pP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4 lamb</a:t>
            </a:r>
            <a:endParaRPr lang="pl-PL" sz="2800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Enumerate</a:t>
            </a:r>
            <a:r>
              <a:rPr lang="pl-PL" dirty="0" smtClean="0"/>
              <a:t> i </a:t>
            </a:r>
            <a:r>
              <a:rPr lang="pl-PL" dirty="0" err="1" smtClean="0"/>
              <a:t>items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62000" y="1773238"/>
            <a:ext cx="8130480" cy="4751387"/>
          </a:xfrm>
        </p:spPr>
        <p:txBody>
          <a:bodyPr/>
          <a:lstStyle/>
          <a:p>
            <a:pPr>
              <a:buNone/>
            </a:pPr>
            <a:r>
              <a:rPr lang="en-US" sz="2400" dirty="0" smtClean="0"/>
              <a:t>for </a:t>
            </a:r>
            <a:r>
              <a:rPr lang="en-US" sz="2400" dirty="0" err="1" smtClean="0"/>
              <a:t>i</a:t>
            </a:r>
            <a:r>
              <a:rPr lang="en-US" sz="2400" dirty="0" smtClean="0"/>
              <a:t>, v in enumerate(['tic', '</a:t>
            </a:r>
            <a:r>
              <a:rPr lang="en-US" sz="2400" dirty="0" err="1" smtClean="0"/>
              <a:t>tac</a:t>
            </a:r>
            <a:r>
              <a:rPr lang="en-US" sz="2400" dirty="0" smtClean="0"/>
              <a:t>', 'toe']): </a:t>
            </a:r>
            <a:endParaRPr lang="pl-PL" sz="2400" dirty="0" smtClean="0"/>
          </a:p>
          <a:p>
            <a:pPr>
              <a:buNone/>
            </a:pPr>
            <a:r>
              <a:rPr lang="en-US" sz="2400" dirty="0" smtClean="0"/>
              <a:t>... print(</a:t>
            </a:r>
            <a:r>
              <a:rPr lang="en-US" sz="2400" dirty="0" err="1" smtClean="0"/>
              <a:t>i</a:t>
            </a:r>
            <a:r>
              <a:rPr lang="en-US" sz="2400" dirty="0" smtClean="0"/>
              <a:t>, v) </a:t>
            </a:r>
            <a:endParaRPr lang="pl-PL" sz="2400" dirty="0" smtClean="0"/>
          </a:p>
          <a:p>
            <a:pPr>
              <a:buNone/>
            </a:pPr>
            <a:r>
              <a:rPr lang="en-US" sz="2400" dirty="0" smtClean="0"/>
              <a:t>... </a:t>
            </a:r>
            <a:endParaRPr lang="pl-PL" sz="2400" dirty="0" smtClean="0"/>
          </a:p>
          <a:p>
            <a:pPr>
              <a:buNone/>
            </a:pPr>
            <a:r>
              <a:rPr lang="en-US" sz="2400" dirty="0" smtClean="0"/>
              <a:t>0 tic </a:t>
            </a:r>
            <a:endParaRPr lang="pl-PL" sz="2400" dirty="0" smtClean="0"/>
          </a:p>
          <a:p>
            <a:pPr>
              <a:buNone/>
            </a:pPr>
            <a:r>
              <a:rPr lang="en-US" sz="2400" dirty="0" smtClean="0"/>
              <a:t>1 </a:t>
            </a:r>
            <a:r>
              <a:rPr lang="en-US" sz="2400" dirty="0" err="1" smtClean="0"/>
              <a:t>tac</a:t>
            </a:r>
            <a:r>
              <a:rPr lang="en-US" sz="2400" dirty="0" smtClean="0"/>
              <a:t> </a:t>
            </a:r>
            <a:endParaRPr lang="pl-PL" sz="2400" dirty="0" smtClean="0"/>
          </a:p>
          <a:p>
            <a:pPr>
              <a:buNone/>
            </a:pPr>
            <a:r>
              <a:rPr lang="en-US" sz="2400" dirty="0" smtClean="0"/>
              <a:t>2 toe</a:t>
            </a:r>
            <a:endParaRPr lang="pl-PL" sz="2400" dirty="0" smtClean="0"/>
          </a:p>
          <a:p>
            <a:pPr>
              <a:buNone/>
            </a:pPr>
            <a:r>
              <a:rPr lang="pl-PL" sz="2400" dirty="0" smtClean="0"/>
              <a:t>&gt;&gt;&gt; </a:t>
            </a:r>
            <a:r>
              <a:rPr lang="pl-PL" sz="2400" dirty="0" err="1" smtClean="0"/>
              <a:t>knights</a:t>
            </a:r>
            <a:r>
              <a:rPr lang="pl-PL" sz="2400" dirty="0" smtClean="0"/>
              <a:t> = {'</a:t>
            </a:r>
            <a:r>
              <a:rPr lang="pl-PL" sz="2400" dirty="0" err="1" smtClean="0"/>
              <a:t>gallahad</a:t>
            </a:r>
            <a:r>
              <a:rPr lang="pl-PL" sz="2400" dirty="0" smtClean="0"/>
              <a:t>': '</a:t>
            </a:r>
            <a:r>
              <a:rPr lang="pl-PL" sz="2400" dirty="0" err="1" smtClean="0"/>
              <a:t>the</a:t>
            </a:r>
            <a:r>
              <a:rPr lang="pl-PL" sz="2400" dirty="0" smtClean="0"/>
              <a:t> </a:t>
            </a:r>
            <a:r>
              <a:rPr lang="pl-PL" sz="2400" dirty="0" err="1" smtClean="0"/>
              <a:t>pure</a:t>
            </a:r>
            <a:r>
              <a:rPr lang="pl-PL" sz="2400" dirty="0" smtClean="0"/>
              <a:t>', </a:t>
            </a:r>
            <a:r>
              <a:rPr lang="pl-PL" sz="2400" dirty="0" err="1" smtClean="0"/>
              <a:t>'robi</a:t>
            </a:r>
            <a:r>
              <a:rPr lang="pl-PL" sz="2400" dirty="0" smtClean="0"/>
              <a:t>n': '</a:t>
            </a:r>
            <a:r>
              <a:rPr lang="pl-PL" sz="2400" dirty="0" err="1" smtClean="0"/>
              <a:t>the</a:t>
            </a:r>
            <a:r>
              <a:rPr lang="pl-PL" sz="2400" dirty="0" smtClean="0"/>
              <a:t> </a:t>
            </a:r>
            <a:r>
              <a:rPr lang="pl-PL" sz="2400" dirty="0" err="1" smtClean="0"/>
              <a:t>brave</a:t>
            </a:r>
            <a:r>
              <a:rPr lang="pl-PL" sz="2400" dirty="0" smtClean="0"/>
              <a:t>'} </a:t>
            </a:r>
          </a:p>
          <a:p>
            <a:pPr>
              <a:buNone/>
            </a:pPr>
            <a:r>
              <a:rPr lang="pl-PL" sz="2400" dirty="0" smtClean="0"/>
              <a:t>&gt;&gt;&gt; for k, v </a:t>
            </a:r>
            <a:r>
              <a:rPr lang="pl-PL" sz="2400" dirty="0" err="1" smtClean="0"/>
              <a:t>in</a:t>
            </a:r>
            <a:r>
              <a:rPr lang="pl-PL" sz="2400" dirty="0" smtClean="0"/>
              <a:t> </a:t>
            </a:r>
            <a:r>
              <a:rPr lang="pl-PL" sz="2400" dirty="0" err="1" smtClean="0"/>
              <a:t>knights.items</a:t>
            </a:r>
            <a:r>
              <a:rPr lang="pl-PL" sz="2400" dirty="0" smtClean="0"/>
              <a:t>(): </a:t>
            </a:r>
          </a:p>
          <a:p>
            <a:pPr>
              <a:buNone/>
            </a:pPr>
            <a:r>
              <a:rPr lang="pl-PL" sz="2400" dirty="0" smtClean="0"/>
              <a:t>... 	</a:t>
            </a:r>
            <a:r>
              <a:rPr lang="pl-PL" sz="2400" dirty="0" err="1" smtClean="0"/>
              <a:t>print</a:t>
            </a:r>
            <a:r>
              <a:rPr lang="pl-PL" sz="2400" dirty="0" smtClean="0"/>
              <a:t>(k, v) </a:t>
            </a:r>
          </a:p>
          <a:p>
            <a:pPr>
              <a:buNone/>
            </a:pPr>
            <a:r>
              <a:rPr lang="pl-PL" sz="2400" dirty="0" smtClean="0"/>
              <a:t>... </a:t>
            </a:r>
          </a:p>
          <a:p>
            <a:pPr>
              <a:buNone/>
            </a:pPr>
            <a:r>
              <a:rPr lang="pl-PL" sz="2400" dirty="0" err="1" smtClean="0"/>
              <a:t>gallahad</a:t>
            </a:r>
            <a:r>
              <a:rPr lang="pl-PL" sz="2400" dirty="0" smtClean="0"/>
              <a:t> </a:t>
            </a:r>
            <a:r>
              <a:rPr lang="pl-PL" sz="2400" dirty="0" err="1" smtClean="0"/>
              <a:t>the</a:t>
            </a:r>
            <a:r>
              <a:rPr lang="pl-PL" sz="2400" dirty="0" smtClean="0"/>
              <a:t> </a:t>
            </a:r>
            <a:r>
              <a:rPr lang="pl-PL" sz="2400" dirty="0" err="1" smtClean="0"/>
              <a:t>pure</a:t>
            </a:r>
            <a:r>
              <a:rPr lang="pl-PL" sz="2400" dirty="0" smtClean="0"/>
              <a:t> </a:t>
            </a:r>
            <a:r>
              <a:rPr lang="pl-PL" sz="2400" dirty="0" err="1" smtClean="0"/>
              <a:t>robin</a:t>
            </a:r>
            <a:r>
              <a:rPr lang="pl-PL" sz="2400" dirty="0" smtClean="0"/>
              <a:t> </a:t>
            </a:r>
            <a:r>
              <a:rPr lang="pl-PL" sz="2400" dirty="0" err="1" smtClean="0"/>
              <a:t>the</a:t>
            </a:r>
            <a:r>
              <a:rPr lang="pl-PL" sz="2400" dirty="0" smtClean="0"/>
              <a:t> </a:t>
            </a:r>
            <a:r>
              <a:rPr lang="pl-PL" sz="2400" dirty="0" err="1" smtClean="0"/>
              <a:t>brave</a:t>
            </a:r>
            <a:endParaRPr lang="pl-PL" sz="2400" dirty="0" smtClean="0"/>
          </a:p>
          <a:p>
            <a:pPr>
              <a:buNone/>
            </a:pPr>
            <a:endParaRPr lang="pl-PL" dirty="0"/>
          </a:p>
        </p:txBody>
      </p:sp>
      <p:sp>
        <p:nvSpPr>
          <p:cNvPr id="4" name="Prostokąt 3"/>
          <p:cNvSpPr/>
          <p:nvPr/>
        </p:nvSpPr>
        <p:spPr bwMode="auto">
          <a:xfrm>
            <a:off x="611560" y="1700808"/>
            <a:ext cx="8280920" cy="2664296"/>
          </a:xfrm>
          <a:prstGeom prst="rect">
            <a:avLst/>
          </a:prstGeom>
          <a:noFill/>
          <a:ln w="12700" cap="sq" cmpd="sng" algn="ctr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Prostokąt 5"/>
          <p:cNvSpPr/>
          <p:nvPr/>
        </p:nvSpPr>
        <p:spPr bwMode="auto">
          <a:xfrm>
            <a:off x="611560" y="4437112"/>
            <a:ext cx="8280920" cy="2232248"/>
          </a:xfrm>
          <a:prstGeom prst="rect">
            <a:avLst/>
          </a:prstGeom>
          <a:noFill/>
          <a:ln w="12700" cap="sq" cmpd="sng" algn="ctr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l-PL" dirty="0" smtClean="0"/>
              <a:t>&gt;&gt;&gt; </a:t>
            </a:r>
            <a:r>
              <a:rPr lang="pl-PL" dirty="0" err="1" smtClean="0"/>
              <a:t>print</a:t>
            </a:r>
            <a:r>
              <a:rPr lang="pl-PL" dirty="0" smtClean="0"/>
              <a:t>(</a:t>
            </a:r>
            <a:r>
              <a:rPr lang="pl-PL" dirty="0" err="1" smtClean="0"/>
              <a:t>range</a:t>
            </a:r>
            <a:r>
              <a:rPr lang="pl-PL" dirty="0" smtClean="0"/>
              <a:t>(10)) </a:t>
            </a:r>
          </a:p>
          <a:p>
            <a:pPr>
              <a:buNone/>
            </a:pPr>
            <a:r>
              <a:rPr lang="pl-PL" dirty="0" err="1" smtClean="0"/>
              <a:t>range</a:t>
            </a:r>
            <a:r>
              <a:rPr lang="pl-PL" dirty="0" smtClean="0"/>
              <a:t>(0, 10)</a:t>
            </a:r>
          </a:p>
          <a:p>
            <a:endParaRPr lang="pl-PL" dirty="0" smtClean="0"/>
          </a:p>
          <a:p>
            <a:pPr>
              <a:buNone/>
            </a:pPr>
            <a:r>
              <a:rPr lang="pl-PL" dirty="0" smtClean="0"/>
              <a:t>&gt;&gt;&gt; list(</a:t>
            </a:r>
            <a:r>
              <a:rPr lang="pl-PL" dirty="0" err="1" smtClean="0"/>
              <a:t>range</a:t>
            </a:r>
            <a:r>
              <a:rPr lang="pl-PL" dirty="0" smtClean="0"/>
              <a:t>(5)) </a:t>
            </a:r>
          </a:p>
          <a:p>
            <a:pPr>
              <a:buNone/>
            </a:pPr>
            <a:r>
              <a:rPr lang="pl-PL" dirty="0" smtClean="0"/>
              <a:t>[0, 1, 2, 3, 4]</a:t>
            </a:r>
            <a:endParaRPr lang="pl-PL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79512" y="44624"/>
            <a:ext cx="8964488" cy="6597352"/>
          </a:xfrm>
          <a:solidFill>
            <a:schemeClr val="bg1"/>
          </a:solidFill>
          <a:ln>
            <a:solidFill>
              <a:srgbClr val="FFC000"/>
            </a:solidFill>
          </a:ln>
        </p:spPr>
        <p:txBody>
          <a:bodyPr/>
          <a:lstStyle/>
          <a:p>
            <a:pPr>
              <a:buNone/>
            </a:pPr>
            <a:r>
              <a:rPr lang="en-US" dirty="0" smtClean="0"/>
              <a:t> </a:t>
            </a:r>
            <a:r>
              <a:rPr lang="en-US" sz="2000" dirty="0" smtClean="0"/>
              <a:t>for n in range(2, 10):</a:t>
            </a:r>
          </a:p>
          <a:p>
            <a:pPr>
              <a:buNone/>
            </a:pPr>
            <a:r>
              <a:rPr lang="en-US" sz="2000" dirty="0" smtClean="0"/>
              <a:t>...     for x in range(2, n):</a:t>
            </a:r>
          </a:p>
          <a:p>
            <a:pPr>
              <a:buNone/>
            </a:pPr>
            <a:r>
              <a:rPr lang="en-US" sz="2000" dirty="0" smtClean="0"/>
              <a:t>...         if n % x == 0:</a:t>
            </a:r>
          </a:p>
          <a:p>
            <a:pPr>
              <a:buNone/>
            </a:pPr>
            <a:r>
              <a:rPr lang="en-US" sz="2000" dirty="0" smtClean="0"/>
              <a:t>...             print(n, 'equals', x, '*', n//x)</a:t>
            </a:r>
          </a:p>
          <a:p>
            <a:pPr>
              <a:buNone/>
            </a:pPr>
            <a:r>
              <a:rPr lang="en-US" sz="2000" dirty="0" smtClean="0"/>
              <a:t>...             </a:t>
            </a:r>
            <a:r>
              <a:rPr lang="en-US" sz="2000" dirty="0" smtClean="0">
                <a:solidFill>
                  <a:srgbClr val="FFC000"/>
                </a:solidFill>
              </a:rPr>
              <a:t>break</a:t>
            </a:r>
          </a:p>
          <a:p>
            <a:pPr>
              <a:buNone/>
            </a:pPr>
            <a:r>
              <a:rPr lang="en-US" sz="2000" dirty="0" smtClean="0"/>
              <a:t>...     </a:t>
            </a:r>
            <a:r>
              <a:rPr lang="en-US" sz="2000" dirty="0" smtClean="0">
                <a:solidFill>
                  <a:srgbClr val="FF0000"/>
                </a:solidFill>
              </a:rPr>
              <a:t>else:</a:t>
            </a:r>
          </a:p>
          <a:p>
            <a:pPr>
              <a:buNone/>
            </a:pPr>
            <a:r>
              <a:rPr lang="en-US" sz="2000" dirty="0" smtClean="0"/>
              <a:t>...         # loop fell through without finding a factor</a:t>
            </a:r>
          </a:p>
          <a:p>
            <a:pPr>
              <a:buNone/>
            </a:pPr>
            <a:r>
              <a:rPr lang="en-US" sz="2000" dirty="0" smtClean="0"/>
              <a:t>...         print(n, 'is a prime number')</a:t>
            </a:r>
          </a:p>
          <a:p>
            <a:pPr>
              <a:buNone/>
            </a:pPr>
            <a:r>
              <a:rPr lang="en-US" sz="2000" dirty="0" smtClean="0"/>
              <a:t>...</a:t>
            </a:r>
          </a:p>
          <a:p>
            <a:pPr>
              <a:buNone/>
            </a:pPr>
            <a:r>
              <a:rPr lang="en-US" sz="2000" dirty="0" smtClean="0"/>
              <a:t>2 is a prime number</a:t>
            </a:r>
          </a:p>
          <a:p>
            <a:pPr>
              <a:buNone/>
            </a:pPr>
            <a:r>
              <a:rPr lang="en-US" sz="2000" dirty="0" smtClean="0"/>
              <a:t>3 is a prime number</a:t>
            </a:r>
          </a:p>
          <a:p>
            <a:pPr>
              <a:buNone/>
            </a:pPr>
            <a:r>
              <a:rPr lang="en-US" sz="2000" dirty="0" smtClean="0"/>
              <a:t>4 equals 2 * 2</a:t>
            </a:r>
          </a:p>
          <a:p>
            <a:pPr>
              <a:buNone/>
            </a:pPr>
            <a:r>
              <a:rPr lang="en-US" sz="2000" dirty="0" smtClean="0"/>
              <a:t>5 is a prime number</a:t>
            </a:r>
          </a:p>
          <a:p>
            <a:pPr>
              <a:buNone/>
            </a:pPr>
            <a:r>
              <a:rPr lang="en-US" sz="2000" dirty="0" smtClean="0"/>
              <a:t>6 equals 2 * 3</a:t>
            </a:r>
          </a:p>
          <a:p>
            <a:pPr>
              <a:buNone/>
            </a:pPr>
            <a:r>
              <a:rPr lang="en-US" sz="2000" dirty="0" smtClean="0"/>
              <a:t>7 is a prime number</a:t>
            </a:r>
          </a:p>
          <a:p>
            <a:pPr>
              <a:buNone/>
            </a:pPr>
            <a:r>
              <a:rPr lang="en-US" sz="2000" dirty="0" smtClean="0"/>
              <a:t>8 equals 2 * 4</a:t>
            </a:r>
          </a:p>
          <a:p>
            <a:pPr>
              <a:buNone/>
            </a:pPr>
            <a:r>
              <a:rPr lang="en-US" sz="2000" dirty="0" smtClean="0"/>
              <a:t>9 equals 3 * 3</a:t>
            </a:r>
            <a:endParaRPr lang="pl-PL" sz="2000" dirty="0"/>
          </a:p>
        </p:txBody>
      </p:sp>
      <p:sp>
        <p:nvSpPr>
          <p:cNvPr id="4" name="pole tekstowe 3"/>
          <p:cNvSpPr txBox="1"/>
          <p:nvPr/>
        </p:nvSpPr>
        <p:spPr>
          <a:xfrm>
            <a:off x="3491880" y="3645024"/>
            <a:ext cx="504056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err="1" smtClean="0">
                <a:solidFill>
                  <a:srgbClr val="FFC000"/>
                </a:solidFill>
              </a:rPr>
              <a:t>break,continue</a:t>
            </a:r>
            <a:r>
              <a:rPr lang="pl-PL" dirty="0" smtClean="0"/>
              <a:t> – zachowują się jak w C</a:t>
            </a:r>
          </a:p>
          <a:p>
            <a:r>
              <a:rPr lang="pl-PL" dirty="0" err="1" smtClean="0">
                <a:solidFill>
                  <a:srgbClr val="FF0000"/>
                </a:solidFill>
              </a:rPr>
              <a:t>else</a:t>
            </a:r>
            <a:r>
              <a:rPr lang="pl-PL" dirty="0" smtClean="0"/>
              <a:t> – nowość – wykonuje się, gdy warunek iterowania nie jest już spełniony (wszystkie elementy zostały </a:t>
            </a:r>
            <a:r>
              <a:rPr lang="pl-PL" dirty="0" err="1" smtClean="0"/>
              <a:t>przeiterowane</a:t>
            </a:r>
            <a:r>
              <a:rPr lang="pl-PL" dirty="0" smtClean="0"/>
              <a:t>)</a:t>
            </a:r>
            <a:endParaRPr lang="pl-PL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Wyrażenie pass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762000" y="1484784"/>
            <a:ext cx="3771900" cy="4751387"/>
          </a:xfrm>
        </p:spPr>
        <p:txBody>
          <a:bodyPr/>
          <a:lstStyle/>
          <a:p>
            <a:r>
              <a:rPr lang="pl-PL" dirty="0" smtClean="0"/>
              <a:t>pass – jak w grze w karty pasujemy i nie </a:t>
            </a:r>
            <a:r>
              <a:rPr lang="pl-PL" dirty="0" err="1" smtClean="0"/>
              <a:t>podjmujemy</a:t>
            </a:r>
            <a:r>
              <a:rPr lang="pl-PL" dirty="0" smtClean="0"/>
              <a:t> działań, instrukcja pusta  </a:t>
            </a:r>
          </a:p>
          <a:p>
            <a:r>
              <a:rPr lang="pl-PL" dirty="0" smtClean="0"/>
              <a:t>Używa się jej tam, gdzie ze wzgl. składni musimy coś wpisać np. przy tworzeniu prototypów, lub aktywnym czekaniu:</a:t>
            </a:r>
          </a:p>
          <a:p>
            <a:endParaRPr lang="pl-PL" dirty="0" smtClean="0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None/>
            </a:pPr>
            <a:r>
              <a:rPr lang="en-US" sz="2000" dirty="0" smtClean="0"/>
              <a:t>&gt;&gt;&gt; while True: </a:t>
            </a:r>
            <a:endParaRPr lang="pl-PL" sz="2000" dirty="0" smtClean="0"/>
          </a:p>
          <a:p>
            <a:pPr>
              <a:buNone/>
            </a:pPr>
            <a:r>
              <a:rPr lang="en-US" sz="2000" dirty="0" smtClean="0"/>
              <a:t>... </a:t>
            </a:r>
            <a:r>
              <a:rPr lang="pl-PL" sz="2000" dirty="0" smtClean="0"/>
              <a:t>		</a:t>
            </a:r>
            <a:r>
              <a:rPr lang="en-US" sz="2000" dirty="0" smtClean="0"/>
              <a:t>pass # Busy-wait for keyboard interrupt (</a:t>
            </a:r>
            <a:r>
              <a:rPr lang="en-US" sz="2000" dirty="0" err="1" smtClean="0"/>
              <a:t>Ctrl+C</a:t>
            </a:r>
            <a:r>
              <a:rPr lang="en-US" sz="2000" dirty="0" smtClean="0"/>
              <a:t>) </a:t>
            </a:r>
            <a:endParaRPr lang="pl-PL" sz="2000" dirty="0" smtClean="0"/>
          </a:p>
          <a:p>
            <a:pPr>
              <a:buNone/>
            </a:pPr>
            <a:r>
              <a:rPr lang="en-US" sz="2000" dirty="0" smtClean="0"/>
              <a:t>...</a:t>
            </a:r>
            <a:endParaRPr lang="pl-PL" sz="2000" dirty="0" smtClean="0"/>
          </a:p>
          <a:p>
            <a:pPr>
              <a:buNone/>
            </a:pPr>
            <a:endParaRPr lang="pl-PL" sz="2000" dirty="0" smtClean="0"/>
          </a:p>
          <a:p>
            <a:pPr>
              <a:buNone/>
            </a:pPr>
            <a:r>
              <a:rPr lang="pl-PL" sz="2000" dirty="0" smtClean="0"/>
              <a:t>&gt;&gt;&gt; </a:t>
            </a:r>
            <a:r>
              <a:rPr lang="pl-PL" sz="2000" dirty="0" err="1" smtClean="0"/>
              <a:t>class</a:t>
            </a:r>
            <a:r>
              <a:rPr lang="pl-PL" sz="2000" dirty="0" smtClean="0"/>
              <a:t> </a:t>
            </a:r>
            <a:r>
              <a:rPr lang="pl-PL" sz="2000" dirty="0" err="1" smtClean="0"/>
              <a:t>MyEmptyClass</a:t>
            </a:r>
            <a:r>
              <a:rPr lang="pl-PL" sz="2000" dirty="0" smtClean="0"/>
              <a:t>:</a:t>
            </a:r>
          </a:p>
          <a:p>
            <a:pPr>
              <a:buNone/>
            </a:pPr>
            <a:r>
              <a:rPr lang="pl-PL" sz="2000" dirty="0" smtClean="0"/>
              <a:t>... 		pass </a:t>
            </a:r>
          </a:p>
          <a:p>
            <a:pPr>
              <a:buNone/>
            </a:pPr>
            <a:r>
              <a:rPr lang="pl-PL" sz="2000" dirty="0" smtClean="0"/>
              <a:t>...</a:t>
            </a:r>
          </a:p>
          <a:p>
            <a:pPr>
              <a:buNone/>
            </a:pPr>
            <a:endParaRPr lang="pl-PL" sz="2000" dirty="0" smtClean="0"/>
          </a:p>
          <a:p>
            <a:pPr>
              <a:buNone/>
            </a:pPr>
            <a:r>
              <a:rPr lang="en-US" sz="2000" dirty="0" smtClean="0"/>
              <a:t>&gt;&gt;&gt; def </a:t>
            </a:r>
            <a:r>
              <a:rPr lang="en-US" sz="2000" dirty="0" err="1" smtClean="0"/>
              <a:t>initlog</a:t>
            </a:r>
            <a:r>
              <a:rPr lang="en-US" sz="2000" dirty="0" smtClean="0"/>
              <a:t>(*</a:t>
            </a:r>
            <a:r>
              <a:rPr lang="en-US" sz="2000" dirty="0" err="1" smtClean="0"/>
              <a:t>args</a:t>
            </a:r>
            <a:r>
              <a:rPr lang="en-US" sz="2000" dirty="0" smtClean="0"/>
              <a:t>): </a:t>
            </a:r>
            <a:endParaRPr lang="pl-PL" sz="2000" dirty="0" smtClean="0"/>
          </a:p>
          <a:p>
            <a:pPr>
              <a:buNone/>
            </a:pPr>
            <a:r>
              <a:rPr lang="en-US" sz="2000" dirty="0" smtClean="0"/>
              <a:t>... pass # Remember to implement this! </a:t>
            </a:r>
            <a:endParaRPr lang="pl-PL" sz="2000" dirty="0" smtClean="0"/>
          </a:p>
          <a:p>
            <a:pPr>
              <a:buNone/>
            </a:pPr>
            <a:r>
              <a:rPr lang="en-US" sz="2000" dirty="0" smtClean="0"/>
              <a:t>...</a:t>
            </a:r>
            <a:endParaRPr lang="pl-PL" sz="2000" dirty="0" smtClean="0"/>
          </a:p>
          <a:p>
            <a:pPr>
              <a:buNone/>
            </a:pPr>
            <a:endParaRPr lang="pl-PL" sz="2000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Definiowanie funkcji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762000" y="1773238"/>
            <a:ext cx="7770440" cy="4751387"/>
          </a:xfrm>
        </p:spPr>
        <p:txBody>
          <a:bodyPr/>
          <a:lstStyle/>
          <a:p>
            <a:pPr>
              <a:buNone/>
            </a:pPr>
            <a:r>
              <a:rPr lang="en-US" sz="2000" dirty="0" smtClean="0"/>
              <a:t>&gt;&gt;&gt; </a:t>
            </a:r>
            <a:r>
              <a:rPr lang="en-US" sz="2000" b="1" dirty="0" smtClean="0">
                <a:solidFill>
                  <a:srgbClr val="FF0000"/>
                </a:solidFill>
              </a:rPr>
              <a:t>def</a:t>
            </a:r>
            <a:r>
              <a:rPr lang="en-US" sz="2000" b="1" dirty="0" smtClean="0"/>
              <a:t> </a:t>
            </a:r>
            <a:r>
              <a:rPr lang="en-US" sz="2000" b="1" dirty="0" smtClean="0">
                <a:solidFill>
                  <a:srgbClr val="FFC000"/>
                </a:solidFill>
              </a:rPr>
              <a:t>fib(n)</a:t>
            </a:r>
            <a:r>
              <a:rPr lang="en-US" sz="2000" dirty="0" smtClean="0"/>
              <a:t>:    # </a:t>
            </a:r>
            <a:r>
              <a:rPr lang="pl-PL" sz="2000" dirty="0" smtClean="0"/>
              <a:t>wypisuje ciąg </a:t>
            </a:r>
            <a:r>
              <a:rPr lang="pl-PL" sz="2000" dirty="0" err="1" smtClean="0"/>
              <a:t>fibonnaciego</a:t>
            </a:r>
            <a:r>
              <a:rPr lang="pl-PL" sz="2000" dirty="0" smtClean="0"/>
              <a:t> do</a:t>
            </a:r>
            <a:r>
              <a:rPr lang="en-US" sz="2000" dirty="0" smtClean="0"/>
              <a:t> </a:t>
            </a:r>
            <a:r>
              <a:rPr lang="pl-PL" sz="2000" dirty="0" smtClean="0"/>
              <a:t>liczby </a:t>
            </a:r>
            <a:r>
              <a:rPr lang="en-US" sz="2000" dirty="0" smtClean="0"/>
              <a:t>n</a:t>
            </a:r>
          </a:p>
          <a:p>
            <a:pPr>
              <a:buNone/>
            </a:pPr>
            <a:r>
              <a:rPr lang="en-US" sz="2000" dirty="0" smtClean="0"/>
              <a:t>...     ""</a:t>
            </a:r>
            <a:r>
              <a:rPr lang="pl-PL" sz="2000" dirty="0" smtClean="0"/>
              <a:t>" </a:t>
            </a:r>
            <a:r>
              <a:rPr lang="pl-PL" sz="2000" dirty="0" smtClean="0">
                <a:solidFill>
                  <a:srgbClr val="FFC000"/>
                </a:solidFill>
              </a:rPr>
              <a:t>To </a:t>
            </a:r>
            <a:r>
              <a:rPr lang="pl-PL" sz="2000" dirty="0" err="1" smtClean="0">
                <a:solidFill>
                  <a:srgbClr val="FFC000"/>
                </a:solidFill>
              </a:rPr>
              <a:t>jes</a:t>
            </a:r>
            <a:r>
              <a:rPr lang="pl-PL" sz="2000" dirty="0" smtClean="0">
                <a:solidFill>
                  <a:srgbClr val="FFC000"/>
                </a:solidFill>
              </a:rPr>
              <a:t> dokumentacja funkcji </a:t>
            </a:r>
            <a:r>
              <a:rPr lang="pl-PL" sz="2000" dirty="0" err="1" smtClean="0">
                <a:solidFill>
                  <a:srgbClr val="FFC000"/>
                </a:solidFill>
              </a:rPr>
              <a:t>fib</a:t>
            </a:r>
            <a:r>
              <a:rPr lang="en-US" sz="2000" dirty="0" smtClean="0"/>
              <a:t>"""</a:t>
            </a:r>
          </a:p>
          <a:p>
            <a:pPr>
              <a:buNone/>
            </a:pPr>
            <a:r>
              <a:rPr lang="en-US" sz="2000" dirty="0" smtClean="0"/>
              <a:t>...     a, b = 0, 1</a:t>
            </a:r>
          </a:p>
          <a:p>
            <a:pPr>
              <a:buNone/>
            </a:pPr>
            <a:r>
              <a:rPr lang="en-US" sz="2000" dirty="0" smtClean="0"/>
              <a:t>...     while a &lt; n:</a:t>
            </a:r>
          </a:p>
          <a:p>
            <a:pPr>
              <a:buNone/>
            </a:pPr>
            <a:r>
              <a:rPr lang="en-US" sz="2000" dirty="0" smtClean="0"/>
              <a:t>...         print(a, end=' ')</a:t>
            </a:r>
          </a:p>
          <a:p>
            <a:pPr>
              <a:buNone/>
            </a:pPr>
            <a:r>
              <a:rPr lang="en-US" sz="2000" dirty="0" smtClean="0"/>
              <a:t>...         a, b = b, </a:t>
            </a:r>
            <a:r>
              <a:rPr lang="en-US" sz="2000" dirty="0" err="1" smtClean="0"/>
              <a:t>a+b</a:t>
            </a:r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...     print()</a:t>
            </a:r>
          </a:p>
          <a:p>
            <a:pPr>
              <a:buNone/>
            </a:pPr>
            <a:r>
              <a:rPr lang="en-US" sz="2000" dirty="0" smtClean="0"/>
              <a:t>...</a:t>
            </a:r>
          </a:p>
          <a:p>
            <a:pPr>
              <a:buNone/>
            </a:pPr>
            <a:r>
              <a:rPr lang="en-US" sz="2000" dirty="0" smtClean="0"/>
              <a:t>&gt;&gt;&gt; # </a:t>
            </a:r>
            <a:r>
              <a:rPr lang="pl-PL" sz="2000" dirty="0" err="1" smtClean="0"/>
              <a:t>Wywolaj</a:t>
            </a:r>
            <a:r>
              <a:rPr lang="pl-PL" sz="2000" dirty="0" smtClean="0"/>
              <a:t> funkcje</a:t>
            </a:r>
            <a:r>
              <a:rPr lang="en-US" sz="2000" dirty="0" smtClean="0"/>
              <a:t>:</a:t>
            </a:r>
          </a:p>
          <a:p>
            <a:pPr>
              <a:buNone/>
            </a:pPr>
            <a:r>
              <a:rPr lang="en-US" sz="2000" dirty="0" smtClean="0"/>
              <a:t>... </a:t>
            </a:r>
            <a:r>
              <a:rPr lang="en-US" sz="2000" dirty="0" smtClean="0">
                <a:solidFill>
                  <a:srgbClr val="FFC000"/>
                </a:solidFill>
              </a:rPr>
              <a:t>fib(2000)</a:t>
            </a:r>
          </a:p>
          <a:p>
            <a:pPr>
              <a:buNone/>
            </a:pPr>
            <a:r>
              <a:rPr lang="en-US" sz="2000" dirty="0" smtClean="0"/>
              <a:t>0 1 1 2 3 5 8 13 21 34 55 89 144 233 377 610 987 1597</a:t>
            </a:r>
            <a:endParaRPr lang="pl-PL" sz="2000" dirty="0" smtClean="0"/>
          </a:p>
          <a:p>
            <a:r>
              <a:rPr lang="pl-PL" sz="2000" dirty="0" smtClean="0"/>
              <a:t>Funkcja ma własną tabelę symboli (zmienne lokalne), wartości zmiennym globalnym można przypisać jeśli się to explicite zaznaczy</a:t>
            </a:r>
            <a:endParaRPr lang="pl-PL" sz="2000"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Wywoływanie funkcji</a:t>
            </a:r>
            <a:endParaRPr lang="pl-PL" dirty="0"/>
          </a:p>
        </p:txBody>
      </p:sp>
      <p:sp>
        <p:nvSpPr>
          <p:cNvPr id="6" name="Symbol zastępczy zawartości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pl-PL" sz="2400" dirty="0" smtClean="0"/>
          </a:p>
          <a:p>
            <a:pPr>
              <a:buNone/>
            </a:pPr>
            <a:r>
              <a:rPr lang="pl-PL" sz="2400" dirty="0" smtClean="0"/>
              <a:t>&gt;&gt;&gt; </a:t>
            </a:r>
            <a:r>
              <a:rPr lang="pl-PL" sz="2400" dirty="0" err="1" smtClean="0">
                <a:solidFill>
                  <a:srgbClr val="FFC000"/>
                </a:solidFill>
              </a:rPr>
              <a:t>fib</a:t>
            </a:r>
            <a:endParaRPr lang="pl-PL" sz="2400" dirty="0" smtClean="0">
              <a:solidFill>
                <a:srgbClr val="FFC000"/>
              </a:solidFill>
            </a:endParaRPr>
          </a:p>
          <a:p>
            <a:pPr>
              <a:buNone/>
            </a:pPr>
            <a:r>
              <a:rPr lang="pl-PL" sz="2400" dirty="0" smtClean="0">
                <a:solidFill>
                  <a:srgbClr val="FF0000"/>
                </a:solidFill>
              </a:rPr>
              <a:t>&lt;</a:t>
            </a:r>
            <a:r>
              <a:rPr lang="pl-PL" sz="2400" dirty="0" err="1" smtClean="0">
                <a:solidFill>
                  <a:srgbClr val="FF0000"/>
                </a:solidFill>
              </a:rPr>
              <a:t>function</a:t>
            </a:r>
            <a:r>
              <a:rPr lang="pl-PL" sz="2400" dirty="0" smtClean="0">
                <a:solidFill>
                  <a:srgbClr val="FF0000"/>
                </a:solidFill>
              </a:rPr>
              <a:t> </a:t>
            </a:r>
            <a:r>
              <a:rPr lang="pl-PL" sz="2400" dirty="0" err="1" smtClean="0">
                <a:solidFill>
                  <a:srgbClr val="FF0000"/>
                </a:solidFill>
              </a:rPr>
              <a:t>fib</a:t>
            </a:r>
            <a:r>
              <a:rPr lang="pl-PL" sz="2400" dirty="0" smtClean="0">
                <a:solidFill>
                  <a:srgbClr val="FF0000"/>
                </a:solidFill>
              </a:rPr>
              <a:t> </a:t>
            </a:r>
            <a:r>
              <a:rPr lang="pl-PL" sz="2400" dirty="0" err="1" smtClean="0">
                <a:solidFill>
                  <a:srgbClr val="FF0000"/>
                </a:solidFill>
              </a:rPr>
              <a:t>at</a:t>
            </a:r>
            <a:r>
              <a:rPr lang="pl-PL" sz="2400" dirty="0" smtClean="0">
                <a:solidFill>
                  <a:srgbClr val="FF0000"/>
                </a:solidFill>
              </a:rPr>
              <a:t> 10042ed0&gt;</a:t>
            </a:r>
          </a:p>
          <a:p>
            <a:pPr>
              <a:buNone/>
            </a:pPr>
            <a:r>
              <a:rPr lang="pl-PL" sz="2400" dirty="0" smtClean="0"/>
              <a:t>&gt;&gt;&gt; </a:t>
            </a:r>
            <a:r>
              <a:rPr lang="pl-PL" sz="2400" b="1" dirty="0" smtClean="0">
                <a:solidFill>
                  <a:srgbClr val="99CCFF"/>
                </a:solidFill>
              </a:rPr>
              <a:t>f = </a:t>
            </a:r>
            <a:r>
              <a:rPr lang="pl-PL" sz="2400" b="1" dirty="0" err="1" smtClean="0">
                <a:solidFill>
                  <a:srgbClr val="99CCFF"/>
                </a:solidFill>
              </a:rPr>
              <a:t>fi</a:t>
            </a:r>
            <a:r>
              <a:rPr lang="pl-PL" sz="2400" dirty="0" err="1" smtClean="0">
                <a:solidFill>
                  <a:srgbClr val="99CCFF"/>
                </a:solidFill>
              </a:rPr>
              <a:t>b</a:t>
            </a:r>
            <a:endParaRPr lang="pl-PL" sz="2400" dirty="0" smtClean="0">
              <a:solidFill>
                <a:srgbClr val="99CCFF"/>
              </a:solidFill>
            </a:endParaRPr>
          </a:p>
          <a:p>
            <a:pPr>
              <a:buNone/>
            </a:pPr>
            <a:r>
              <a:rPr lang="pl-PL" sz="2400" dirty="0" smtClean="0"/>
              <a:t>&gt;&gt;&gt; </a:t>
            </a:r>
            <a:r>
              <a:rPr lang="pl-PL" sz="2400" b="1" dirty="0" smtClean="0">
                <a:solidFill>
                  <a:srgbClr val="99CCFF"/>
                </a:solidFill>
              </a:rPr>
              <a:t>f(100)</a:t>
            </a:r>
          </a:p>
          <a:p>
            <a:pPr>
              <a:buNone/>
            </a:pPr>
            <a:r>
              <a:rPr lang="pl-PL" sz="2400" dirty="0" smtClean="0"/>
              <a:t>0 1 </a:t>
            </a:r>
            <a:r>
              <a:rPr lang="pl-PL" sz="2400" dirty="0" err="1" smtClean="0"/>
              <a:t>1</a:t>
            </a:r>
            <a:r>
              <a:rPr lang="pl-PL" sz="2400" dirty="0" smtClean="0"/>
              <a:t> 2 3 5 8 13 21 34 55 89</a:t>
            </a:r>
          </a:p>
          <a:p>
            <a:pPr>
              <a:buNone/>
            </a:pPr>
            <a:endParaRPr lang="pl-PL" sz="2400" dirty="0" smtClean="0"/>
          </a:p>
          <a:p>
            <a:pPr>
              <a:buNone/>
            </a:pPr>
            <a:r>
              <a:rPr lang="pl-PL" sz="2400" dirty="0" smtClean="0"/>
              <a:t>&gt;&gt;&gt;</a:t>
            </a:r>
            <a:r>
              <a:rPr lang="pl-PL" sz="2400" dirty="0" smtClean="0">
                <a:solidFill>
                  <a:srgbClr val="FFC000"/>
                </a:solidFill>
              </a:rPr>
              <a:t> </a:t>
            </a:r>
            <a:r>
              <a:rPr lang="pl-PL" sz="2400" dirty="0" err="1" smtClean="0">
                <a:solidFill>
                  <a:srgbClr val="FFC000"/>
                </a:solidFill>
              </a:rPr>
              <a:t>fib</a:t>
            </a:r>
            <a:r>
              <a:rPr lang="pl-PL" sz="2400" dirty="0" smtClean="0">
                <a:solidFill>
                  <a:srgbClr val="FFC000"/>
                </a:solidFill>
              </a:rPr>
              <a:t>(0) </a:t>
            </a:r>
          </a:p>
          <a:p>
            <a:pPr>
              <a:buNone/>
            </a:pPr>
            <a:r>
              <a:rPr lang="pl-PL" sz="2400" dirty="0" smtClean="0"/>
              <a:t>&gt;&gt;&gt; </a:t>
            </a:r>
            <a:r>
              <a:rPr lang="pl-PL" sz="2400" dirty="0" err="1" smtClean="0">
                <a:solidFill>
                  <a:srgbClr val="FFC000"/>
                </a:solidFill>
              </a:rPr>
              <a:t>print</a:t>
            </a:r>
            <a:r>
              <a:rPr lang="pl-PL" sz="2400" dirty="0" smtClean="0">
                <a:solidFill>
                  <a:srgbClr val="FFC000"/>
                </a:solidFill>
              </a:rPr>
              <a:t>(</a:t>
            </a:r>
            <a:r>
              <a:rPr lang="pl-PL" sz="2400" dirty="0" err="1" smtClean="0">
                <a:solidFill>
                  <a:srgbClr val="FFC000"/>
                </a:solidFill>
              </a:rPr>
              <a:t>fib</a:t>
            </a:r>
            <a:r>
              <a:rPr lang="pl-PL" sz="2400" dirty="0" smtClean="0">
                <a:solidFill>
                  <a:srgbClr val="FFC000"/>
                </a:solidFill>
              </a:rPr>
              <a:t>(0)) </a:t>
            </a:r>
          </a:p>
          <a:p>
            <a:pPr>
              <a:buNone/>
            </a:pPr>
            <a:r>
              <a:rPr lang="pl-PL" sz="2400" dirty="0" err="1" smtClean="0">
                <a:solidFill>
                  <a:srgbClr val="FF0000"/>
                </a:solidFill>
              </a:rPr>
              <a:t>None</a:t>
            </a:r>
            <a:endParaRPr lang="pl-PL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Zwracanie wyniku</a:t>
            </a:r>
            <a:endParaRPr lang="pl-PL" dirty="0"/>
          </a:p>
        </p:txBody>
      </p:sp>
      <p:sp>
        <p:nvSpPr>
          <p:cNvPr id="6" name="Symbol zastępczy zawartości 5"/>
          <p:cNvSpPr>
            <a:spLocks noGrp="1"/>
          </p:cNvSpPr>
          <p:nvPr>
            <p:ph idx="1"/>
          </p:nvPr>
        </p:nvSpPr>
        <p:spPr>
          <a:xfrm>
            <a:off x="323528" y="1557511"/>
            <a:ext cx="8748464" cy="5039841"/>
          </a:xfrm>
        </p:spPr>
        <p:txBody>
          <a:bodyPr/>
          <a:lstStyle/>
          <a:p>
            <a:pPr>
              <a:buNone/>
            </a:pPr>
            <a:r>
              <a:rPr lang="en-US" sz="2400" dirty="0" smtClean="0"/>
              <a:t>&gt;&gt;&gt; def fib2(n): # return Fibonacci series up to n</a:t>
            </a:r>
          </a:p>
          <a:p>
            <a:pPr>
              <a:buNone/>
            </a:pPr>
            <a:r>
              <a:rPr lang="en-US" sz="2400" dirty="0" smtClean="0"/>
              <a:t>...     """Return a list containing the Fibonacci series up to n."""</a:t>
            </a:r>
          </a:p>
          <a:p>
            <a:pPr>
              <a:buNone/>
            </a:pPr>
            <a:r>
              <a:rPr lang="en-US" sz="2400" dirty="0" smtClean="0"/>
              <a:t>...     </a:t>
            </a:r>
            <a:r>
              <a:rPr lang="en-US" sz="2400" dirty="0" smtClean="0">
                <a:solidFill>
                  <a:srgbClr val="FFC000"/>
                </a:solidFill>
              </a:rPr>
              <a:t>result = []</a:t>
            </a:r>
          </a:p>
          <a:p>
            <a:pPr>
              <a:buNone/>
            </a:pPr>
            <a:r>
              <a:rPr lang="en-US" sz="2400" dirty="0" smtClean="0"/>
              <a:t>...     a, b = 0, 1</a:t>
            </a:r>
          </a:p>
          <a:p>
            <a:pPr>
              <a:buNone/>
            </a:pPr>
            <a:r>
              <a:rPr lang="en-US" sz="2400" dirty="0" smtClean="0"/>
              <a:t>...     while a &lt; n:</a:t>
            </a:r>
          </a:p>
          <a:p>
            <a:pPr>
              <a:buNone/>
            </a:pPr>
            <a:r>
              <a:rPr lang="en-US" sz="2400" dirty="0" smtClean="0"/>
              <a:t>...         </a:t>
            </a:r>
            <a:r>
              <a:rPr lang="en-US" sz="2400" dirty="0" err="1" smtClean="0">
                <a:solidFill>
                  <a:srgbClr val="FFC000"/>
                </a:solidFill>
              </a:rPr>
              <a:t>result.append</a:t>
            </a:r>
            <a:r>
              <a:rPr lang="en-US" sz="2400" dirty="0" smtClean="0">
                <a:solidFill>
                  <a:srgbClr val="FFC000"/>
                </a:solidFill>
              </a:rPr>
              <a:t>(a)</a:t>
            </a:r>
            <a:r>
              <a:rPr lang="en-US" sz="2400" dirty="0" smtClean="0"/>
              <a:t>    # see below</a:t>
            </a:r>
          </a:p>
          <a:p>
            <a:pPr>
              <a:buNone/>
            </a:pPr>
            <a:r>
              <a:rPr lang="en-US" sz="2400" dirty="0" smtClean="0"/>
              <a:t>...         a, b = b, </a:t>
            </a:r>
            <a:r>
              <a:rPr lang="en-US" sz="2400" dirty="0" err="1" smtClean="0"/>
              <a:t>a+b</a:t>
            </a: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...     </a:t>
            </a:r>
            <a:r>
              <a:rPr lang="en-US" sz="2400" dirty="0" smtClean="0">
                <a:solidFill>
                  <a:srgbClr val="FF0000"/>
                </a:solidFill>
              </a:rPr>
              <a:t>return result</a:t>
            </a:r>
          </a:p>
          <a:p>
            <a:pPr>
              <a:buNone/>
            </a:pPr>
            <a:r>
              <a:rPr lang="en-US" sz="2400" dirty="0" smtClean="0"/>
              <a:t>...</a:t>
            </a:r>
          </a:p>
          <a:p>
            <a:pPr>
              <a:buNone/>
            </a:pPr>
            <a:r>
              <a:rPr lang="en-US" sz="2400" dirty="0" smtClean="0"/>
              <a:t>&gt;&gt;&gt; f100 = fib2(100)    # call it</a:t>
            </a:r>
          </a:p>
          <a:p>
            <a:pPr>
              <a:buNone/>
            </a:pPr>
            <a:r>
              <a:rPr lang="en-US" sz="2400" dirty="0" smtClean="0"/>
              <a:t>&gt;&gt;&gt; f100                # write the result</a:t>
            </a:r>
          </a:p>
          <a:p>
            <a:pPr>
              <a:buNone/>
            </a:pPr>
            <a:r>
              <a:rPr lang="en-US" sz="2400" dirty="0" smtClean="0"/>
              <a:t>[0, 1, 1, 2, 3, 5, 8, 13, 21, 34, 55, 89]</a:t>
            </a:r>
            <a:endParaRPr lang="pl-PL" sz="2400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Wartości domyślne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7544" y="1700808"/>
            <a:ext cx="8676456" cy="4823817"/>
          </a:xfrm>
        </p:spPr>
        <p:txBody>
          <a:bodyPr/>
          <a:lstStyle/>
          <a:p>
            <a:pPr>
              <a:buNone/>
            </a:pPr>
            <a:r>
              <a:rPr lang="pl-PL" sz="2400" dirty="0" err="1" smtClean="0"/>
              <a:t>def</a:t>
            </a:r>
            <a:r>
              <a:rPr lang="pl-PL" sz="2400" dirty="0" smtClean="0"/>
              <a:t> </a:t>
            </a:r>
            <a:r>
              <a:rPr lang="pl-PL" sz="2400" dirty="0" err="1" smtClean="0"/>
              <a:t>ask_ok</a:t>
            </a:r>
            <a:r>
              <a:rPr lang="pl-PL" sz="2400" dirty="0" smtClean="0"/>
              <a:t>(</a:t>
            </a:r>
            <a:r>
              <a:rPr lang="pl-PL" sz="2400" dirty="0" err="1" smtClean="0"/>
              <a:t>prompt</a:t>
            </a:r>
            <a:r>
              <a:rPr lang="pl-PL" sz="2400" dirty="0" smtClean="0"/>
              <a:t>, </a:t>
            </a:r>
            <a:r>
              <a:rPr lang="pl-PL" sz="2400" dirty="0" smtClean="0">
                <a:solidFill>
                  <a:srgbClr val="FFC000"/>
                </a:solidFill>
              </a:rPr>
              <a:t>retries=</a:t>
            </a:r>
            <a:r>
              <a:rPr lang="pl-PL" sz="2400" dirty="0" smtClean="0">
                <a:solidFill>
                  <a:srgbClr val="FF0000"/>
                </a:solidFill>
              </a:rPr>
              <a:t>4</a:t>
            </a:r>
            <a:r>
              <a:rPr lang="pl-PL" sz="2400" dirty="0" smtClean="0"/>
              <a:t>, </a:t>
            </a:r>
            <a:r>
              <a:rPr lang="pl-PL" sz="2400" dirty="0" err="1" smtClean="0">
                <a:solidFill>
                  <a:srgbClr val="FFC000"/>
                </a:solidFill>
              </a:rPr>
              <a:t>complaint=</a:t>
            </a:r>
            <a:r>
              <a:rPr lang="pl-PL" sz="2400" dirty="0" err="1" smtClean="0">
                <a:solidFill>
                  <a:srgbClr val="FF0000"/>
                </a:solidFill>
              </a:rPr>
              <a:t>'Yes</a:t>
            </a:r>
            <a:r>
              <a:rPr lang="pl-PL" sz="2400" dirty="0" smtClean="0">
                <a:solidFill>
                  <a:srgbClr val="FF0000"/>
                </a:solidFill>
              </a:rPr>
              <a:t> </a:t>
            </a:r>
            <a:r>
              <a:rPr lang="pl-PL" sz="2400" dirty="0" err="1" smtClean="0">
                <a:solidFill>
                  <a:srgbClr val="FF0000"/>
                </a:solidFill>
              </a:rPr>
              <a:t>or</a:t>
            </a:r>
            <a:r>
              <a:rPr lang="pl-PL" sz="2400" dirty="0" smtClean="0">
                <a:solidFill>
                  <a:srgbClr val="FF0000"/>
                </a:solidFill>
              </a:rPr>
              <a:t> no, </a:t>
            </a:r>
            <a:r>
              <a:rPr lang="pl-PL" sz="2400" dirty="0" err="1" smtClean="0">
                <a:solidFill>
                  <a:srgbClr val="FF0000"/>
                </a:solidFill>
              </a:rPr>
              <a:t>please</a:t>
            </a:r>
            <a:r>
              <a:rPr lang="pl-PL" sz="2400" dirty="0" smtClean="0">
                <a:solidFill>
                  <a:srgbClr val="FF0000"/>
                </a:solidFill>
              </a:rPr>
              <a:t>!'</a:t>
            </a:r>
            <a:r>
              <a:rPr lang="pl-PL" sz="2400" dirty="0" smtClean="0"/>
              <a:t>):</a:t>
            </a:r>
          </a:p>
          <a:p>
            <a:pPr>
              <a:buNone/>
            </a:pPr>
            <a:r>
              <a:rPr lang="pl-PL" sz="2400" dirty="0" smtClean="0"/>
              <a:t>    </a:t>
            </a:r>
            <a:r>
              <a:rPr lang="pl-PL" sz="2400" dirty="0" err="1" smtClean="0"/>
              <a:t>while</a:t>
            </a:r>
            <a:r>
              <a:rPr lang="pl-PL" sz="2400" dirty="0" smtClean="0"/>
              <a:t> </a:t>
            </a:r>
            <a:r>
              <a:rPr lang="pl-PL" sz="2400" dirty="0" err="1" smtClean="0"/>
              <a:t>True</a:t>
            </a:r>
            <a:r>
              <a:rPr lang="pl-PL" sz="2400" dirty="0" smtClean="0"/>
              <a:t>:</a:t>
            </a:r>
          </a:p>
          <a:p>
            <a:pPr>
              <a:buNone/>
            </a:pPr>
            <a:r>
              <a:rPr lang="pl-PL" sz="2400" dirty="0" smtClean="0"/>
              <a:t>        ok = </a:t>
            </a:r>
            <a:r>
              <a:rPr lang="pl-PL" sz="2400" dirty="0" err="1" smtClean="0"/>
              <a:t>input</a:t>
            </a:r>
            <a:r>
              <a:rPr lang="pl-PL" sz="2400" dirty="0" smtClean="0"/>
              <a:t>(</a:t>
            </a:r>
            <a:r>
              <a:rPr lang="pl-PL" sz="2400" dirty="0" err="1" smtClean="0"/>
              <a:t>prompt</a:t>
            </a:r>
            <a:r>
              <a:rPr lang="pl-PL" sz="2400" dirty="0" smtClean="0"/>
              <a:t>)</a:t>
            </a:r>
          </a:p>
          <a:p>
            <a:pPr>
              <a:buNone/>
            </a:pPr>
            <a:r>
              <a:rPr lang="pl-PL" sz="2400" dirty="0" smtClean="0"/>
              <a:t>        </a:t>
            </a:r>
            <a:r>
              <a:rPr lang="pl-PL" sz="2400" dirty="0" err="1" smtClean="0"/>
              <a:t>if</a:t>
            </a:r>
            <a:r>
              <a:rPr lang="pl-PL" sz="2400" dirty="0" smtClean="0"/>
              <a:t> ok </a:t>
            </a:r>
            <a:r>
              <a:rPr lang="pl-PL" sz="2400" b="1" dirty="0" err="1" smtClean="0">
                <a:solidFill>
                  <a:srgbClr val="FFC000"/>
                </a:solidFill>
              </a:rPr>
              <a:t>in</a:t>
            </a:r>
            <a:r>
              <a:rPr lang="pl-PL" sz="2400" dirty="0" smtClean="0"/>
              <a:t> ('y', '</a:t>
            </a:r>
            <a:r>
              <a:rPr lang="pl-PL" sz="2400" dirty="0" err="1" smtClean="0"/>
              <a:t>ye</a:t>
            </a:r>
            <a:r>
              <a:rPr lang="pl-PL" sz="2400" dirty="0" smtClean="0"/>
              <a:t>', '</a:t>
            </a:r>
            <a:r>
              <a:rPr lang="pl-PL" sz="2400" dirty="0" err="1" smtClean="0"/>
              <a:t>yes</a:t>
            </a:r>
            <a:r>
              <a:rPr lang="pl-PL" sz="2400" dirty="0" smtClean="0"/>
              <a:t>'):</a:t>
            </a:r>
          </a:p>
          <a:p>
            <a:pPr>
              <a:buNone/>
            </a:pPr>
            <a:r>
              <a:rPr lang="pl-PL" sz="2400" dirty="0" smtClean="0"/>
              <a:t>            return </a:t>
            </a:r>
            <a:r>
              <a:rPr lang="pl-PL" sz="2400" dirty="0" err="1" smtClean="0"/>
              <a:t>True</a:t>
            </a:r>
            <a:endParaRPr lang="pl-PL" sz="2400" dirty="0" smtClean="0"/>
          </a:p>
          <a:p>
            <a:pPr>
              <a:buNone/>
            </a:pPr>
            <a:r>
              <a:rPr lang="pl-PL" sz="2400" dirty="0" smtClean="0"/>
              <a:t>        </a:t>
            </a:r>
            <a:r>
              <a:rPr lang="pl-PL" sz="2400" dirty="0" err="1" smtClean="0"/>
              <a:t>if</a:t>
            </a:r>
            <a:r>
              <a:rPr lang="pl-PL" sz="2400" dirty="0" smtClean="0"/>
              <a:t> ok </a:t>
            </a:r>
            <a:r>
              <a:rPr lang="pl-PL" sz="2400" b="1" dirty="0" err="1" smtClean="0">
                <a:solidFill>
                  <a:srgbClr val="FFC000"/>
                </a:solidFill>
              </a:rPr>
              <a:t>in</a:t>
            </a:r>
            <a:r>
              <a:rPr lang="pl-PL" sz="2400" dirty="0" smtClean="0"/>
              <a:t> ('n', 'no', '</a:t>
            </a:r>
            <a:r>
              <a:rPr lang="pl-PL" sz="2400" dirty="0" err="1" smtClean="0"/>
              <a:t>nop</a:t>
            </a:r>
            <a:r>
              <a:rPr lang="pl-PL" sz="2400" dirty="0" smtClean="0"/>
              <a:t>', '</a:t>
            </a:r>
            <a:r>
              <a:rPr lang="pl-PL" sz="2400" dirty="0" err="1" smtClean="0"/>
              <a:t>nope</a:t>
            </a:r>
            <a:r>
              <a:rPr lang="pl-PL" sz="2400" dirty="0" smtClean="0"/>
              <a:t>'):</a:t>
            </a:r>
          </a:p>
          <a:p>
            <a:pPr>
              <a:buNone/>
            </a:pPr>
            <a:r>
              <a:rPr lang="pl-PL" sz="2400" dirty="0" smtClean="0"/>
              <a:t>            return </a:t>
            </a:r>
            <a:r>
              <a:rPr lang="pl-PL" sz="2400" dirty="0" err="1" smtClean="0"/>
              <a:t>False</a:t>
            </a:r>
            <a:endParaRPr lang="pl-PL" sz="2400" dirty="0" smtClean="0"/>
          </a:p>
          <a:p>
            <a:pPr>
              <a:buNone/>
            </a:pPr>
            <a:r>
              <a:rPr lang="pl-PL" sz="2400" dirty="0" smtClean="0"/>
              <a:t>        </a:t>
            </a:r>
            <a:r>
              <a:rPr lang="pl-PL" sz="2400" dirty="0" err="1" smtClean="0"/>
              <a:t>retries</a:t>
            </a:r>
            <a:r>
              <a:rPr lang="pl-PL" sz="2400" dirty="0" smtClean="0"/>
              <a:t> = </a:t>
            </a:r>
            <a:r>
              <a:rPr lang="pl-PL" sz="2400" dirty="0" err="1" smtClean="0"/>
              <a:t>retries</a:t>
            </a:r>
            <a:r>
              <a:rPr lang="pl-PL" sz="2400" dirty="0" smtClean="0"/>
              <a:t> - 1</a:t>
            </a:r>
          </a:p>
          <a:p>
            <a:pPr>
              <a:buNone/>
            </a:pPr>
            <a:r>
              <a:rPr lang="pl-PL" sz="2400" dirty="0" smtClean="0"/>
              <a:t>        </a:t>
            </a:r>
            <a:r>
              <a:rPr lang="pl-PL" sz="2400" dirty="0" err="1" smtClean="0"/>
              <a:t>if</a:t>
            </a:r>
            <a:r>
              <a:rPr lang="pl-PL" sz="2400" dirty="0" smtClean="0"/>
              <a:t> </a:t>
            </a:r>
            <a:r>
              <a:rPr lang="pl-PL" sz="2400" dirty="0" err="1" smtClean="0"/>
              <a:t>retries</a:t>
            </a:r>
            <a:r>
              <a:rPr lang="pl-PL" sz="2400" dirty="0" smtClean="0"/>
              <a:t> &lt; 0:</a:t>
            </a:r>
          </a:p>
          <a:p>
            <a:pPr>
              <a:buNone/>
            </a:pPr>
            <a:r>
              <a:rPr lang="pl-PL" sz="2400" dirty="0" smtClean="0"/>
              <a:t>            </a:t>
            </a:r>
            <a:r>
              <a:rPr lang="pl-PL" sz="2400" dirty="0" err="1" smtClean="0"/>
              <a:t>raise</a:t>
            </a:r>
            <a:r>
              <a:rPr lang="pl-PL" sz="2400" dirty="0" smtClean="0"/>
              <a:t> </a:t>
            </a:r>
            <a:r>
              <a:rPr lang="pl-PL" sz="2400" dirty="0" err="1" smtClean="0"/>
              <a:t>IOError</a:t>
            </a:r>
            <a:r>
              <a:rPr lang="pl-PL" sz="2400" dirty="0" smtClean="0"/>
              <a:t>('</a:t>
            </a:r>
            <a:r>
              <a:rPr lang="pl-PL" sz="2400" dirty="0" err="1" smtClean="0"/>
              <a:t>refusenik</a:t>
            </a:r>
            <a:r>
              <a:rPr lang="pl-PL" sz="2400" dirty="0" smtClean="0"/>
              <a:t> </a:t>
            </a:r>
            <a:r>
              <a:rPr lang="pl-PL" sz="2400" dirty="0" err="1" smtClean="0"/>
              <a:t>user</a:t>
            </a:r>
            <a:r>
              <a:rPr lang="pl-PL" sz="2400" dirty="0" smtClean="0"/>
              <a:t>')</a:t>
            </a:r>
          </a:p>
          <a:p>
            <a:pPr>
              <a:buNone/>
            </a:pPr>
            <a:r>
              <a:rPr lang="pl-PL" sz="2400" dirty="0" smtClean="0"/>
              <a:t>        </a:t>
            </a:r>
            <a:r>
              <a:rPr lang="pl-PL" sz="2400" dirty="0" err="1" smtClean="0"/>
              <a:t>print</a:t>
            </a:r>
            <a:r>
              <a:rPr lang="pl-PL" sz="2400" dirty="0" smtClean="0"/>
              <a:t>(</a:t>
            </a:r>
            <a:r>
              <a:rPr lang="pl-PL" sz="2400" dirty="0" err="1" smtClean="0"/>
              <a:t>complaint</a:t>
            </a:r>
            <a:r>
              <a:rPr lang="pl-PL" sz="2400" dirty="0" smtClean="0"/>
              <a:t>)</a:t>
            </a:r>
            <a:endParaRPr lang="pl-PL" sz="2400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62000" y="1556792"/>
            <a:ext cx="7696200" cy="4967833"/>
          </a:xfrm>
        </p:spPr>
        <p:txBody>
          <a:bodyPr/>
          <a:lstStyle/>
          <a:p>
            <a:pPr>
              <a:buNone/>
            </a:pPr>
            <a:r>
              <a:rPr lang="pl-PL" dirty="0" smtClean="0"/>
              <a:t>Wartości domyślne są ewaluowane w momencie wywołania</a:t>
            </a:r>
          </a:p>
          <a:p>
            <a:pPr>
              <a:buNone/>
            </a:pPr>
            <a:r>
              <a:rPr lang="pl-PL" dirty="0" smtClean="0"/>
              <a:t>&gt;&gt;&gt; </a:t>
            </a:r>
            <a:r>
              <a:rPr lang="pl-PL" dirty="0" smtClean="0">
                <a:solidFill>
                  <a:srgbClr val="FFC000"/>
                </a:solidFill>
              </a:rPr>
              <a:t>i = 5 </a:t>
            </a:r>
          </a:p>
          <a:p>
            <a:pPr>
              <a:buNone/>
            </a:pPr>
            <a:r>
              <a:rPr lang="pl-PL" dirty="0" smtClean="0"/>
              <a:t>… </a:t>
            </a:r>
            <a:r>
              <a:rPr lang="pl-PL" dirty="0" err="1" smtClean="0"/>
              <a:t>def</a:t>
            </a:r>
            <a:r>
              <a:rPr lang="pl-PL" dirty="0" smtClean="0"/>
              <a:t> f(</a:t>
            </a:r>
            <a:r>
              <a:rPr lang="pl-PL" dirty="0" err="1" smtClean="0">
                <a:solidFill>
                  <a:srgbClr val="FFC000"/>
                </a:solidFill>
              </a:rPr>
              <a:t>arg=i</a:t>
            </a:r>
            <a:r>
              <a:rPr lang="pl-PL" dirty="0" smtClean="0"/>
              <a:t>): </a:t>
            </a:r>
          </a:p>
          <a:p>
            <a:pPr>
              <a:buNone/>
            </a:pPr>
            <a:r>
              <a:rPr lang="pl-PL" dirty="0" smtClean="0"/>
              <a:t>…  </a:t>
            </a:r>
            <a:r>
              <a:rPr lang="pl-PL" dirty="0" err="1" smtClean="0"/>
              <a:t>print</a:t>
            </a:r>
            <a:r>
              <a:rPr lang="pl-PL" dirty="0" smtClean="0"/>
              <a:t>(</a:t>
            </a:r>
            <a:r>
              <a:rPr lang="pl-PL" dirty="0" err="1" smtClean="0"/>
              <a:t>arg</a:t>
            </a:r>
            <a:r>
              <a:rPr lang="pl-PL" dirty="0" smtClean="0"/>
              <a:t>)</a:t>
            </a:r>
          </a:p>
          <a:p>
            <a:pPr>
              <a:buNone/>
            </a:pPr>
            <a:r>
              <a:rPr lang="pl-PL" dirty="0" smtClean="0"/>
              <a:t>…</a:t>
            </a:r>
          </a:p>
          <a:p>
            <a:pPr>
              <a:buNone/>
            </a:pPr>
            <a:r>
              <a:rPr lang="pl-PL" dirty="0" smtClean="0"/>
              <a:t>… </a:t>
            </a:r>
            <a:r>
              <a:rPr lang="pl-PL" dirty="0" smtClean="0">
                <a:solidFill>
                  <a:srgbClr val="FFC000"/>
                </a:solidFill>
              </a:rPr>
              <a:t>i= 6 </a:t>
            </a:r>
          </a:p>
          <a:p>
            <a:pPr>
              <a:buNone/>
            </a:pPr>
            <a:r>
              <a:rPr lang="pl-PL" dirty="0" smtClean="0"/>
              <a:t>… </a:t>
            </a:r>
            <a:r>
              <a:rPr lang="pl-PL" dirty="0" smtClean="0">
                <a:solidFill>
                  <a:srgbClr val="FFC000"/>
                </a:solidFill>
              </a:rPr>
              <a:t>f()</a:t>
            </a:r>
          </a:p>
          <a:p>
            <a:pPr>
              <a:buNone/>
            </a:pPr>
            <a:r>
              <a:rPr lang="pl-PL" dirty="0" smtClean="0">
                <a:solidFill>
                  <a:srgbClr val="FFC000"/>
                </a:solidFill>
              </a:rPr>
              <a:t>5</a:t>
            </a:r>
            <a:endParaRPr lang="pl-PL" dirty="0">
              <a:solidFill>
                <a:srgbClr val="FFC000"/>
              </a:solidFill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WAŻNE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/>
          <a:lstStyle/>
          <a:p>
            <a:r>
              <a:rPr lang="pl-PL" dirty="0" smtClean="0"/>
              <a:t>Wartość domyślna jest ewaluowana </a:t>
            </a:r>
            <a:r>
              <a:rPr lang="pl-PL" dirty="0" smtClean="0">
                <a:solidFill>
                  <a:srgbClr val="FF0000"/>
                </a:solidFill>
              </a:rPr>
              <a:t>tylko raz</a:t>
            </a:r>
          </a:p>
          <a:p>
            <a:pPr>
              <a:buNone/>
            </a:pPr>
            <a:r>
              <a:rPr lang="en-US" dirty="0" smtClean="0"/>
              <a:t>def f(a, </a:t>
            </a:r>
            <a:r>
              <a:rPr lang="en-US" dirty="0" smtClean="0">
                <a:solidFill>
                  <a:srgbClr val="FFC000"/>
                </a:solidFill>
              </a:rPr>
              <a:t>L=[]</a:t>
            </a:r>
            <a:r>
              <a:rPr lang="en-US" dirty="0" smtClean="0"/>
              <a:t>): </a:t>
            </a:r>
            <a:endParaRPr lang="pl-PL" dirty="0" smtClean="0"/>
          </a:p>
          <a:p>
            <a:pPr>
              <a:buNone/>
            </a:pPr>
            <a:r>
              <a:rPr lang="pl-PL" dirty="0" smtClean="0"/>
              <a:t>	</a:t>
            </a:r>
            <a:r>
              <a:rPr lang="en-US" dirty="0" err="1" smtClean="0"/>
              <a:t>L.append</a:t>
            </a:r>
            <a:r>
              <a:rPr lang="en-US" dirty="0" smtClean="0"/>
              <a:t>(a) </a:t>
            </a:r>
            <a:endParaRPr lang="pl-PL" dirty="0" smtClean="0"/>
          </a:p>
          <a:p>
            <a:pPr>
              <a:buNone/>
            </a:pPr>
            <a:r>
              <a:rPr lang="pl-PL" dirty="0" smtClean="0"/>
              <a:t>	</a:t>
            </a:r>
            <a:r>
              <a:rPr lang="en-US" dirty="0" smtClean="0"/>
              <a:t>return L </a:t>
            </a:r>
            <a:endParaRPr lang="pl-PL" dirty="0" smtClean="0"/>
          </a:p>
          <a:p>
            <a:pPr>
              <a:buNone/>
            </a:pPr>
            <a:endParaRPr lang="pl-PL" sz="2000" dirty="0" smtClean="0"/>
          </a:p>
          <a:p>
            <a:pPr>
              <a:buNone/>
            </a:pPr>
            <a:r>
              <a:rPr lang="en-US" dirty="0" smtClean="0"/>
              <a:t>print(</a:t>
            </a:r>
            <a:r>
              <a:rPr lang="en-US" dirty="0" smtClean="0">
                <a:solidFill>
                  <a:srgbClr val="FFC000"/>
                </a:solidFill>
              </a:rPr>
              <a:t>f(1</a:t>
            </a:r>
            <a:r>
              <a:rPr lang="en-US" dirty="0" smtClean="0">
                <a:solidFill>
                  <a:srgbClr val="FFC000"/>
                </a:solidFill>
              </a:rPr>
              <a:t>)</a:t>
            </a:r>
            <a:r>
              <a:rPr lang="en-US" dirty="0" smtClean="0"/>
              <a:t>) </a:t>
            </a:r>
            <a:endParaRPr lang="pl-PL" dirty="0" smtClean="0"/>
          </a:p>
          <a:p>
            <a:pPr>
              <a:buNone/>
            </a:pPr>
            <a:r>
              <a:rPr lang="en-US" dirty="0" smtClean="0"/>
              <a:t>print(</a:t>
            </a:r>
            <a:r>
              <a:rPr lang="en-US" dirty="0" smtClean="0">
                <a:solidFill>
                  <a:srgbClr val="FFC000"/>
                </a:solidFill>
              </a:rPr>
              <a:t>f(2)</a:t>
            </a:r>
            <a:r>
              <a:rPr lang="en-US" dirty="0" smtClean="0"/>
              <a:t>)</a:t>
            </a:r>
            <a:endParaRPr lang="pl-PL" dirty="0" smtClean="0"/>
          </a:p>
          <a:p>
            <a:pPr>
              <a:buNone/>
            </a:pPr>
            <a:r>
              <a:rPr lang="en-US" dirty="0" smtClean="0"/>
              <a:t>print(</a:t>
            </a:r>
            <a:r>
              <a:rPr lang="en-US" dirty="0" smtClean="0">
                <a:solidFill>
                  <a:srgbClr val="FFC000"/>
                </a:solidFill>
              </a:rPr>
              <a:t>f(3)</a:t>
            </a:r>
            <a:r>
              <a:rPr lang="en-US" dirty="0" smtClean="0"/>
              <a:t>)</a:t>
            </a:r>
            <a:endParaRPr lang="pl-PL" dirty="0">
              <a:solidFill>
                <a:srgbClr val="FF0000"/>
              </a:solidFill>
            </a:endParaRP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ln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/>
          <a:lstStyle/>
          <a:p>
            <a:r>
              <a:rPr lang="pl-PL" dirty="0" smtClean="0"/>
              <a:t>Wynik:</a:t>
            </a:r>
          </a:p>
          <a:p>
            <a:pPr>
              <a:buNone/>
            </a:pPr>
            <a:r>
              <a:rPr lang="pl-PL" dirty="0" smtClean="0">
                <a:solidFill>
                  <a:srgbClr val="FFC000"/>
                </a:solidFill>
              </a:rPr>
              <a:t>[1] </a:t>
            </a:r>
          </a:p>
          <a:p>
            <a:pPr>
              <a:buNone/>
            </a:pPr>
            <a:r>
              <a:rPr lang="pl-PL" dirty="0" smtClean="0">
                <a:solidFill>
                  <a:srgbClr val="FFC000"/>
                </a:solidFill>
              </a:rPr>
              <a:t>[1, 2] </a:t>
            </a:r>
          </a:p>
          <a:p>
            <a:pPr>
              <a:buNone/>
            </a:pPr>
            <a:r>
              <a:rPr lang="pl-PL" dirty="0" smtClean="0">
                <a:solidFill>
                  <a:srgbClr val="FFC000"/>
                </a:solidFill>
              </a:rPr>
              <a:t>[1, 2, 3]</a:t>
            </a:r>
            <a:endParaRPr lang="pl-PL" dirty="0">
              <a:solidFill>
                <a:srgbClr val="FFC000"/>
              </a:solidFill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ln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/>
          <a:lstStyle/>
          <a:p>
            <a:pPr>
              <a:buNone/>
            </a:pPr>
            <a:r>
              <a:rPr lang="en-US" sz="2400" dirty="0" smtClean="0"/>
              <a:t>def f(a, </a:t>
            </a:r>
            <a:r>
              <a:rPr lang="en-US" sz="2400" dirty="0" smtClean="0">
                <a:solidFill>
                  <a:srgbClr val="FFC000"/>
                </a:solidFill>
              </a:rPr>
              <a:t>L=None</a:t>
            </a:r>
            <a:r>
              <a:rPr lang="en-US" sz="2400" dirty="0" smtClean="0"/>
              <a:t>): </a:t>
            </a:r>
            <a:endParaRPr lang="pl-PL" sz="2400" dirty="0" smtClean="0"/>
          </a:p>
          <a:p>
            <a:pPr>
              <a:buNone/>
            </a:pPr>
            <a:r>
              <a:rPr lang="pl-PL" sz="2400" dirty="0" smtClean="0"/>
              <a:t>	</a:t>
            </a:r>
            <a:r>
              <a:rPr lang="en-US" sz="2400" dirty="0" smtClean="0"/>
              <a:t>if L is None: </a:t>
            </a:r>
            <a:r>
              <a:rPr lang="en-US" sz="2400" dirty="0" smtClean="0">
                <a:solidFill>
                  <a:srgbClr val="FFC000"/>
                </a:solidFill>
              </a:rPr>
              <a:t>L = [] </a:t>
            </a:r>
            <a:r>
              <a:rPr lang="en-US" sz="2400" dirty="0" err="1" smtClean="0"/>
              <a:t>L.append</a:t>
            </a:r>
            <a:r>
              <a:rPr lang="en-US" sz="2400" dirty="0" smtClean="0"/>
              <a:t>(a) return </a:t>
            </a:r>
            <a:r>
              <a:rPr lang="en-US" sz="2400" dirty="0" smtClean="0"/>
              <a:t>L</a:t>
            </a:r>
            <a:endParaRPr lang="pl-PL" sz="2400" dirty="0" smtClean="0"/>
          </a:p>
          <a:p>
            <a:pPr>
              <a:buNone/>
            </a:pPr>
            <a:endParaRPr lang="pl-PL" sz="2400" dirty="0" smtClean="0"/>
          </a:p>
          <a:p>
            <a:pPr>
              <a:buNone/>
            </a:pPr>
            <a:r>
              <a:rPr lang="en-US" sz="2400" dirty="0" smtClean="0"/>
              <a:t>print(</a:t>
            </a:r>
            <a:r>
              <a:rPr lang="en-US" sz="2400" dirty="0" smtClean="0">
                <a:solidFill>
                  <a:srgbClr val="FFC000"/>
                </a:solidFill>
              </a:rPr>
              <a:t>f(1)</a:t>
            </a:r>
            <a:r>
              <a:rPr lang="en-US" sz="2400" dirty="0" smtClean="0"/>
              <a:t>) </a:t>
            </a:r>
            <a:endParaRPr lang="pl-PL" sz="2400" dirty="0" smtClean="0"/>
          </a:p>
          <a:p>
            <a:pPr>
              <a:buNone/>
            </a:pPr>
            <a:r>
              <a:rPr lang="en-US" sz="2400" dirty="0" smtClean="0"/>
              <a:t>print(</a:t>
            </a:r>
            <a:r>
              <a:rPr lang="en-US" sz="2400" dirty="0" smtClean="0">
                <a:solidFill>
                  <a:srgbClr val="FFC000"/>
                </a:solidFill>
              </a:rPr>
              <a:t>f(2)</a:t>
            </a:r>
            <a:r>
              <a:rPr lang="en-US" sz="2400" dirty="0" smtClean="0"/>
              <a:t>)</a:t>
            </a:r>
            <a:endParaRPr lang="pl-PL" sz="2400" dirty="0" smtClean="0"/>
          </a:p>
          <a:p>
            <a:pPr>
              <a:buNone/>
            </a:pPr>
            <a:r>
              <a:rPr lang="en-US" sz="2400" dirty="0" smtClean="0"/>
              <a:t>print(</a:t>
            </a:r>
            <a:r>
              <a:rPr lang="en-US" sz="2400" dirty="0" smtClean="0">
                <a:solidFill>
                  <a:srgbClr val="FFC000"/>
                </a:solidFill>
              </a:rPr>
              <a:t>f(3)</a:t>
            </a:r>
            <a:r>
              <a:rPr lang="en-US" sz="2400" dirty="0" smtClean="0"/>
              <a:t>)</a:t>
            </a:r>
            <a:endParaRPr lang="pl-PL" sz="2400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pl-PL" sz="2400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ln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/>
          <a:lstStyle/>
          <a:p>
            <a:pPr>
              <a:buNone/>
            </a:pPr>
            <a:r>
              <a:rPr lang="pl-PL" dirty="0" smtClean="0">
                <a:solidFill>
                  <a:srgbClr val="FFC000"/>
                </a:solidFill>
              </a:rPr>
              <a:t>[1]</a:t>
            </a:r>
          </a:p>
          <a:p>
            <a:pPr>
              <a:buNone/>
            </a:pPr>
            <a:r>
              <a:rPr lang="pl-PL" dirty="0" smtClean="0">
                <a:solidFill>
                  <a:srgbClr val="FFC000"/>
                </a:solidFill>
              </a:rPr>
              <a:t>[2]</a:t>
            </a:r>
          </a:p>
          <a:p>
            <a:pPr>
              <a:buNone/>
            </a:pPr>
            <a:r>
              <a:rPr lang="pl-PL" dirty="0" smtClean="0">
                <a:solidFill>
                  <a:srgbClr val="FFC000"/>
                </a:solidFill>
              </a:rPr>
              <a:t>[3]</a:t>
            </a:r>
            <a:endParaRPr lang="pl-PL" dirty="0">
              <a:solidFill>
                <a:srgbClr val="FFC000"/>
              </a:solidFill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Wywoływanie funkcji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err="1" smtClean="0"/>
              <a:t>s</a:t>
            </a:r>
            <a:r>
              <a:rPr lang="pl-PL" dirty="0" err="1" smtClean="0"/>
              <a:t>lowo_kluczowe</a:t>
            </a:r>
            <a:r>
              <a:rPr lang="pl-PL" dirty="0" smtClean="0"/>
              <a:t> = wartość</a:t>
            </a:r>
          </a:p>
          <a:p>
            <a:pPr>
              <a:buNone/>
            </a:pPr>
            <a:r>
              <a:rPr lang="pl-PL" dirty="0" err="1" smtClean="0"/>
              <a:t>def</a:t>
            </a:r>
            <a:r>
              <a:rPr lang="pl-PL" dirty="0" smtClean="0"/>
              <a:t> </a:t>
            </a:r>
            <a:r>
              <a:rPr lang="pl-PL" dirty="0" err="1" smtClean="0"/>
              <a:t>pmidor</a:t>
            </a:r>
            <a:r>
              <a:rPr lang="pl-PL" dirty="0" smtClean="0"/>
              <a:t>(v, </a:t>
            </a:r>
            <a:r>
              <a:rPr lang="pl-PL" dirty="0" err="1" smtClean="0"/>
              <a:t>s=‘coś</a:t>
            </a:r>
            <a:r>
              <a:rPr lang="pl-PL" dirty="0" smtClean="0"/>
              <a:t> sztywnego', </a:t>
            </a:r>
            <a:r>
              <a:rPr lang="pl-PL" dirty="0" err="1" smtClean="0"/>
              <a:t>a=‘leżeć</a:t>
            </a:r>
            <a:r>
              <a:rPr lang="pl-PL" dirty="0" smtClean="0"/>
              <a:t>', </a:t>
            </a:r>
            <a:r>
              <a:rPr lang="pl-PL" dirty="0" err="1" smtClean="0"/>
              <a:t>type=</a:t>
            </a:r>
            <a:r>
              <a:rPr lang="pl-PL" dirty="0" err="1" smtClean="0"/>
              <a:t>'Norweski</a:t>
            </a:r>
            <a:r>
              <a:rPr lang="pl-PL" dirty="0" smtClean="0"/>
              <a:t> Błękit'):</a:t>
            </a:r>
          </a:p>
          <a:p>
            <a:pPr>
              <a:buNone/>
            </a:pPr>
            <a:r>
              <a:rPr lang="pl-PL" dirty="0" smtClean="0"/>
              <a:t>……</a:t>
            </a:r>
          </a:p>
          <a:p>
            <a:pPr>
              <a:buNone/>
            </a:pPr>
            <a:r>
              <a:rPr lang="pl-PL" dirty="0" smtClean="0"/>
              <a:t>pomidor(1000)</a:t>
            </a:r>
          </a:p>
          <a:p>
            <a:pPr>
              <a:buNone/>
            </a:pPr>
            <a:r>
              <a:rPr lang="pl-PL" dirty="0" smtClean="0"/>
              <a:t>pomidor(</a:t>
            </a:r>
            <a:r>
              <a:rPr lang="pl-PL" dirty="0" err="1" smtClean="0"/>
              <a:t>a=‘stać</a:t>
            </a:r>
            <a:r>
              <a:rPr lang="pl-PL" dirty="0" smtClean="0"/>
              <a:t>’, v=10)</a:t>
            </a:r>
          </a:p>
          <a:p>
            <a:pPr>
              <a:buNone/>
            </a:pPr>
            <a:r>
              <a:rPr lang="pl-PL" dirty="0" err="1" smtClean="0"/>
              <a:t>p</a:t>
            </a:r>
            <a:r>
              <a:rPr lang="pl-PL" dirty="0" err="1" smtClean="0"/>
              <a:t>omidror</a:t>
            </a:r>
            <a:r>
              <a:rPr lang="pl-PL" dirty="0" smtClean="0"/>
              <a:t>( ‘</a:t>
            </a:r>
            <a:r>
              <a:rPr lang="pl-PL" dirty="0" err="1" smtClean="0"/>
              <a:t>tysiac</a:t>
            </a:r>
            <a:r>
              <a:rPr lang="pl-PL" dirty="0" smtClean="0"/>
              <a:t>’, </a:t>
            </a:r>
            <a:r>
              <a:rPr lang="pl-PL" dirty="0" err="1" smtClean="0"/>
              <a:t>s=‘bardzo</a:t>
            </a:r>
            <a:r>
              <a:rPr lang="pl-PL" dirty="0" smtClean="0"/>
              <a:t> miękkie’)</a:t>
            </a:r>
          </a:p>
          <a:p>
            <a:pPr>
              <a:buNone/>
            </a:pPr>
            <a:r>
              <a:rPr lang="pl-PL" dirty="0" smtClean="0"/>
              <a:t>p</a:t>
            </a:r>
            <a:r>
              <a:rPr lang="pl-PL" dirty="0" smtClean="0"/>
              <a:t>omidor(1000,’miękkie’,’stoi’)</a:t>
            </a:r>
          </a:p>
          <a:p>
            <a:pPr>
              <a:buNone/>
            </a:pPr>
            <a:endParaRPr lang="pl-PL" dirty="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p</a:t>
            </a:r>
            <a:r>
              <a:rPr lang="pl-PL" dirty="0" smtClean="0"/>
              <a:t>omidor() #brakuje argumentu</a:t>
            </a:r>
          </a:p>
          <a:p>
            <a:r>
              <a:rPr lang="pl-PL" dirty="0" smtClean="0"/>
              <a:t>pomidor(v=5, ‘spadł’) #argument bez słowa kluczowego po słowie kluczowym</a:t>
            </a:r>
          </a:p>
          <a:p>
            <a:r>
              <a:rPr lang="pl-PL" dirty="0" smtClean="0"/>
              <a:t>p</a:t>
            </a:r>
            <a:r>
              <a:rPr lang="pl-PL" dirty="0" smtClean="0"/>
              <a:t>omidor(5, v=10) #zduplikowana wartość</a:t>
            </a:r>
          </a:p>
          <a:p>
            <a:r>
              <a:rPr lang="pl-PL" dirty="0" smtClean="0"/>
              <a:t>p</a:t>
            </a:r>
            <a:r>
              <a:rPr lang="pl-PL" dirty="0" smtClean="0"/>
              <a:t>omidor(</a:t>
            </a:r>
            <a:r>
              <a:rPr lang="pl-PL" dirty="0" err="1" smtClean="0"/>
              <a:t>nie=‘zdefiniowana</a:t>
            </a:r>
            <a:r>
              <a:rPr lang="pl-PL" dirty="0" smtClean="0"/>
              <a:t>’) #nie </a:t>
            </a:r>
            <a:r>
              <a:rPr lang="pl-PL" dirty="0" err="1" smtClean="0"/>
              <a:t>zdefiniowne</a:t>
            </a:r>
            <a:r>
              <a:rPr lang="pl-PL" dirty="0" smtClean="0"/>
              <a:t> słowo kluczowe</a:t>
            </a:r>
            <a:endParaRPr lang="pl-PL" dirty="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Argumenty na liście i w słowniku</a:t>
            </a:r>
            <a:endParaRPr lang="pl-PL" dirty="0"/>
          </a:p>
        </p:txBody>
      </p:sp>
      <p:sp>
        <p:nvSpPr>
          <p:cNvPr id="5" name="Symbol zastępczy zawartości 4"/>
          <p:cNvSpPr>
            <a:spLocks noGrp="1"/>
          </p:cNvSpPr>
          <p:nvPr>
            <p:ph sz="half" idx="1"/>
          </p:nvPr>
        </p:nvSpPr>
        <p:spPr>
          <a:xfrm>
            <a:off x="107504" y="1773238"/>
            <a:ext cx="4824536" cy="4751387"/>
          </a:xfrm>
          <a:ln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/>
          <a:lstStyle/>
          <a:p>
            <a:pPr>
              <a:buNone/>
            </a:pPr>
            <a:r>
              <a:rPr lang="en-US" sz="2000" dirty="0" smtClean="0"/>
              <a:t>def </a:t>
            </a:r>
            <a:r>
              <a:rPr lang="en-US" sz="2000" dirty="0" err="1" smtClean="0"/>
              <a:t>cheeseshop</a:t>
            </a:r>
            <a:r>
              <a:rPr lang="en-US" sz="2000" dirty="0" smtClean="0"/>
              <a:t>(kind, </a:t>
            </a:r>
            <a:r>
              <a:rPr lang="en-US" sz="2000" dirty="0" smtClean="0">
                <a:solidFill>
                  <a:srgbClr val="FF0000"/>
                </a:solidFill>
              </a:rPr>
              <a:t>*arguments</a:t>
            </a:r>
            <a:r>
              <a:rPr lang="en-US" sz="2000" dirty="0" smtClean="0">
                <a:solidFill>
                  <a:srgbClr val="FFC000"/>
                </a:solidFill>
              </a:rPr>
              <a:t>, **keywords</a:t>
            </a:r>
            <a:r>
              <a:rPr lang="en-US" sz="2000" dirty="0" smtClean="0"/>
              <a:t>):</a:t>
            </a:r>
          </a:p>
          <a:p>
            <a:pPr>
              <a:buNone/>
            </a:pPr>
            <a:r>
              <a:rPr lang="en-US" sz="2000" dirty="0" smtClean="0"/>
              <a:t>    print("-- Do you have any", kind, "?")</a:t>
            </a:r>
          </a:p>
          <a:p>
            <a:pPr>
              <a:buNone/>
            </a:pPr>
            <a:r>
              <a:rPr lang="en-US" sz="2000" dirty="0" smtClean="0"/>
              <a:t>    print("-- I'm sorry, we're all out of", kind)</a:t>
            </a:r>
          </a:p>
          <a:p>
            <a:pPr>
              <a:buNone/>
            </a:pPr>
            <a:r>
              <a:rPr lang="en-US" sz="2000" dirty="0" smtClean="0"/>
              <a:t>    for </a:t>
            </a:r>
            <a:r>
              <a:rPr lang="en-US" sz="2000" dirty="0" err="1" smtClean="0"/>
              <a:t>arg</a:t>
            </a:r>
            <a:r>
              <a:rPr lang="en-US" sz="2000" dirty="0" smtClean="0"/>
              <a:t> in </a:t>
            </a:r>
            <a:r>
              <a:rPr lang="en-US" sz="2000" dirty="0" smtClean="0">
                <a:solidFill>
                  <a:srgbClr val="FF0000"/>
                </a:solidFill>
              </a:rPr>
              <a:t>arguments</a:t>
            </a:r>
            <a:r>
              <a:rPr lang="en-US" sz="2000" dirty="0" smtClean="0"/>
              <a:t>:</a:t>
            </a:r>
          </a:p>
          <a:p>
            <a:pPr>
              <a:buNone/>
            </a:pPr>
            <a:r>
              <a:rPr lang="en-US" sz="2000" dirty="0" smtClean="0"/>
              <a:t>        print(</a:t>
            </a:r>
            <a:r>
              <a:rPr lang="en-US" sz="2000" dirty="0" err="1" smtClean="0"/>
              <a:t>arg</a:t>
            </a:r>
            <a:r>
              <a:rPr lang="en-US" sz="2000" dirty="0" smtClean="0"/>
              <a:t>)</a:t>
            </a:r>
          </a:p>
          <a:p>
            <a:pPr>
              <a:buNone/>
            </a:pPr>
            <a:r>
              <a:rPr lang="en-US" sz="2000" dirty="0" smtClean="0"/>
              <a:t>    print("-" * 40)</a:t>
            </a:r>
          </a:p>
          <a:p>
            <a:pPr>
              <a:buNone/>
            </a:pPr>
            <a:r>
              <a:rPr lang="en-US" sz="2000" dirty="0" smtClean="0"/>
              <a:t>    </a:t>
            </a:r>
            <a:r>
              <a:rPr lang="en-US" sz="2000" dirty="0" smtClean="0">
                <a:solidFill>
                  <a:srgbClr val="FFC000"/>
                </a:solidFill>
              </a:rPr>
              <a:t>keys</a:t>
            </a:r>
            <a:r>
              <a:rPr lang="en-US" sz="2000" dirty="0" smtClean="0"/>
              <a:t> = sorted(</a:t>
            </a:r>
            <a:r>
              <a:rPr lang="en-US" sz="2000" dirty="0" err="1" smtClean="0">
                <a:solidFill>
                  <a:srgbClr val="FFC000"/>
                </a:solidFill>
              </a:rPr>
              <a:t>keywords.keys</a:t>
            </a:r>
            <a:r>
              <a:rPr lang="en-US" sz="2000" dirty="0" smtClean="0">
                <a:solidFill>
                  <a:srgbClr val="FFC000"/>
                </a:solidFill>
              </a:rPr>
              <a:t>()</a:t>
            </a:r>
            <a:r>
              <a:rPr lang="en-US" sz="2000" dirty="0" smtClean="0"/>
              <a:t>)</a:t>
            </a:r>
          </a:p>
          <a:p>
            <a:pPr>
              <a:buNone/>
            </a:pPr>
            <a:r>
              <a:rPr lang="en-US" sz="2000" dirty="0" smtClean="0"/>
              <a:t>    for </a:t>
            </a:r>
            <a:r>
              <a:rPr lang="en-US" sz="2000" dirty="0" err="1" smtClean="0"/>
              <a:t>kw</a:t>
            </a:r>
            <a:r>
              <a:rPr lang="en-US" sz="2000" dirty="0" smtClean="0"/>
              <a:t> in keys:</a:t>
            </a:r>
          </a:p>
          <a:p>
            <a:pPr>
              <a:buNone/>
            </a:pPr>
            <a:r>
              <a:rPr lang="en-US" sz="2000" dirty="0" smtClean="0"/>
              <a:t>        print(</a:t>
            </a:r>
            <a:r>
              <a:rPr lang="en-US" sz="2000" dirty="0" err="1" smtClean="0"/>
              <a:t>kw</a:t>
            </a:r>
            <a:r>
              <a:rPr lang="en-US" sz="2000" dirty="0" smtClean="0"/>
              <a:t>, ":", keywords[</a:t>
            </a:r>
            <a:r>
              <a:rPr lang="en-US" sz="2000" dirty="0" err="1" smtClean="0"/>
              <a:t>kw</a:t>
            </a:r>
            <a:r>
              <a:rPr lang="en-US" sz="2000" dirty="0" smtClean="0"/>
              <a:t>])</a:t>
            </a:r>
            <a:endParaRPr lang="pl-PL" sz="2000" dirty="0"/>
          </a:p>
        </p:txBody>
      </p:sp>
      <p:sp>
        <p:nvSpPr>
          <p:cNvPr id="6" name="Symbol zastępczy zawartości 5"/>
          <p:cNvSpPr>
            <a:spLocks noGrp="1"/>
          </p:cNvSpPr>
          <p:nvPr>
            <p:ph sz="half" idx="2"/>
          </p:nvPr>
        </p:nvSpPr>
        <p:spPr>
          <a:xfrm>
            <a:off x="5004048" y="1773238"/>
            <a:ext cx="4139952" cy="4751387"/>
          </a:xfr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/>
          <a:lstStyle/>
          <a:p>
            <a:r>
              <a:rPr lang="en-US" sz="1800" dirty="0" err="1" smtClean="0"/>
              <a:t>cheeseshop</a:t>
            </a:r>
            <a:r>
              <a:rPr lang="en-US" sz="1800" dirty="0" smtClean="0"/>
              <a:t>("</a:t>
            </a:r>
            <a:r>
              <a:rPr lang="en-US" sz="1800" dirty="0" smtClean="0">
                <a:solidFill>
                  <a:srgbClr val="FF0000"/>
                </a:solidFill>
              </a:rPr>
              <a:t>Limburger", "It's very runny, sir.", "It's really very, VERY runny, sir.",</a:t>
            </a:r>
            <a:r>
              <a:rPr lang="en-US" sz="1800" dirty="0" smtClean="0"/>
              <a:t> </a:t>
            </a:r>
            <a:r>
              <a:rPr lang="en-US" sz="1800" dirty="0" smtClean="0">
                <a:solidFill>
                  <a:srgbClr val="FFC000"/>
                </a:solidFill>
              </a:rPr>
              <a:t>shopkeeper</a:t>
            </a:r>
            <a:r>
              <a:rPr lang="en-US" sz="1800" dirty="0" smtClean="0"/>
              <a:t>=</a:t>
            </a:r>
            <a:r>
              <a:rPr lang="en-US" sz="1800" dirty="0" smtClean="0">
                <a:solidFill>
                  <a:srgbClr val="FFC000"/>
                </a:solidFill>
              </a:rPr>
              <a:t>"Michael Palin", client</a:t>
            </a:r>
            <a:r>
              <a:rPr lang="en-US" sz="1800" dirty="0" smtClean="0"/>
              <a:t>=</a:t>
            </a:r>
            <a:r>
              <a:rPr lang="en-US" sz="1800" dirty="0" smtClean="0">
                <a:solidFill>
                  <a:srgbClr val="FFC000"/>
                </a:solidFill>
              </a:rPr>
              <a:t>"John </a:t>
            </a:r>
            <a:r>
              <a:rPr lang="en-US" sz="1800" dirty="0" err="1" smtClean="0">
                <a:solidFill>
                  <a:srgbClr val="FFC000"/>
                </a:solidFill>
              </a:rPr>
              <a:t>Cleese</a:t>
            </a:r>
            <a:r>
              <a:rPr lang="en-US" sz="1800" dirty="0" smtClean="0">
                <a:solidFill>
                  <a:srgbClr val="FFC000"/>
                </a:solidFill>
              </a:rPr>
              <a:t>", sketch</a:t>
            </a:r>
            <a:r>
              <a:rPr lang="en-US" sz="1800" dirty="0" smtClean="0"/>
              <a:t>=</a:t>
            </a:r>
            <a:r>
              <a:rPr lang="en-US" sz="1800" dirty="0" smtClean="0">
                <a:solidFill>
                  <a:srgbClr val="FFC000"/>
                </a:solidFill>
              </a:rPr>
              <a:t>"Cheese Shop Sketch</a:t>
            </a:r>
            <a:r>
              <a:rPr lang="en-US" sz="1800" dirty="0" smtClean="0"/>
              <a:t>")</a:t>
            </a:r>
            <a:endParaRPr lang="pl-PL" sz="1800" dirty="0" smtClean="0"/>
          </a:p>
          <a:p>
            <a:endParaRPr lang="pl-PL" sz="1800" dirty="0" smtClean="0"/>
          </a:p>
          <a:p>
            <a:pPr>
              <a:buNone/>
            </a:pPr>
            <a:r>
              <a:rPr lang="en-US" sz="1800" dirty="0" smtClean="0"/>
              <a:t>-- Do you have any Limburger ? </a:t>
            </a:r>
            <a:endParaRPr lang="pl-PL" sz="1800" dirty="0" smtClean="0"/>
          </a:p>
          <a:p>
            <a:pPr>
              <a:buNone/>
            </a:pPr>
            <a:r>
              <a:rPr lang="en-US" sz="1800" dirty="0" smtClean="0"/>
              <a:t>-- </a:t>
            </a:r>
            <a:r>
              <a:rPr lang="en-US" sz="1800" dirty="0" smtClean="0"/>
              <a:t>I'm sorry, we're all out of Limburger </a:t>
            </a:r>
            <a:endParaRPr lang="pl-PL" sz="1800" dirty="0" smtClean="0"/>
          </a:p>
          <a:p>
            <a:pPr>
              <a:buNone/>
            </a:pPr>
            <a:r>
              <a:rPr lang="en-US" sz="1800" dirty="0" smtClean="0"/>
              <a:t>It's </a:t>
            </a:r>
            <a:r>
              <a:rPr lang="en-US" sz="1800" dirty="0" smtClean="0"/>
              <a:t>very runny, sir. It's really very, VERY runny, sir. </a:t>
            </a:r>
            <a:endParaRPr lang="pl-PL" sz="1800" dirty="0" smtClean="0"/>
          </a:p>
          <a:p>
            <a:pPr>
              <a:buNone/>
            </a:pPr>
            <a:r>
              <a:rPr lang="en-US" sz="1800" dirty="0" smtClean="0"/>
              <a:t>---------------------------------------- </a:t>
            </a:r>
            <a:endParaRPr lang="pl-PL" sz="1800" dirty="0" smtClean="0"/>
          </a:p>
          <a:p>
            <a:pPr>
              <a:buNone/>
            </a:pPr>
            <a:r>
              <a:rPr lang="en-US" sz="1800" dirty="0" smtClean="0"/>
              <a:t>client </a:t>
            </a:r>
            <a:r>
              <a:rPr lang="en-US" sz="1800" dirty="0" smtClean="0"/>
              <a:t>: John </a:t>
            </a:r>
            <a:r>
              <a:rPr lang="en-US" sz="1800" dirty="0" err="1" smtClean="0"/>
              <a:t>Cleese</a:t>
            </a:r>
            <a:r>
              <a:rPr lang="en-US" sz="1800" dirty="0" smtClean="0"/>
              <a:t> </a:t>
            </a:r>
            <a:endParaRPr lang="pl-PL" sz="1800" dirty="0" smtClean="0"/>
          </a:p>
          <a:p>
            <a:pPr>
              <a:buNone/>
            </a:pPr>
            <a:r>
              <a:rPr lang="en-US" sz="1800" dirty="0" smtClean="0"/>
              <a:t>shopkeeper </a:t>
            </a:r>
            <a:r>
              <a:rPr lang="en-US" sz="1800" dirty="0" smtClean="0"/>
              <a:t>: Michael Palin </a:t>
            </a:r>
            <a:r>
              <a:rPr lang="en-US" sz="1800" dirty="0" smtClean="0"/>
              <a:t>s</a:t>
            </a:r>
            <a:endParaRPr lang="pl-PL" sz="1800" dirty="0" smtClean="0"/>
          </a:p>
          <a:p>
            <a:pPr>
              <a:buNone/>
            </a:pPr>
            <a:r>
              <a:rPr lang="en-US" sz="1800" dirty="0" smtClean="0"/>
              <a:t>ketch </a:t>
            </a:r>
            <a:r>
              <a:rPr lang="en-US" sz="1800" dirty="0" smtClean="0"/>
              <a:t>: Cheese Shop Sketch</a:t>
            </a:r>
            <a:endParaRPr lang="pl-PL" sz="1800" dirty="0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Argumenty </a:t>
            </a:r>
            <a:r>
              <a:rPr lang="pl-PL" dirty="0" smtClean="0">
                <a:solidFill>
                  <a:srgbClr val="FFC000"/>
                </a:solidFill>
              </a:rPr>
              <a:t>arbitralne</a:t>
            </a:r>
            <a:endParaRPr lang="pl-PL" dirty="0">
              <a:solidFill>
                <a:srgbClr val="FFC00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251520" y="1628800"/>
            <a:ext cx="8352928" cy="4751387"/>
          </a:xfrm>
        </p:spPr>
        <p:txBody>
          <a:bodyPr/>
          <a:lstStyle/>
          <a:p>
            <a:pPr>
              <a:buNone/>
            </a:pPr>
            <a:r>
              <a:rPr lang="pl-PL" sz="2400" dirty="0" smtClean="0"/>
              <a:t>Przykład 1:</a:t>
            </a:r>
          </a:p>
          <a:p>
            <a:pPr>
              <a:buNone/>
            </a:pP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def </a:t>
            </a:r>
            <a:r>
              <a:rPr lang="en-US" sz="2400" dirty="0" err="1" smtClean="0">
                <a:latin typeface="Courier New" pitchFamily="49" charset="0"/>
                <a:cs typeface="Courier New" pitchFamily="49" charset="0"/>
              </a:rPr>
              <a:t>write_multiple_items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(file, separator, </a:t>
            </a:r>
            <a:r>
              <a:rPr lang="en-US" sz="24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*</a:t>
            </a:r>
            <a:r>
              <a:rPr lang="en-US" sz="2400" b="1" dirty="0" err="1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args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): </a:t>
            </a:r>
            <a:r>
              <a:rPr lang="en-US" sz="2400" dirty="0" err="1" smtClean="0">
                <a:latin typeface="Courier New" pitchFamily="49" charset="0"/>
                <a:cs typeface="Courier New" pitchFamily="49" charset="0"/>
              </a:rPr>
              <a:t>file.write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400" dirty="0" err="1" smtClean="0">
                <a:latin typeface="Courier New" pitchFamily="49" charset="0"/>
                <a:cs typeface="Courier New" pitchFamily="49" charset="0"/>
              </a:rPr>
              <a:t>separator.join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400" b="1" dirty="0" err="1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args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))</a:t>
            </a:r>
            <a:endParaRPr lang="pl-PL" sz="24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sz="2400" dirty="0" smtClean="0">
                <a:cs typeface="Courier New" pitchFamily="49" charset="0"/>
              </a:rPr>
              <a:t>Przykład 2:</a:t>
            </a:r>
            <a:endParaRPr lang="pl-PL" sz="2400" dirty="0" smtClean="0">
              <a:cs typeface="Courier New" pitchFamily="49" charset="0"/>
            </a:endParaRPr>
          </a:p>
          <a:p>
            <a:pPr>
              <a:buNone/>
            </a:pP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&gt;&gt;&gt; </a:t>
            </a:r>
            <a:r>
              <a:rPr lang="pl-PL" sz="2400" dirty="0" err="1" smtClean="0">
                <a:latin typeface="Courier New" pitchFamily="49" charset="0"/>
                <a:cs typeface="Courier New" pitchFamily="49" charset="0"/>
              </a:rPr>
              <a:t>def</a:t>
            </a: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pl-PL" sz="2400" dirty="0" err="1" smtClean="0">
                <a:latin typeface="Courier New" pitchFamily="49" charset="0"/>
                <a:cs typeface="Courier New" pitchFamily="49" charset="0"/>
              </a:rPr>
              <a:t>concat</a:t>
            </a: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pl-PL" sz="24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*</a:t>
            </a:r>
            <a:r>
              <a:rPr lang="pl-PL" sz="2400" b="1" dirty="0" err="1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args</a:t>
            </a: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, sep="/"):</a:t>
            </a:r>
          </a:p>
          <a:p>
            <a:pPr>
              <a:buNone/>
            </a:pP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...    r</a:t>
            </a: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eturn </a:t>
            </a:r>
            <a:r>
              <a:rPr lang="pl-PL" sz="2400" dirty="0" err="1" smtClean="0">
                <a:latin typeface="Courier New" pitchFamily="49" charset="0"/>
                <a:cs typeface="Courier New" pitchFamily="49" charset="0"/>
              </a:rPr>
              <a:t>sep.join</a:t>
            </a: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pl-PL" sz="2400" b="1" dirty="0" err="1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args</a:t>
            </a: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)</a:t>
            </a:r>
          </a:p>
          <a:p>
            <a:pPr>
              <a:buNone/>
            </a:pP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...</a:t>
            </a:r>
          </a:p>
          <a:p>
            <a:pPr>
              <a:buNone/>
            </a:pP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&gt;&gt;&gt; </a:t>
            </a:r>
            <a:r>
              <a:rPr lang="pl-PL" sz="2400" dirty="0" err="1" smtClean="0">
                <a:latin typeface="Courier New" pitchFamily="49" charset="0"/>
                <a:cs typeface="Courier New" pitchFamily="49" charset="0"/>
              </a:rPr>
              <a:t>concat</a:t>
            </a: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("</a:t>
            </a:r>
            <a:r>
              <a:rPr lang="pl-PL" sz="2400" dirty="0" err="1" smtClean="0">
                <a:latin typeface="Courier New" pitchFamily="49" charset="0"/>
                <a:cs typeface="Courier New" pitchFamily="49" charset="0"/>
              </a:rPr>
              <a:t>earth</a:t>
            </a: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", "mars", "</a:t>
            </a:r>
            <a:r>
              <a:rPr lang="pl-PL" sz="2400" dirty="0" err="1" smtClean="0">
                <a:latin typeface="Courier New" pitchFamily="49" charset="0"/>
                <a:cs typeface="Courier New" pitchFamily="49" charset="0"/>
              </a:rPr>
              <a:t>venus</a:t>
            </a: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")</a:t>
            </a:r>
          </a:p>
          <a:p>
            <a:pPr>
              <a:buNone/>
            </a:pP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'</a:t>
            </a:r>
            <a:r>
              <a:rPr lang="pl-PL" sz="2400" dirty="0" err="1" smtClean="0">
                <a:latin typeface="Courier New" pitchFamily="49" charset="0"/>
                <a:cs typeface="Courier New" pitchFamily="49" charset="0"/>
              </a:rPr>
              <a:t>earth</a:t>
            </a: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/mars/</a:t>
            </a:r>
            <a:r>
              <a:rPr lang="pl-PL" sz="2400" dirty="0" err="1" smtClean="0">
                <a:latin typeface="Courier New" pitchFamily="49" charset="0"/>
                <a:cs typeface="Courier New" pitchFamily="49" charset="0"/>
              </a:rPr>
              <a:t>venus</a:t>
            </a: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'</a:t>
            </a:r>
          </a:p>
          <a:p>
            <a:pPr>
              <a:buNone/>
            </a:pP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&gt;&gt;&gt; </a:t>
            </a:r>
            <a:r>
              <a:rPr lang="pl-PL" sz="2400" dirty="0" err="1" smtClean="0">
                <a:latin typeface="Courier New" pitchFamily="49" charset="0"/>
                <a:cs typeface="Courier New" pitchFamily="49" charset="0"/>
              </a:rPr>
              <a:t>concat</a:t>
            </a: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("</a:t>
            </a:r>
            <a:r>
              <a:rPr lang="pl-PL" sz="2400" dirty="0" err="1" smtClean="0">
                <a:latin typeface="Courier New" pitchFamily="49" charset="0"/>
                <a:cs typeface="Courier New" pitchFamily="49" charset="0"/>
              </a:rPr>
              <a:t>earth</a:t>
            </a: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", "mars", "</a:t>
            </a:r>
            <a:r>
              <a:rPr lang="pl-PL" sz="2400" dirty="0" err="1" smtClean="0">
                <a:latin typeface="Courier New" pitchFamily="49" charset="0"/>
                <a:cs typeface="Courier New" pitchFamily="49" charset="0"/>
              </a:rPr>
              <a:t>venus</a:t>
            </a: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", sep=".")</a:t>
            </a:r>
          </a:p>
          <a:p>
            <a:pPr>
              <a:buNone/>
            </a:pP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'</a:t>
            </a:r>
            <a:r>
              <a:rPr lang="pl-PL" sz="2400" dirty="0" err="1" smtClean="0">
                <a:latin typeface="Courier New" pitchFamily="49" charset="0"/>
                <a:cs typeface="Courier New" pitchFamily="49" charset="0"/>
              </a:rPr>
              <a:t>earth.mars.venus</a:t>
            </a: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'</a:t>
            </a:r>
            <a:endParaRPr lang="pl-PL" sz="2400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Rozpakowywanie listy argumentów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251520" y="1773238"/>
            <a:ext cx="8640960" cy="4751387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&gt;&gt;&gt; list(range(3, 6)) # normal call with separate arguments </a:t>
            </a:r>
            <a:endParaRPr lang="pl-PL" dirty="0" smtClean="0"/>
          </a:p>
          <a:p>
            <a:pPr>
              <a:buNone/>
            </a:pPr>
            <a:r>
              <a:rPr lang="en-US" dirty="0" smtClean="0"/>
              <a:t>[</a:t>
            </a:r>
            <a:r>
              <a:rPr lang="en-US" dirty="0" smtClean="0"/>
              <a:t>3, 4, 5] </a:t>
            </a:r>
            <a:endParaRPr lang="pl-PL" dirty="0" smtClean="0"/>
          </a:p>
          <a:p>
            <a:pPr>
              <a:buNone/>
            </a:pPr>
            <a:r>
              <a:rPr lang="en-US" dirty="0" smtClean="0"/>
              <a:t>&gt;&gt;&gt; </a:t>
            </a:r>
            <a:r>
              <a:rPr lang="en-US" dirty="0" err="1" smtClean="0">
                <a:solidFill>
                  <a:srgbClr val="FFC000"/>
                </a:solidFill>
              </a:rPr>
              <a:t>args</a:t>
            </a:r>
            <a:r>
              <a:rPr lang="en-US" dirty="0" smtClean="0">
                <a:solidFill>
                  <a:srgbClr val="FFC000"/>
                </a:solidFill>
              </a:rPr>
              <a:t> = [3, 6] </a:t>
            </a:r>
            <a:endParaRPr lang="pl-PL" dirty="0" smtClean="0">
              <a:solidFill>
                <a:srgbClr val="FFC000"/>
              </a:solidFill>
            </a:endParaRPr>
          </a:p>
          <a:p>
            <a:pPr>
              <a:buNone/>
            </a:pPr>
            <a:r>
              <a:rPr lang="en-US" dirty="0" smtClean="0"/>
              <a:t>&gt;&gt;&gt; </a:t>
            </a:r>
            <a:r>
              <a:rPr lang="en-US" dirty="0" smtClean="0"/>
              <a:t>list(range</a:t>
            </a:r>
            <a:r>
              <a:rPr lang="en-US" dirty="0" smtClean="0">
                <a:solidFill>
                  <a:srgbClr val="FFC000"/>
                </a:solidFill>
              </a:rPr>
              <a:t>(*</a:t>
            </a:r>
            <a:r>
              <a:rPr lang="en-US" dirty="0" err="1" smtClean="0">
                <a:solidFill>
                  <a:srgbClr val="FFC000"/>
                </a:solidFill>
              </a:rPr>
              <a:t>args</a:t>
            </a:r>
            <a:r>
              <a:rPr lang="en-US" dirty="0" smtClean="0"/>
              <a:t>)) # call with arguments unpacked from a list </a:t>
            </a:r>
            <a:endParaRPr lang="pl-PL" dirty="0" smtClean="0"/>
          </a:p>
          <a:p>
            <a:pPr>
              <a:buNone/>
            </a:pPr>
            <a:r>
              <a:rPr lang="en-US" dirty="0" smtClean="0"/>
              <a:t>[</a:t>
            </a:r>
            <a:r>
              <a:rPr lang="en-US" dirty="0" smtClean="0"/>
              <a:t>3, 4, 5]</a:t>
            </a:r>
            <a:endParaRPr lang="pl-PL" dirty="0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Rozpakowywanie argumentów ze słownika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762000" y="1773238"/>
            <a:ext cx="7914456" cy="4751387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&gt;&gt;&gt; def parrot(voltage, state='a stiff', action='</a:t>
            </a:r>
            <a:r>
              <a:rPr lang="en-US" dirty="0" err="1" smtClean="0"/>
              <a:t>voom</a:t>
            </a:r>
            <a:r>
              <a:rPr lang="en-US" dirty="0" smtClean="0"/>
              <a:t>'):</a:t>
            </a:r>
            <a:endParaRPr lang="pl-PL" dirty="0" smtClean="0"/>
          </a:p>
          <a:p>
            <a:pPr>
              <a:buNone/>
            </a:pPr>
            <a:r>
              <a:rPr lang="pl-PL" dirty="0" smtClean="0"/>
              <a:t>………</a:t>
            </a:r>
          </a:p>
          <a:p>
            <a:pPr>
              <a:buNone/>
            </a:pPr>
            <a:r>
              <a:rPr lang="en-US" dirty="0" smtClean="0"/>
              <a:t>&gt;&gt;&gt; </a:t>
            </a:r>
            <a:r>
              <a:rPr lang="en-US" dirty="0" smtClean="0">
                <a:solidFill>
                  <a:srgbClr val="FFC000"/>
                </a:solidFill>
              </a:rPr>
              <a:t>d = {"voltage": "four million", "state": "</a:t>
            </a:r>
            <a:r>
              <a:rPr lang="en-US" dirty="0" err="1" smtClean="0">
                <a:solidFill>
                  <a:srgbClr val="FFC000"/>
                </a:solidFill>
              </a:rPr>
              <a:t>bleedin</a:t>
            </a:r>
            <a:r>
              <a:rPr lang="en-US" dirty="0" smtClean="0">
                <a:solidFill>
                  <a:srgbClr val="FFC000"/>
                </a:solidFill>
              </a:rPr>
              <a:t>' demised", "action": "VOOM"} </a:t>
            </a:r>
            <a:endParaRPr lang="pl-PL" dirty="0" smtClean="0">
              <a:solidFill>
                <a:srgbClr val="FFC000"/>
              </a:solidFill>
            </a:endParaRPr>
          </a:p>
          <a:p>
            <a:pPr>
              <a:buNone/>
            </a:pPr>
            <a:r>
              <a:rPr lang="en-US" dirty="0" smtClean="0"/>
              <a:t>&gt;&gt;&gt; </a:t>
            </a:r>
            <a:r>
              <a:rPr lang="en-US" dirty="0" smtClean="0"/>
              <a:t>parrot(</a:t>
            </a:r>
            <a:r>
              <a:rPr lang="en-US" dirty="0" smtClean="0">
                <a:solidFill>
                  <a:srgbClr val="FFC000"/>
                </a:solidFill>
              </a:rPr>
              <a:t>**d</a:t>
            </a:r>
            <a:r>
              <a:rPr lang="en-US" dirty="0" smtClean="0"/>
              <a:t>)</a:t>
            </a:r>
            <a:endParaRPr lang="pl-PL" dirty="0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Lambda wyrażenia</a:t>
            </a:r>
            <a:endParaRPr lang="pl-PL" dirty="0"/>
          </a:p>
        </p:txBody>
      </p:sp>
      <p:sp>
        <p:nvSpPr>
          <p:cNvPr id="6" name="Symbol zastępczy zawartości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2800" dirty="0" smtClean="0"/>
              <a:t>Konstrukcja rodem z języków funkcyjnych – umożliwia tworzenie anonimowych funkcji</a:t>
            </a:r>
          </a:p>
          <a:p>
            <a:pPr>
              <a:buNone/>
            </a:pPr>
            <a:r>
              <a:rPr lang="pl-PL" sz="2800" dirty="0" smtClean="0"/>
              <a:t>Przykład:</a:t>
            </a:r>
            <a:endParaRPr lang="pl-PL" sz="2000" dirty="0" smtClean="0"/>
          </a:p>
          <a:p>
            <a:pPr>
              <a:buNone/>
            </a:pPr>
            <a:r>
              <a:rPr lang="pl-PL" sz="2400" dirty="0" smtClean="0"/>
              <a:t>&gt;&gt;&gt; </a:t>
            </a:r>
            <a:r>
              <a:rPr lang="pl-PL" sz="2400" dirty="0" err="1" smtClean="0"/>
              <a:t>def</a:t>
            </a:r>
            <a:r>
              <a:rPr lang="pl-PL" sz="2400" dirty="0" smtClean="0"/>
              <a:t> </a:t>
            </a:r>
            <a:r>
              <a:rPr lang="pl-PL" sz="2400" dirty="0" err="1" smtClean="0"/>
              <a:t>make_incrementor</a:t>
            </a:r>
            <a:r>
              <a:rPr lang="pl-PL" sz="2400" dirty="0" smtClean="0"/>
              <a:t>(n): </a:t>
            </a:r>
            <a:endParaRPr lang="pl-PL" sz="2400" dirty="0" smtClean="0"/>
          </a:p>
          <a:p>
            <a:pPr>
              <a:buNone/>
            </a:pPr>
            <a:r>
              <a:rPr lang="pl-PL" sz="2400" dirty="0" smtClean="0"/>
              <a:t>... 		return </a:t>
            </a:r>
            <a:r>
              <a:rPr lang="pl-PL" sz="2400" dirty="0" smtClean="0">
                <a:solidFill>
                  <a:srgbClr val="FFC000"/>
                </a:solidFill>
              </a:rPr>
              <a:t>lambda x: </a:t>
            </a:r>
            <a:r>
              <a:rPr lang="pl-PL" sz="2400" dirty="0" err="1" smtClean="0">
                <a:solidFill>
                  <a:srgbClr val="FFC000"/>
                </a:solidFill>
              </a:rPr>
              <a:t>x</a:t>
            </a:r>
            <a:r>
              <a:rPr lang="pl-PL" sz="2400" dirty="0" smtClean="0">
                <a:solidFill>
                  <a:srgbClr val="FFC000"/>
                </a:solidFill>
              </a:rPr>
              <a:t> + n</a:t>
            </a:r>
            <a:r>
              <a:rPr lang="pl-PL" sz="2400" dirty="0" smtClean="0"/>
              <a:t> </a:t>
            </a:r>
            <a:endParaRPr lang="pl-PL" sz="2400" dirty="0" smtClean="0"/>
          </a:p>
          <a:p>
            <a:pPr>
              <a:buNone/>
            </a:pPr>
            <a:r>
              <a:rPr lang="pl-PL" sz="2400" dirty="0" smtClean="0"/>
              <a:t>... </a:t>
            </a:r>
          </a:p>
          <a:p>
            <a:pPr>
              <a:buNone/>
            </a:pPr>
            <a:r>
              <a:rPr lang="pl-PL" sz="2400" dirty="0" smtClean="0"/>
              <a:t>&gt;&gt;&gt; </a:t>
            </a:r>
            <a:r>
              <a:rPr lang="pl-PL" sz="2400" dirty="0" smtClean="0"/>
              <a:t>f = </a:t>
            </a:r>
            <a:r>
              <a:rPr lang="pl-PL" sz="2400" dirty="0" err="1" smtClean="0"/>
              <a:t>make_incrementor</a:t>
            </a:r>
            <a:r>
              <a:rPr lang="pl-PL" sz="2400" dirty="0" smtClean="0"/>
              <a:t>(42) </a:t>
            </a:r>
            <a:endParaRPr lang="pl-PL" sz="2400" dirty="0" smtClean="0"/>
          </a:p>
          <a:p>
            <a:pPr>
              <a:buNone/>
            </a:pPr>
            <a:r>
              <a:rPr lang="pl-PL" sz="2400" dirty="0" smtClean="0"/>
              <a:t>&gt;&gt;&gt; </a:t>
            </a:r>
            <a:r>
              <a:rPr lang="pl-PL" sz="2400" dirty="0" smtClean="0"/>
              <a:t>f(0) </a:t>
            </a:r>
            <a:endParaRPr lang="pl-PL" sz="2400" dirty="0" smtClean="0"/>
          </a:p>
          <a:p>
            <a:pPr>
              <a:buNone/>
            </a:pPr>
            <a:r>
              <a:rPr lang="pl-PL" sz="2400" dirty="0" smtClean="0"/>
              <a:t>42 </a:t>
            </a:r>
          </a:p>
          <a:p>
            <a:pPr>
              <a:buNone/>
            </a:pPr>
            <a:r>
              <a:rPr lang="pl-PL" sz="2400" dirty="0" smtClean="0"/>
              <a:t>&gt;&gt;&gt; </a:t>
            </a:r>
            <a:r>
              <a:rPr lang="pl-PL" sz="2400" dirty="0" smtClean="0"/>
              <a:t>f(1) </a:t>
            </a:r>
            <a:endParaRPr lang="pl-PL" sz="2400" dirty="0" smtClean="0"/>
          </a:p>
          <a:p>
            <a:pPr>
              <a:buNone/>
            </a:pPr>
            <a:r>
              <a:rPr lang="pl-PL" sz="2400" dirty="0" smtClean="0"/>
              <a:t>43</a:t>
            </a:r>
            <a:endParaRPr lang="pl-PL" sz="2400" dirty="0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/>
          <p:cNvSpPr txBox="1"/>
          <p:nvPr/>
        </p:nvSpPr>
        <p:spPr>
          <a:xfrm>
            <a:off x="1691680" y="2708920"/>
            <a:ext cx="60486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5400" dirty="0" smtClean="0"/>
              <a:t>Dziękuję za uwagę!</a:t>
            </a:r>
            <a:endParaRPr lang="pl-PL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lowing puzzle pieces design template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E8EDF2"/>
      </a:lt2>
      <a:accent1>
        <a:srgbClr val="D8E1EC"/>
      </a:accent1>
      <a:accent2>
        <a:srgbClr val="CFD795"/>
      </a:accent2>
      <a:accent3>
        <a:srgbClr val="AAAAAA"/>
      </a:accent3>
      <a:accent4>
        <a:srgbClr val="DADADA"/>
      </a:accent4>
      <a:accent5>
        <a:srgbClr val="E9EEF4"/>
      </a:accent5>
      <a:accent6>
        <a:srgbClr val="BBC387"/>
      </a:accent6>
      <a:hlink>
        <a:srgbClr val="D59F07"/>
      </a:hlink>
      <a:folHlink>
        <a:srgbClr val="94B26C"/>
      </a:folHlink>
    </a:clrScheme>
    <a:fontScheme name="Motyw pakietu Office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Motyw pakietu Office 1">
        <a:dk1>
          <a:srgbClr val="000000"/>
        </a:dk1>
        <a:lt1>
          <a:srgbClr val="FFFFFF"/>
        </a:lt1>
        <a:dk2>
          <a:srgbClr val="000000"/>
        </a:dk2>
        <a:lt2>
          <a:srgbClr val="E8EDF2"/>
        </a:lt2>
        <a:accent1>
          <a:srgbClr val="D8E1EC"/>
        </a:accent1>
        <a:accent2>
          <a:srgbClr val="CFD795"/>
        </a:accent2>
        <a:accent3>
          <a:srgbClr val="AAAAAA"/>
        </a:accent3>
        <a:accent4>
          <a:srgbClr val="DADADA"/>
        </a:accent4>
        <a:accent5>
          <a:srgbClr val="E9EEF4"/>
        </a:accent5>
        <a:accent6>
          <a:srgbClr val="BBC387"/>
        </a:accent6>
        <a:hlink>
          <a:srgbClr val="D59F07"/>
        </a:hlink>
        <a:folHlink>
          <a:srgbClr val="94B26C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Glowing puzzle pieces design template</Template>
  <TotalTime>7479</TotalTime>
  <Words>3791</Words>
  <Application>Microsoft Office PowerPoint</Application>
  <PresentationFormat>Pokaz na ekranie (4:3)</PresentationFormat>
  <Paragraphs>753</Paragraphs>
  <Slides>76</Slides>
  <Notes>2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76</vt:i4>
      </vt:variant>
    </vt:vector>
  </HeadingPairs>
  <TitlesOfParts>
    <vt:vector size="77" baseType="lpstr">
      <vt:lpstr>Glowing puzzle pieces design template</vt:lpstr>
      <vt:lpstr>Python - podstawy</vt:lpstr>
      <vt:lpstr>Co to jest Python</vt:lpstr>
      <vt:lpstr>Co to jest Python</vt:lpstr>
      <vt:lpstr>Linki do dokumentacji</vt:lpstr>
      <vt:lpstr>Głośne przypadki użycia</vt:lpstr>
      <vt:lpstr>Filozofia Pythona</vt:lpstr>
      <vt:lpstr>Slajd 7</vt:lpstr>
      <vt:lpstr>Skąd pobrać?</vt:lpstr>
      <vt:lpstr>Interpreter Pythona</vt:lpstr>
      <vt:lpstr>Interpreter pythona</vt:lpstr>
      <vt:lpstr>Tryb interaktywny</vt:lpstr>
      <vt:lpstr>Tryb interaktywny</vt:lpstr>
      <vt:lpstr>Skrypty wykonywalne</vt:lpstr>
      <vt:lpstr>Strona kodowa kodów </vt:lpstr>
      <vt:lpstr>Pliki startowe dla trybu interaktywnego</vt:lpstr>
      <vt:lpstr>Customization modules</vt:lpstr>
      <vt:lpstr>Komentarze</vt:lpstr>
      <vt:lpstr>Python jako kalkulator</vt:lpstr>
      <vt:lpstr>Python jako kalkulator</vt:lpstr>
      <vt:lpstr>Przypisywanie wartości zmiennym</vt:lpstr>
      <vt:lpstr>Zmienne muszą być definiowane (inicjowane)</vt:lpstr>
      <vt:lpstr>Operacje zmienno-przecinkowe</vt:lpstr>
      <vt:lpstr>Liczby zespolone</vt:lpstr>
      <vt:lpstr>Konwersje typów</vt:lpstr>
      <vt:lpstr>Liczby zespolone a konwersje typów</vt:lpstr>
      <vt:lpstr>Python jako kalkulator cd.</vt:lpstr>
      <vt:lpstr>Łańcuchy znaków</vt:lpstr>
      <vt:lpstr>Slajd 28</vt:lpstr>
      <vt:lpstr>Slajd 29</vt:lpstr>
      <vt:lpstr>Surowy łańcuch</vt:lpstr>
      <vt:lpstr>Operacje na łańcuchach</vt:lpstr>
      <vt:lpstr>Operacje na łańcuchach</vt:lpstr>
      <vt:lpstr>Slajd 33</vt:lpstr>
      <vt:lpstr>Łańcuchy są niemutowalne</vt:lpstr>
      <vt:lpstr>…ale można kopiować ich fragmenty</vt:lpstr>
      <vt:lpstr>Slajd 36</vt:lpstr>
      <vt:lpstr>Slajd 37</vt:lpstr>
      <vt:lpstr>Slajd 38</vt:lpstr>
      <vt:lpstr>Slajd 39</vt:lpstr>
      <vt:lpstr>Slajd 40</vt:lpstr>
      <vt:lpstr>Slajd 41</vt:lpstr>
      <vt:lpstr>Unicode</vt:lpstr>
      <vt:lpstr>Slajd 43</vt:lpstr>
      <vt:lpstr>Listy</vt:lpstr>
      <vt:lpstr>Listy - przykłady</vt:lpstr>
      <vt:lpstr>Slajd 46</vt:lpstr>
      <vt:lpstr>Slajd 47</vt:lpstr>
      <vt:lpstr>Długość listy</vt:lpstr>
      <vt:lpstr>Listy zagnieżdżone</vt:lpstr>
      <vt:lpstr>Rozszerzanie list</vt:lpstr>
      <vt:lpstr>Przykładowy program</vt:lpstr>
      <vt:lpstr>print</vt:lpstr>
      <vt:lpstr>Instrukcje sterujące</vt:lpstr>
      <vt:lpstr>Pętla for</vt:lpstr>
      <vt:lpstr>Pętla for</vt:lpstr>
      <vt:lpstr>Użycie range</vt:lpstr>
      <vt:lpstr>Slajd 57</vt:lpstr>
      <vt:lpstr>Enumerate i items</vt:lpstr>
      <vt:lpstr>Slajd 59</vt:lpstr>
      <vt:lpstr>Slajd 60</vt:lpstr>
      <vt:lpstr>Wyrażenie pass</vt:lpstr>
      <vt:lpstr>Definiowanie funkcji</vt:lpstr>
      <vt:lpstr>Wywoływanie funkcji</vt:lpstr>
      <vt:lpstr>Zwracanie wyniku</vt:lpstr>
      <vt:lpstr>Wartości domyślne</vt:lpstr>
      <vt:lpstr>Slajd 66</vt:lpstr>
      <vt:lpstr>WAŻNE</vt:lpstr>
      <vt:lpstr>Slajd 68</vt:lpstr>
      <vt:lpstr>Wywoływanie funkcji</vt:lpstr>
      <vt:lpstr>Slajd 70</vt:lpstr>
      <vt:lpstr>Argumenty na liście i w słowniku</vt:lpstr>
      <vt:lpstr>Argumenty arbitralne</vt:lpstr>
      <vt:lpstr>Rozpakowywanie listy argumentów</vt:lpstr>
      <vt:lpstr>Rozpakowywanie argumentów ze słownika</vt:lpstr>
      <vt:lpstr>Lambda wyrażenia</vt:lpstr>
      <vt:lpstr>Slajd 76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Perl –wprowadzenie</dc:title>
  <dc:creator>Maciej Miłostan</dc:creator>
  <cp:lastModifiedBy>Maciej Miłostan</cp:lastModifiedBy>
  <cp:revision>50</cp:revision>
  <dcterms:created xsi:type="dcterms:W3CDTF">2011-10-08T12:03:50Z</dcterms:created>
  <dcterms:modified xsi:type="dcterms:W3CDTF">2011-12-07T12:03:27Z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TC011407991045</vt:lpwstr>
  </property>
</Properties>
</file>