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theme/theme2.xml" ContentType="application/vnd.openxmlformats-officedocument.them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s/slide2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s/slide2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16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2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9" r:id="rId1"/>
  </p:sldMasterIdLst>
  <p:notesMasterIdLst>
    <p:notesMasterId r:id="rId247"/>
  </p:notesMasterIdLst>
  <p:handoutMasterIdLst>
    <p:handoutMasterId r:id="rId248"/>
  </p:handout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364" r:id="rId9"/>
    <p:sldId id="365" r:id="rId10"/>
    <p:sldId id="260" r:id="rId11"/>
    <p:sldId id="264" r:id="rId12"/>
    <p:sldId id="265" r:id="rId13"/>
    <p:sldId id="266" r:id="rId14"/>
    <p:sldId id="267" r:id="rId15"/>
    <p:sldId id="369" r:id="rId16"/>
    <p:sldId id="268" r:id="rId17"/>
    <p:sldId id="269" r:id="rId18"/>
    <p:sldId id="366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367" r:id="rId44"/>
    <p:sldId id="294" r:id="rId45"/>
    <p:sldId id="295" r:id="rId46"/>
    <p:sldId id="296" r:id="rId47"/>
    <p:sldId id="297" r:id="rId48"/>
    <p:sldId id="368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70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71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72" r:id="rId91"/>
    <p:sldId id="337" r:id="rId92"/>
    <p:sldId id="338" r:id="rId93"/>
    <p:sldId id="339" r:id="rId94"/>
    <p:sldId id="340" r:id="rId95"/>
    <p:sldId id="341" r:id="rId96"/>
    <p:sldId id="342" r:id="rId97"/>
    <p:sldId id="343" r:id="rId98"/>
    <p:sldId id="344" r:id="rId99"/>
    <p:sldId id="345" r:id="rId100"/>
    <p:sldId id="347" r:id="rId101"/>
    <p:sldId id="346" r:id="rId102"/>
    <p:sldId id="373" r:id="rId103"/>
    <p:sldId id="348" r:id="rId104"/>
    <p:sldId id="349" r:id="rId105"/>
    <p:sldId id="350" r:id="rId106"/>
    <p:sldId id="351" r:id="rId107"/>
    <p:sldId id="352" r:id="rId108"/>
    <p:sldId id="353" r:id="rId109"/>
    <p:sldId id="354" r:id="rId110"/>
    <p:sldId id="355" r:id="rId111"/>
    <p:sldId id="356" r:id="rId112"/>
    <p:sldId id="357" r:id="rId113"/>
    <p:sldId id="358" r:id="rId114"/>
    <p:sldId id="359" r:id="rId115"/>
    <p:sldId id="360" r:id="rId116"/>
    <p:sldId id="361" r:id="rId117"/>
    <p:sldId id="362" r:id="rId118"/>
    <p:sldId id="363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5" r:id="rId139"/>
    <p:sldId id="394" r:id="rId140"/>
    <p:sldId id="408" r:id="rId141"/>
    <p:sldId id="409" r:id="rId142"/>
    <p:sldId id="410" r:id="rId143"/>
    <p:sldId id="411" r:id="rId144"/>
    <p:sldId id="412" r:id="rId145"/>
    <p:sldId id="413" r:id="rId146"/>
    <p:sldId id="414" r:id="rId147"/>
    <p:sldId id="396" r:id="rId148"/>
    <p:sldId id="398" r:id="rId149"/>
    <p:sldId id="415" r:id="rId150"/>
    <p:sldId id="416" r:id="rId151"/>
    <p:sldId id="417" r:id="rId152"/>
    <p:sldId id="418" r:id="rId153"/>
    <p:sldId id="419" r:id="rId154"/>
    <p:sldId id="420" r:id="rId155"/>
    <p:sldId id="397" r:id="rId156"/>
    <p:sldId id="399" r:id="rId157"/>
    <p:sldId id="421" r:id="rId158"/>
    <p:sldId id="422" r:id="rId159"/>
    <p:sldId id="423" r:id="rId160"/>
    <p:sldId id="424" r:id="rId161"/>
    <p:sldId id="425" r:id="rId162"/>
    <p:sldId id="426" r:id="rId163"/>
    <p:sldId id="427" r:id="rId164"/>
    <p:sldId id="428" r:id="rId165"/>
    <p:sldId id="429" r:id="rId166"/>
    <p:sldId id="430" r:id="rId167"/>
    <p:sldId id="431" r:id="rId168"/>
    <p:sldId id="432" r:id="rId169"/>
    <p:sldId id="433" r:id="rId170"/>
    <p:sldId id="434" r:id="rId171"/>
    <p:sldId id="435" r:id="rId172"/>
    <p:sldId id="436" r:id="rId173"/>
    <p:sldId id="437" r:id="rId174"/>
    <p:sldId id="438" r:id="rId175"/>
    <p:sldId id="400" r:id="rId176"/>
    <p:sldId id="463" r:id="rId177"/>
    <p:sldId id="464" r:id="rId178"/>
    <p:sldId id="465" r:id="rId179"/>
    <p:sldId id="441" r:id="rId180"/>
    <p:sldId id="442" r:id="rId181"/>
    <p:sldId id="443" r:id="rId182"/>
    <p:sldId id="444" r:id="rId183"/>
    <p:sldId id="445" r:id="rId184"/>
    <p:sldId id="446" r:id="rId185"/>
    <p:sldId id="447" r:id="rId186"/>
    <p:sldId id="406" r:id="rId187"/>
    <p:sldId id="407" r:id="rId188"/>
    <p:sldId id="448" r:id="rId189"/>
    <p:sldId id="449" r:id="rId190"/>
    <p:sldId id="450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8" r:id="rId199"/>
    <p:sldId id="402" r:id="rId200"/>
    <p:sldId id="403" r:id="rId201"/>
    <p:sldId id="459" r:id="rId202"/>
    <p:sldId id="460" r:id="rId203"/>
    <p:sldId id="461" r:id="rId204"/>
    <p:sldId id="462" r:id="rId205"/>
    <p:sldId id="404" r:id="rId206"/>
    <p:sldId id="405" r:id="rId207"/>
    <p:sldId id="466" r:id="rId208"/>
    <p:sldId id="467" r:id="rId209"/>
    <p:sldId id="468" r:id="rId210"/>
    <p:sldId id="469" r:id="rId211"/>
    <p:sldId id="470" r:id="rId212"/>
    <p:sldId id="471" r:id="rId213"/>
    <p:sldId id="472" r:id="rId214"/>
    <p:sldId id="473" r:id="rId215"/>
    <p:sldId id="474" r:id="rId216"/>
    <p:sldId id="475" r:id="rId217"/>
    <p:sldId id="476" r:id="rId218"/>
    <p:sldId id="477" r:id="rId219"/>
    <p:sldId id="478" r:id="rId220"/>
    <p:sldId id="479" r:id="rId221"/>
    <p:sldId id="480" r:id="rId222"/>
    <p:sldId id="481" r:id="rId223"/>
    <p:sldId id="482" r:id="rId224"/>
    <p:sldId id="483" r:id="rId225"/>
    <p:sldId id="485" r:id="rId226"/>
    <p:sldId id="484" r:id="rId227"/>
    <p:sldId id="488" r:id="rId228"/>
    <p:sldId id="489" r:id="rId229"/>
    <p:sldId id="490" r:id="rId230"/>
    <p:sldId id="491" r:id="rId231"/>
    <p:sldId id="492" r:id="rId232"/>
    <p:sldId id="493" r:id="rId233"/>
    <p:sldId id="494" r:id="rId234"/>
    <p:sldId id="495" r:id="rId235"/>
    <p:sldId id="496" r:id="rId236"/>
    <p:sldId id="497" r:id="rId237"/>
    <p:sldId id="498" r:id="rId238"/>
    <p:sldId id="499" r:id="rId239"/>
    <p:sldId id="500" r:id="rId240"/>
    <p:sldId id="501" r:id="rId241"/>
    <p:sldId id="502" r:id="rId242"/>
    <p:sldId id="503" r:id="rId243"/>
    <p:sldId id="504" r:id="rId244"/>
    <p:sldId id="505" r:id="rId245"/>
    <p:sldId id="374" r:id="rId2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AE4F2"/>
    <a:srgbClr val="45441B"/>
    <a:srgbClr val="99CCFF"/>
    <a:srgbClr val="FF9900"/>
    <a:srgbClr val="006666"/>
    <a:srgbClr val="336600"/>
    <a:srgbClr val="859B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8" autoAdjust="0"/>
    <p:restoredTop sz="86449" autoAdjust="0"/>
  </p:normalViewPr>
  <p:slideViewPr>
    <p:cSldViewPr>
      <p:cViewPr varScale="1">
        <p:scale>
          <a:sx n="64" d="100"/>
          <a:sy n="64" d="100"/>
        </p:scale>
        <p:origin x="-12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20581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viewProps" Target="viewProp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tableStyles" Target="tableStyle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4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4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8B0BD6-6B76-48D5-9EC4-57333AA5E313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/>
          </a:p>
        </p:txBody>
      </p:sp>
      <p:sp>
        <p:nvSpPr>
          <p:cNvPr id="265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5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/>
          </a:p>
        </p:txBody>
      </p:sp>
      <p:sp>
        <p:nvSpPr>
          <p:cNvPr id="265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1CC197-C964-4F79-8D9A-718B011A4904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56910F-3BD9-4C55-B6B0-E5FBAB04D675}" type="slidenum">
              <a:rPr lang="pl-PL"/>
              <a:pPr/>
              <a:t>1</a:t>
            </a:fld>
            <a:endParaRPr lang="pl-PL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CC197-C964-4F79-8D9A-718B011A4904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 bwMode="gray"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229225"/>
            <a:ext cx="7723188" cy="7620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21388"/>
            <a:ext cx="7723188" cy="792162"/>
          </a:xfrm>
        </p:spPr>
        <p:txBody>
          <a:bodyPr/>
          <a:lstStyle>
            <a:lvl1pPr marL="0" indent="0">
              <a:buFont typeface="Wingdings" pitchFamily="1" charset="2"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B9660DB-DA70-4C41-9F0E-9E05D9DF7B6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492D8-36B3-4C22-A683-0FC9C6B25769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964E8-1A7E-446A-8ADB-5DA31DA390D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5D8F7-16B4-4A31-8B52-A39E14745CC0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2FE14-472E-4C19-B212-558A3945140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D5B8D-D906-4F9C-ADE7-537C1EDAA88D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E3719-45A6-4380-B019-A4D7D3C90F5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596A2-9554-43B4-A8A9-9417F39D0A17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91BE7-763A-4873-9040-20DA9B437EE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7747E-62EA-4509-A3E9-061EF50F9F76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34150" y="333375"/>
            <a:ext cx="1924050" cy="619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62000" y="333375"/>
            <a:ext cx="5619750" cy="619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0687C-EEFF-4DA2-B42B-7B3DCDEA0D75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33375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773238"/>
            <a:ext cx="7696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259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0054447-5374-4B7D-9330-7AEADBDA8D79}" type="slidenum">
              <a:rPr lang="pl-PL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4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1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tate.com/activeperl/downloads" TargetMode="External"/><Relationship Id="rId2" Type="http://schemas.openxmlformats.org/officeDocument/2006/relationships/hyperlink" Target="http://www.perl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rawberryperl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amazon.com/Learning-Perl-5th-Randal-Schwartz/dp/0596520107?&amp;linkCode=waf&amp;tag=develooper" TargetMode="External"/><Relationship Id="rId7" Type="http://schemas.openxmlformats.org/officeDocument/2006/relationships/hyperlink" Target="http://helion.pl/ksiazki/perl-wprowadzenie-wydanie-iv-randal-l-schwartz-tom-phoenix-brian-d-foy,perlw2.htm" TargetMode="External"/><Relationship Id="rId2" Type="http://schemas.openxmlformats.org/officeDocument/2006/relationships/hyperlink" Target="http://www.perl.org/lear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helion.pl/ksiazki/perl-od-podstaw-simon-cozens,perlop.htm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davorg/introduction-to-perl-day-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perldoc.perl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perl.org/wiki/HOWTO:Beginners" TargetMode="External"/><Relationship Id="rId2" Type="http://schemas.openxmlformats.org/officeDocument/2006/relationships/hyperlink" Target="http://www.bioperl.org/" TargetMode="External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operl.org/wiki/HOWTO:Bioperl_Objects" TargetMode="External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157192"/>
            <a:ext cx="7723188" cy="762000"/>
          </a:xfrm>
        </p:spPr>
        <p:txBody>
          <a:bodyPr/>
          <a:lstStyle/>
          <a:p>
            <a:r>
              <a:rPr lang="pl-PL" dirty="0" smtClean="0"/>
              <a:t>Perl –wprowadzenie</a:t>
            </a:r>
            <a:endParaRPr lang="ru-RU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77272"/>
            <a:ext cx="8443664" cy="792162"/>
          </a:xfrm>
        </p:spPr>
        <p:txBody>
          <a:bodyPr/>
          <a:lstStyle/>
          <a:p>
            <a:r>
              <a:rPr lang="pl-PL" sz="2800" dirty="0" smtClean="0"/>
              <a:t>Dr inż. Maciej Miłostan, Instytut Informatyki, Politechnika Poznańska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Perl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6618312" cy="4751387"/>
          </a:xfrm>
        </p:spPr>
        <p:txBody>
          <a:bodyPr/>
          <a:lstStyle/>
          <a:p>
            <a:r>
              <a:rPr lang="pl-PL" sz="2400" dirty="0" smtClean="0"/>
              <a:t>Język programowania</a:t>
            </a:r>
          </a:p>
          <a:p>
            <a:r>
              <a:rPr lang="pl-PL" sz="2400" dirty="0" smtClean="0"/>
              <a:t>Prawdziwa perła wśród języków interpretowano-kompilowanych</a:t>
            </a:r>
          </a:p>
          <a:p>
            <a:r>
              <a:rPr lang="pl-PL" sz="2400" dirty="0" smtClean="0"/>
              <a:t>Sposobem użycia zbliżony do języków skryptowych – programy napisane w Perlu często nazywa się skryptami (zwłaszcza w kontekście automatyzacji prac administratorów systemów)</a:t>
            </a:r>
          </a:p>
          <a:p>
            <a:r>
              <a:rPr lang="pl-PL" sz="2400" dirty="0" smtClean="0"/>
              <a:t>Elastyczny i potężny w swej funkcjonalności – jak szwajcarski scyzoryk</a:t>
            </a:r>
          </a:p>
          <a:p>
            <a:r>
              <a:rPr lang="pl-PL" sz="2400" dirty="0" smtClean="0"/>
              <a:t>Język to Perl, </a:t>
            </a:r>
            <a:r>
              <a:rPr lang="pl-PL" sz="2400" dirty="0" err="1" smtClean="0"/>
              <a:t>perl</a:t>
            </a:r>
            <a:r>
              <a:rPr lang="pl-PL" sz="2400" dirty="0" smtClean="0"/>
              <a:t> to kompilator, nigdy PERL</a:t>
            </a:r>
            <a:endParaRPr lang="pl-PL" sz="2400" dirty="0"/>
          </a:p>
        </p:txBody>
      </p:sp>
      <p:pic>
        <p:nvPicPr>
          <p:cNvPr id="251906" name="Picture 2" descr="prog,per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5809" y="5129808"/>
            <a:ext cx="1728191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Typowe użycie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Przetwarzanie tekstów</a:t>
            </a:r>
          </a:p>
          <a:p>
            <a:r>
              <a:rPr lang="pl-PL" dirty="0" smtClean="0"/>
              <a:t>Serwisy internetowe – zwłaszcza oparte o CGI</a:t>
            </a:r>
          </a:p>
          <a:p>
            <a:r>
              <a:rPr lang="pl-PL" dirty="0" smtClean="0"/>
              <a:t>Automatyzacja zadań administracyjnych</a:t>
            </a:r>
          </a:p>
          <a:p>
            <a:r>
              <a:rPr lang="pl-PL" dirty="0" smtClean="0"/>
              <a:t>Współpraca z bazami danych</a:t>
            </a:r>
          </a:p>
          <a:p>
            <a:r>
              <a:rPr lang="pl-PL" dirty="0" smtClean="0"/>
              <a:t>Inne aplikacje internetowe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Głośne przypadki użycia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Human</a:t>
            </a:r>
            <a:r>
              <a:rPr lang="pl-PL" dirty="0" smtClean="0"/>
              <a:t> </a:t>
            </a:r>
            <a:r>
              <a:rPr lang="pl-PL" dirty="0" err="1" smtClean="0"/>
              <a:t>Genome</a:t>
            </a:r>
            <a:r>
              <a:rPr lang="pl-PL" dirty="0" smtClean="0"/>
              <a:t> Project*</a:t>
            </a:r>
          </a:p>
          <a:p>
            <a:r>
              <a:rPr lang="pl-PL" dirty="0" smtClean="0"/>
              <a:t>NASA* – język został stworzony przez </a:t>
            </a:r>
            <a:r>
              <a:rPr lang="pl-PL" dirty="0" err="1" smtClean="0"/>
              <a:t>Larryego</a:t>
            </a:r>
            <a:r>
              <a:rPr lang="pl-PL" dirty="0" smtClean="0"/>
              <a:t> Walla, gdy tam pracował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0" y="6088559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*Źródło: </a:t>
            </a:r>
            <a:r>
              <a:rPr lang="en-US" sz="2000" dirty="0" smtClean="0"/>
              <a:t>An </a:t>
            </a:r>
            <a:r>
              <a:rPr lang="en-US" sz="2000" dirty="0"/>
              <a:t>Introduction to Perl </a:t>
            </a:r>
            <a:r>
              <a:rPr lang="en-US" sz="2000" dirty="0" smtClean="0"/>
              <a:t>Programming</a:t>
            </a:r>
            <a:r>
              <a:rPr lang="pl-PL" sz="2000" dirty="0" smtClean="0"/>
              <a:t>, </a:t>
            </a:r>
            <a:r>
              <a:rPr lang="pl-PL" sz="2000" dirty="0" err="1" smtClean="0"/>
              <a:t>Dave</a:t>
            </a:r>
            <a:r>
              <a:rPr lang="pl-PL" sz="2000" dirty="0" smtClean="0"/>
              <a:t> Cross, Magnum </a:t>
            </a:r>
            <a:r>
              <a:rPr lang="pl-PL" sz="2000" dirty="0" err="1"/>
              <a:t>Solutions</a:t>
            </a:r>
            <a:r>
              <a:rPr lang="pl-PL" sz="2000" dirty="0"/>
              <a:t> Ltd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Filozofia </a:t>
            </a:r>
            <a:r>
              <a:rPr lang="pl-PL" dirty="0" err="1" smtClean="0"/>
              <a:t>Perla</a:t>
            </a:r>
            <a:r>
              <a:rPr lang="pl-PL" dirty="0" smtClean="0"/>
              <a:t>*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 wszystko jest więcej niż jeden sposób</a:t>
            </a:r>
          </a:p>
          <a:p>
            <a:r>
              <a:rPr lang="pl-PL" dirty="0" smtClean="0"/>
              <a:t>Trzy cnoty programistów:</a:t>
            </a:r>
          </a:p>
          <a:p>
            <a:pPr lvl="1"/>
            <a:r>
              <a:rPr lang="pl-PL" dirty="0" smtClean="0"/>
              <a:t>Lenistwo</a:t>
            </a:r>
          </a:p>
          <a:p>
            <a:pPr lvl="1"/>
            <a:r>
              <a:rPr lang="pl-PL" dirty="0" smtClean="0"/>
              <a:t>Niecierpliwość</a:t>
            </a:r>
          </a:p>
          <a:p>
            <a:pPr lvl="1"/>
            <a:r>
              <a:rPr lang="pl-PL" dirty="0" smtClean="0"/>
              <a:t>Pycha</a:t>
            </a:r>
          </a:p>
          <a:p>
            <a:r>
              <a:rPr lang="pl-PL" dirty="0" smtClean="0"/>
              <a:t>Dzielcie się i radujcie!</a:t>
            </a:r>
          </a:p>
          <a:p>
            <a:pPr lvl="1"/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0" y="6088559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*Źródło: </a:t>
            </a:r>
            <a:r>
              <a:rPr lang="en-US" sz="2000" dirty="0" smtClean="0"/>
              <a:t>An </a:t>
            </a:r>
            <a:r>
              <a:rPr lang="en-US" sz="2000" dirty="0"/>
              <a:t>Introduction to Perl </a:t>
            </a:r>
            <a:r>
              <a:rPr lang="en-US" sz="2000" dirty="0" smtClean="0"/>
              <a:t>Programming</a:t>
            </a:r>
            <a:r>
              <a:rPr lang="pl-PL" sz="2000" dirty="0" smtClean="0"/>
              <a:t>, </a:t>
            </a:r>
            <a:r>
              <a:rPr lang="pl-PL" sz="2000" dirty="0" err="1" smtClean="0"/>
              <a:t>Dave</a:t>
            </a:r>
            <a:r>
              <a:rPr lang="pl-PL" sz="2000" dirty="0" smtClean="0"/>
              <a:t> Cross, Magnum </a:t>
            </a:r>
            <a:r>
              <a:rPr lang="pl-PL" sz="2000" dirty="0" err="1"/>
              <a:t>Solutions</a:t>
            </a:r>
            <a:r>
              <a:rPr lang="pl-PL" sz="2000" dirty="0"/>
              <a:t> Ltd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Skąd pobrać?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7842448" cy="5039841"/>
          </a:xfrm>
        </p:spPr>
        <p:txBody>
          <a:bodyPr/>
          <a:lstStyle/>
          <a:p>
            <a:r>
              <a:rPr lang="pl-PL" dirty="0" smtClean="0"/>
              <a:t>Jest dystrybuowany z większością dystrybucji linuksowych, jeśli używasz </a:t>
            </a:r>
            <a:r>
              <a:rPr lang="pl-PL" dirty="0" err="1" smtClean="0"/>
              <a:t>linuksa</a:t>
            </a:r>
            <a:r>
              <a:rPr lang="pl-PL" dirty="0" smtClean="0"/>
              <a:t> lub Mac OS-a, to prawdopodobnie już go masz</a:t>
            </a:r>
          </a:p>
          <a:p>
            <a:r>
              <a:rPr lang="pl-PL" dirty="0" smtClean="0"/>
              <a:t>Oficjalna strona </a:t>
            </a:r>
            <a:r>
              <a:rPr lang="pl-PL" dirty="0" err="1" smtClean="0"/>
              <a:t>Perla</a:t>
            </a:r>
            <a:r>
              <a:rPr lang="pl-PL" dirty="0" smtClean="0"/>
              <a:t>:</a:t>
            </a:r>
          </a:p>
          <a:p>
            <a:pPr lvl="1"/>
            <a:r>
              <a:rPr lang="pl-PL" dirty="0" smtClean="0">
                <a:hlinkClick r:id="rId2"/>
              </a:rPr>
              <a:t>http://www.perl.org</a:t>
            </a:r>
            <a:endParaRPr lang="pl-PL" dirty="0"/>
          </a:p>
          <a:p>
            <a:r>
              <a:rPr lang="pl-PL" dirty="0" smtClean="0"/>
              <a:t>Wersje pod </a:t>
            </a:r>
            <a:r>
              <a:rPr lang="pl-PL" dirty="0" err="1" smtClean="0"/>
              <a:t>windows</a:t>
            </a:r>
            <a:r>
              <a:rPr lang="pl-PL" dirty="0" smtClean="0"/>
              <a:t>:</a:t>
            </a:r>
          </a:p>
          <a:p>
            <a:pPr lvl="1"/>
            <a:r>
              <a:rPr lang="pl-PL" dirty="0" err="1" smtClean="0">
                <a:hlinkClick r:id="rId3"/>
              </a:rPr>
              <a:t>ActiveState</a:t>
            </a:r>
            <a:r>
              <a:rPr lang="pl-PL" dirty="0" smtClean="0">
                <a:hlinkClick r:id="rId3"/>
              </a:rPr>
              <a:t> Perl</a:t>
            </a:r>
            <a:endParaRPr lang="pl-PL" dirty="0" smtClean="0">
              <a:hlinkClick r:id="rId4"/>
            </a:endParaRPr>
          </a:p>
          <a:p>
            <a:pPr lvl="1"/>
            <a:r>
              <a:rPr lang="pl-PL" dirty="0" err="1" smtClean="0">
                <a:hlinkClick r:id="rId4"/>
              </a:rPr>
              <a:t>Strawberry</a:t>
            </a:r>
            <a:r>
              <a:rPr lang="pl-PL" dirty="0" smtClean="0">
                <a:hlinkClick r:id="rId4"/>
              </a:rPr>
              <a:t> Perl</a:t>
            </a:r>
            <a:endParaRPr lang="pl-PL" dirty="0" smtClean="0"/>
          </a:p>
          <a:p>
            <a:r>
              <a:rPr lang="pl-PL" dirty="0" smtClean="0"/>
              <a:t>Najnowsza wersja </a:t>
            </a:r>
            <a:r>
              <a:rPr lang="pl-PL" dirty="0" err="1" smtClean="0"/>
              <a:t>Perla</a:t>
            </a:r>
            <a:r>
              <a:rPr lang="pl-PL" dirty="0" smtClean="0"/>
              <a:t> to </a:t>
            </a:r>
            <a:r>
              <a:rPr lang="pl-PL" dirty="0" smtClean="0"/>
              <a:t>5.22.0</a:t>
            </a:r>
            <a:endParaRPr lang="pl-PL" dirty="0"/>
          </a:p>
          <a:p>
            <a:pPr lvl="1"/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Materiały do nauki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Książki elektroniczne, instruktaże, prezentacje:</a:t>
            </a:r>
          </a:p>
          <a:p>
            <a:pPr>
              <a:buNone/>
            </a:pPr>
            <a:r>
              <a:rPr lang="pl-PL" dirty="0"/>
              <a:t>	</a:t>
            </a:r>
            <a:r>
              <a:rPr lang="pl-PL" dirty="0" smtClean="0">
                <a:hlinkClick r:id="rId2"/>
              </a:rPr>
              <a:t>http://www.perl.org/learn.html</a:t>
            </a:r>
            <a:endParaRPr lang="pl-PL" dirty="0" smtClean="0"/>
          </a:p>
          <a:p>
            <a:r>
              <a:rPr lang="pl-PL" dirty="0" smtClean="0"/>
              <a:t>Książki w języku polskim i angielskim: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26726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44208" y="4149080"/>
            <a:ext cx="1944216" cy="2420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67268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7584" y="4221088"/>
            <a:ext cx="1610676" cy="23023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67269" name="Picture 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915816" y="4221088"/>
            <a:ext cx="1584176" cy="22644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Niniejszy wykład został opracowany na podstawie: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An Introduction to Perl Programming</a:t>
            </a:r>
            <a:r>
              <a:rPr lang="pl-PL" dirty="0" smtClean="0">
                <a:hlinkClick r:id="rId2"/>
              </a:rPr>
              <a:t>, </a:t>
            </a:r>
            <a:r>
              <a:rPr lang="pl-PL" dirty="0" err="1" smtClean="0">
                <a:hlinkClick r:id="rId2"/>
              </a:rPr>
              <a:t>Dave</a:t>
            </a:r>
            <a:r>
              <a:rPr lang="pl-PL" dirty="0" smtClean="0">
                <a:hlinkClick r:id="rId2"/>
              </a:rPr>
              <a:t> Cross, Magnum </a:t>
            </a:r>
            <a:r>
              <a:rPr lang="pl-PL" dirty="0" err="1" smtClean="0">
                <a:hlinkClick r:id="rId2"/>
              </a:rPr>
              <a:t>Solutions</a:t>
            </a:r>
            <a:r>
              <a:rPr lang="pl-PL" dirty="0" smtClean="0">
                <a:hlinkClick r:id="rId2"/>
              </a:rPr>
              <a:t> Ltd</a:t>
            </a: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Moje obrazy\NowaZelandia\NowaZelandia 412.jpg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-900608" y="16901"/>
            <a:ext cx="10261648" cy="68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650232"/>
            <a:ext cx="7696200" cy="1066800"/>
          </a:xfrm>
        </p:spPr>
        <p:txBody>
          <a:bodyPr/>
          <a:lstStyle/>
          <a:p>
            <a:r>
              <a:rPr lang="pl-PL" dirty="0" smtClean="0"/>
              <a:t>Pierwsze kroki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Pierwszy program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Implementacja. W pliku tekstowym o nazwie </a:t>
            </a:r>
            <a:r>
              <a:rPr lang="pl-PL" dirty="0" err="1" smtClean="0"/>
              <a:t>hello.pl</a:t>
            </a:r>
            <a:r>
              <a:rPr lang="pl-PL" dirty="0" smtClean="0"/>
              <a:t> (lub innej dowolnej) wpisujemy: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Hello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world\n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r>
              <a:rPr lang="pl-PL" dirty="0" smtClean="0">
                <a:latin typeface="+mj-lt"/>
                <a:cs typeface="Courier New" pitchFamily="49" charset="0"/>
              </a:rPr>
              <a:t>Uruchomienie. Z linii poleceń (</a:t>
            </a:r>
            <a:r>
              <a:rPr lang="pl-PL" dirty="0" smtClean="0"/>
              <a:t>w katalogu, gdzie zapisaliśmy plik programu) wydajemy polecenie:</a:t>
            </a:r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perl 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hello.pl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endParaRPr lang="pl-PL" dirty="0">
              <a:latin typeface="+mj-lt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Uruchamianie programu w Perlu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628800"/>
            <a:ext cx="8058472" cy="4751387"/>
          </a:xfrm>
        </p:spPr>
        <p:txBody>
          <a:bodyPr/>
          <a:lstStyle/>
          <a:p>
            <a:r>
              <a:rPr lang="pl-PL" dirty="0" smtClean="0"/>
              <a:t>Jeśli w systemie Linux/Unix chcemy uruchamiać program </a:t>
            </a:r>
            <a:r>
              <a:rPr lang="pl-PL" dirty="0" err="1" smtClean="0"/>
              <a:t>Perla</a:t>
            </a:r>
            <a:r>
              <a:rPr lang="pl-PL" dirty="0" smtClean="0"/>
              <a:t> odwołując się bezpośrednio do jego nazwy (bez jawnego wywołania polecenia perl), to:</a:t>
            </a:r>
          </a:p>
          <a:p>
            <a:pPr lvl="1"/>
            <a:r>
              <a:rPr lang="pl-PL" dirty="0" smtClean="0"/>
              <a:t>W pierwszej linii pliku wpisujemy:</a:t>
            </a:r>
            <a:endParaRPr lang="pl-PL" dirty="0"/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 #!/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usr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bin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/perl</a:t>
            </a:r>
          </a:p>
          <a:p>
            <a:pPr lvl="1"/>
            <a:r>
              <a:rPr lang="pl-PL" dirty="0" smtClean="0"/>
              <a:t>Plik programu musi mieć w systemie plików ustawioną flagę programu wykonywalnego:</a:t>
            </a:r>
          </a:p>
          <a:p>
            <a:pPr lvl="2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chmod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+x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hello.pl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>
                <a:latin typeface="+mj-lt"/>
                <a:cs typeface="Courier New" pitchFamily="49" charset="0"/>
              </a:rPr>
              <a:t>Uruchomienie: ./</a:t>
            </a:r>
            <a:r>
              <a:rPr lang="pl-PL" dirty="0" err="1" smtClean="0">
                <a:latin typeface="+mj-lt"/>
                <a:cs typeface="Courier New" pitchFamily="49" charset="0"/>
              </a:rPr>
              <a:t>hello.pl</a:t>
            </a:r>
            <a:endParaRPr lang="pl-PL" dirty="0" smtClean="0">
              <a:latin typeface="+mj-lt"/>
              <a:cs typeface="Courier New" pitchFamily="49" charset="0"/>
            </a:endParaRPr>
          </a:p>
          <a:p>
            <a:pPr lvl="2">
              <a:buNone/>
            </a:pP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 lvl="2"/>
            <a:endParaRPr lang="pl-PL" dirty="0" smtClean="0"/>
          </a:p>
        </p:txBody>
      </p:sp>
      <p:sp>
        <p:nvSpPr>
          <p:cNvPr id="4" name="pole tekstowe 3"/>
          <p:cNvSpPr txBox="1"/>
          <p:nvPr/>
        </p:nvSpPr>
        <p:spPr>
          <a:xfrm>
            <a:off x="0" y="2708920"/>
            <a:ext cx="5040560" cy="707886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Uwaga: Tutaj nie ma żadnych spacji ani innych białych znaków</a:t>
            </a:r>
            <a:endParaRPr lang="pl-PL" sz="2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Łącznik prosty ze strzałką 5"/>
          <p:cNvCxnSpPr/>
          <p:nvPr/>
        </p:nvCxnSpPr>
        <p:spPr bwMode="auto">
          <a:xfrm>
            <a:off x="1043608" y="3429000"/>
            <a:ext cx="504056" cy="1152128"/>
          </a:xfrm>
          <a:prstGeom prst="straightConnector1">
            <a:avLst/>
          </a:prstGeom>
          <a:solidFill>
            <a:schemeClr val="accent1"/>
          </a:solidFill>
          <a:ln w="44450" cap="rnd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sp>
        <p:nvSpPr>
          <p:cNvPr id="9" name="pole tekstowe 8"/>
          <p:cNvSpPr txBox="1"/>
          <p:nvPr/>
        </p:nvSpPr>
        <p:spPr>
          <a:xfrm>
            <a:off x="3707904" y="3501008"/>
            <a:ext cx="5040560" cy="707886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tutaj jest koniec wiersza – znak nowej linii</a:t>
            </a:r>
            <a:endParaRPr lang="pl-PL" sz="2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Łącznik prosty ze strzałką 9"/>
          <p:cNvCxnSpPr>
            <a:stCxn id="9" idx="2"/>
          </p:cNvCxnSpPr>
          <p:nvPr/>
        </p:nvCxnSpPr>
        <p:spPr bwMode="auto">
          <a:xfrm flipH="1">
            <a:off x="4860032" y="4208894"/>
            <a:ext cx="1368152" cy="300226"/>
          </a:xfrm>
          <a:prstGeom prst="straightConnector1">
            <a:avLst/>
          </a:prstGeom>
          <a:solidFill>
            <a:schemeClr val="accent1"/>
          </a:solidFill>
          <a:ln w="44450" cap="rnd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Komentarze w Perlu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Komentuj swój kod – ułatwi to jego zrozumienie, gdy np. sięgniesz po niego za kilka lat lub komuś go udostępnisz</a:t>
            </a:r>
          </a:p>
          <a:p>
            <a:r>
              <a:rPr lang="pl-PL" dirty="0" smtClean="0"/>
              <a:t>Komentarz zaczyna się od </a:t>
            </a:r>
            <a:r>
              <a:rPr lang="pl-PL" dirty="0" err="1" smtClean="0"/>
              <a:t>hash-a</a:t>
            </a:r>
            <a:r>
              <a:rPr lang="pl-PL" dirty="0"/>
              <a:t> </a:t>
            </a:r>
            <a:r>
              <a:rPr lang="pl-PL" dirty="0" smtClean="0"/>
              <a:t>(#)</a:t>
            </a:r>
          </a:p>
          <a:p>
            <a:r>
              <a:rPr lang="pl-PL" dirty="0" smtClean="0"/>
              <a:t>Komentarz kończy się na końcu linii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Komentowanie bloków kodu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485503"/>
            <a:ext cx="8748464" cy="4967833"/>
          </a:xfrm>
        </p:spPr>
        <p:txBody>
          <a:bodyPr/>
          <a:lstStyle/>
          <a:p>
            <a:r>
              <a:rPr lang="pl-PL" dirty="0" smtClean="0"/>
              <a:t>W trakcie „</a:t>
            </a:r>
            <a:r>
              <a:rPr lang="pl-PL" dirty="0" err="1" smtClean="0"/>
              <a:t>debug-owania</a:t>
            </a:r>
            <a:r>
              <a:rPr lang="pl-PL" dirty="0" smtClean="0"/>
              <a:t>” kodu użyteczne jest „</a:t>
            </a:r>
            <a:r>
              <a:rPr lang="pl-PL" dirty="0" err="1" smtClean="0"/>
              <a:t>wykomentarzowanie</a:t>
            </a:r>
            <a:r>
              <a:rPr lang="pl-PL" dirty="0" smtClean="0"/>
              <a:t>” całego fragmentu kodu (kilku linii)</a:t>
            </a:r>
          </a:p>
          <a:p>
            <a:r>
              <a:rPr lang="pl-PL" dirty="0" smtClean="0"/>
              <a:t>Perl nie ma w swojej składni takiej opcji, ale można wykorzystać mechanizmy preprocesora POD:</a:t>
            </a:r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=for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comment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" Pierwsze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miejsce\n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 lvl="1"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" Drugie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miejsce\n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cut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Opcje wiersza poleceń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Polecenie perl jest wyposażone w szereg opcji kontrolujących sposób wykonania</a:t>
            </a:r>
          </a:p>
          <a:p>
            <a:r>
              <a:rPr lang="pl-PL" dirty="0" smtClean="0"/>
              <a:t>Dla </a:t>
            </a:r>
            <a:r>
              <a:rPr lang="pl-PL" dirty="0" err="1" smtClean="0"/>
              <a:t>przykladu</a:t>
            </a:r>
            <a:r>
              <a:rPr lang="pl-PL" dirty="0" smtClean="0"/>
              <a:t>: -w włącza „</a:t>
            </a:r>
            <a:r>
              <a:rPr lang="pl-PL" dirty="0" err="1" smtClean="0"/>
              <a:t>warnings</a:t>
            </a:r>
            <a:r>
              <a:rPr lang="pl-PL" dirty="0" smtClean="0"/>
              <a:t>” (ostrzeżenia), używanie tej opcji w nowszych wersjach nie jest zalecane, zamiast tego lepiej do kodu dodać: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u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se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warnings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Moje obrazy\Zdjecia_Sierpien08\Zdjecia_Sierpien08 22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602415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506216"/>
            <a:ext cx="7696200" cy="1066800"/>
          </a:xfrm>
        </p:spPr>
        <p:txBody>
          <a:bodyPr/>
          <a:lstStyle/>
          <a:p>
            <a:r>
              <a:rPr lang="pl-PL" dirty="0" smtClean="0"/>
              <a:t>Źródła pomocy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Pomoc w perlu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Perl posiada rozbudowaną dokumentację</a:t>
            </a:r>
          </a:p>
          <a:p>
            <a:r>
              <a:rPr lang="pl-PL" dirty="0" smtClean="0"/>
              <a:t>Dokumentacja jest dostępna za pomocą polecenia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perldoc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erldoc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perl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p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erldoc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perltoc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spis treści</a:t>
            </a:r>
          </a:p>
          <a:p>
            <a:r>
              <a:rPr lang="pl-PL" dirty="0" smtClean="0">
                <a:latin typeface="+mj-lt"/>
                <a:cs typeface="Courier New" pitchFamily="49" charset="0"/>
                <a:sym typeface="Wingdings" pitchFamily="2" charset="2"/>
              </a:rPr>
              <a:t>Dokumentacja </a:t>
            </a:r>
            <a:r>
              <a:rPr lang="pl-PL" dirty="0" err="1" smtClean="0">
                <a:latin typeface="+mj-lt"/>
                <a:cs typeface="Courier New" pitchFamily="49" charset="0"/>
                <a:sym typeface="Wingdings" pitchFamily="2" charset="2"/>
              </a:rPr>
              <a:t>on-line</a:t>
            </a:r>
            <a:r>
              <a:rPr lang="pl-PL" dirty="0" smtClean="0">
                <a:latin typeface="+mj-lt"/>
                <a:cs typeface="Courier New" pitchFamily="49" charset="0"/>
                <a:sym typeface="Wingdings" pitchFamily="2" charset="2"/>
              </a:rPr>
              <a:t>:</a:t>
            </a:r>
          </a:p>
          <a:p>
            <a:pPr lvl="1">
              <a:buNone/>
            </a:pPr>
            <a:r>
              <a:rPr lang="pl-PL" dirty="0" smtClean="0">
                <a:latin typeface="+mj-lt"/>
                <a:cs typeface="Courier New" pitchFamily="49" charset="0"/>
                <a:sym typeface="Wingdings" pitchFamily="2" charset="2"/>
                <a:hlinkClick r:id="rId2"/>
              </a:rPr>
              <a:t>http://perldoc.perl.org</a:t>
            </a:r>
            <a:endParaRPr lang="pl-PL" dirty="0" smtClean="0">
              <a:latin typeface="+mj-lt"/>
              <a:cs typeface="Courier New" pitchFamily="49" charset="0"/>
              <a:sym typeface="Wingdings" pitchFamily="2" charset="2"/>
            </a:endParaRPr>
          </a:p>
          <a:p>
            <a:pPr lvl="1">
              <a:buNone/>
            </a:pPr>
            <a:endParaRPr lang="pl-PL" dirty="0">
              <a:latin typeface="+mj-lt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8202488" cy="1066800"/>
          </a:xfrm>
        </p:spPr>
        <p:txBody>
          <a:bodyPr/>
          <a:lstStyle/>
          <a:p>
            <a:r>
              <a:rPr lang="pl-PL" dirty="0" err="1" smtClean="0"/>
              <a:t>Perldoc-kilka</a:t>
            </a:r>
            <a:r>
              <a:rPr lang="pl-PL" dirty="0" smtClean="0"/>
              <a:t> użytecznych stron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perlintro</a:t>
            </a:r>
            <a:endParaRPr lang="pl-PL" dirty="0"/>
          </a:p>
          <a:p>
            <a:r>
              <a:rPr lang="pl-PL" dirty="0" err="1"/>
              <a:t>perldata</a:t>
            </a:r>
            <a:endParaRPr lang="pl-PL" dirty="0"/>
          </a:p>
          <a:p>
            <a:r>
              <a:rPr lang="pl-PL" dirty="0" err="1"/>
              <a:t>perlsyn</a:t>
            </a:r>
            <a:endParaRPr lang="pl-PL" dirty="0"/>
          </a:p>
          <a:p>
            <a:r>
              <a:rPr lang="pl-PL" dirty="0" err="1"/>
              <a:t>perlfaq</a:t>
            </a:r>
            <a:endParaRPr lang="pl-PL" dirty="0"/>
          </a:p>
          <a:p>
            <a:r>
              <a:rPr lang="pl-PL" dirty="0" err="1"/>
              <a:t>perlstyle</a:t>
            </a:r>
            <a:endParaRPr lang="pl-PL" dirty="0"/>
          </a:p>
          <a:p>
            <a:r>
              <a:rPr lang="pl-PL" dirty="0" err="1"/>
              <a:t>perlcheat</a:t>
            </a:r>
            <a:endParaRPr lang="pl-PL" dirty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oje obrazy\NowaZelandia\NowaZelandia 76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636912"/>
            <a:ext cx="7696200" cy="1066800"/>
          </a:xfrm>
        </p:spPr>
        <p:txBody>
          <a:bodyPr/>
          <a:lstStyle/>
          <a:p>
            <a:r>
              <a:rPr lang="pl-PL" dirty="0" smtClean="0"/>
              <a:t>Zmienne i typy danych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Co to jest zmienna?</a:t>
            </a:r>
          </a:p>
          <a:p>
            <a:pPr lvl="1"/>
            <a:r>
              <a:rPr lang="pl-PL" dirty="0" smtClean="0"/>
              <a:t>Miejsce, w którym możemy składować nasze dane</a:t>
            </a:r>
          </a:p>
          <a:p>
            <a:r>
              <a:rPr lang="pl-PL" dirty="0" smtClean="0"/>
              <a:t>Zmienna (miejsce składowania danych) musi mieć swoją nazwę:</a:t>
            </a:r>
            <a:endParaRPr lang="pl-PL" dirty="0"/>
          </a:p>
          <a:p>
            <a:pPr lvl="1"/>
            <a:r>
              <a:rPr lang="pl-PL" dirty="0" smtClean="0"/>
              <a:t>By można było w niej umieszczać dane</a:t>
            </a:r>
          </a:p>
          <a:p>
            <a:pPr lvl="1"/>
            <a:r>
              <a:rPr lang="pl-PL" dirty="0" smtClean="0"/>
              <a:t>By można było z niej pobierać składowane w niej dane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Nazwy zmiennych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Perlu nazwa zmiennej może zawierać:</a:t>
            </a:r>
          </a:p>
          <a:p>
            <a:pPr lvl="1"/>
            <a:r>
              <a:rPr lang="pl-PL" dirty="0" smtClean="0"/>
              <a:t>Znaki alfanumeryczne i znak podkreślenia</a:t>
            </a:r>
          </a:p>
          <a:p>
            <a:pPr lvl="1"/>
            <a:r>
              <a:rPr lang="pl-PL" dirty="0" smtClean="0"/>
              <a:t>Nazwy zmiennych użytkownika nie mogą zaczynać się od liczb</a:t>
            </a:r>
          </a:p>
          <a:p>
            <a:pPr lvl="1"/>
            <a:r>
              <a:rPr lang="pl-PL" dirty="0" smtClean="0"/>
              <a:t>Nazwy zaczynają się od specjalnego znaku „interpunkcyjnego” ($,#,@) (ang. </a:t>
            </a:r>
            <a:r>
              <a:rPr lang="pl-PL" dirty="0" err="1" smtClean="0"/>
              <a:t>punctuation</a:t>
            </a:r>
            <a:r>
              <a:rPr lang="pl-PL" dirty="0" smtClean="0"/>
              <a:t> </a:t>
            </a:r>
            <a:r>
              <a:rPr lang="pl-PL" dirty="0" err="1" smtClean="0"/>
              <a:t>mark</a:t>
            </a:r>
            <a:r>
              <a:rPr lang="pl-PL" dirty="0" smtClean="0"/>
              <a:t>) oznaczającego typ danych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Trzy główne typy danych: skalary, tablice, </a:t>
            </a:r>
            <a:r>
              <a:rPr lang="pl-PL" dirty="0" err="1" smtClean="0"/>
              <a:t>tablice</a:t>
            </a:r>
            <a:r>
              <a:rPr lang="pl-PL" dirty="0" smtClean="0"/>
              <a:t> asocjacyjne</a:t>
            </a:r>
          </a:p>
          <a:p>
            <a:r>
              <a:rPr lang="pl-PL" dirty="0" smtClean="0"/>
              <a:t>Zmienne poszczególnych typów danych zaczynają się od różnych symboli:</a:t>
            </a:r>
          </a:p>
          <a:p>
            <a:pPr lvl="1"/>
            <a:r>
              <a:rPr lang="pl-PL" dirty="0" smtClean="0"/>
              <a:t>Skalary (ang. </a:t>
            </a:r>
            <a:r>
              <a:rPr lang="pl-PL" dirty="0" err="1" smtClean="0"/>
              <a:t>scalar</a:t>
            </a:r>
            <a:r>
              <a:rPr lang="pl-PL" dirty="0" smtClean="0"/>
              <a:t>) od $</a:t>
            </a:r>
          </a:p>
          <a:p>
            <a:pPr lvl="1"/>
            <a:r>
              <a:rPr lang="pl-PL" dirty="0" smtClean="0"/>
              <a:t>Tablice (ang. </a:t>
            </a:r>
            <a:r>
              <a:rPr lang="pl-PL" dirty="0" err="1" smtClean="0"/>
              <a:t>array</a:t>
            </a:r>
            <a:r>
              <a:rPr lang="pl-PL" dirty="0" smtClean="0"/>
              <a:t>) od @</a:t>
            </a:r>
          </a:p>
          <a:p>
            <a:pPr lvl="1"/>
            <a:r>
              <a:rPr lang="pl-PL" dirty="0"/>
              <a:t>a</a:t>
            </a:r>
            <a:r>
              <a:rPr lang="pl-PL" dirty="0" smtClean="0"/>
              <a:t>ng. </a:t>
            </a:r>
            <a:r>
              <a:rPr lang="pl-PL" dirty="0" err="1" smtClean="0"/>
              <a:t>Hash</a:t>
            </a:r>
            <a:r>
              <a:rPr lang="pl-PL" dirty="0" smtClean="0"/>
              <a:t> (Tablice asocjacyjne) od %</a:t>
            </a:r>
          </a:p>
          <a:p>
            <a:r>
              <a:rPr lang="pl-PL" dirty="0" smtClean="0"/>
              <a:t>Więcej informacji o typach na dalszych slajdach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Deklaracje zmiennych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1556792"/>
            <a:ext cx="8136904" cy="4751387"/>
          </a:xfrm>
        </p:spPr>
        <p:txBody>
          <a:bodyPr/>
          <a:lstStyle/>
          <a:p>
            <a:r>
              <a:rPr lang="pl-PL" sz="2400" dirty="0" smtClean="0"/>
              <a:t>W Perlu nie trzeba deklarować zmiennych, ale można i warto to robić</a:t>
            </a:r>
          </a:p>
          <a:p>
            <a:r>
              <a:rPr lang="pl-PL" sz="2400" dirty="0" smtClean="0"/>
              <a:t>Deklarowanie zmiennych zmniejsza ryzyko błędów związanych z:</a:t>
            </a:r>
          </a:p>
          <a:p>
            <a:pPr lvl="1"/>
            <a:r>
              <a:rPr lang="pl-PL" sz="2000" dirty="0" smtClean="0"/>
              <a:t>Literówkami</a:t>
            </a:r>
          </a:p>
          <a:p>
            <a:pPr lvl="1"/>
            <a:r>
              <a:rPr lang="pl-PL" sz="2000" dirty="0" smtClean="0"/>
              <a:t>Zakresem (ang. </a:t>
            </a:r>
            <a:r>
              <a:rPr lang="pl-PL" sz="2000" dirty="0" err="1" smtClean="0"/>
              <a:t>scope</a:t>
            </a:r>
            <a:r>
              <a:rPr lang="pl-PL" sz="2000" dirty="0" smtClean="0"/>
              <a:t>) – obszarem/obrębem ważności danej zmiennej (np. obszar pojedynczej funkcji, obszar całego programu, blok kodu itp.)</a:t>
            </a:r>
          </a:p>
          <a:p>
            <a:r>
              <a:rPr lang="pl-PL" sz="2400" dirty="0" smtClean="0"/>
              <a:t>Wymuszenie kontroli typów – użycie </a:t>
            </a:r>
            <a:r>
              <a:rPr lang="pl-PL" sz="2400" dirty="0" err="1" smtClean="0"/>
              <a:t>pragmy</a:t>
            </a:r>
            <a:r>
              <a:rPr lang="pl-PL" sz="2400" dirty="0" smtClean="0"/>
              <a:t>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strict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lvl="1">
              <a:buNone/>
            </a:pP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use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strict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			my $zmienna;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skalarne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202488" cy="4751387"/>
          </a:xfrm>
        </p:spPr>
        <p:txBody>
          <a:bodyPr/>
          <a:lstStyle/>
          <a:p>
            <a:r>
              <a:rPr lang="pl-PL" dirty="0" smtClean="0"/>
              <a:t>Przechowują pojedynczy „egzemplarz” danych (a single </a:t>
            </a:r>
            <a:r>
              <a:rPr lang="pl-PL" dirty="0" err="1" smtClean="0"/>
              <a:t>item</a:t>
            </a:r>
            <a:r>
              <a:rPr lang="pl-PL" dirty="0" smtClean="0"/>
              <a:t> of data)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my $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imie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"Jan"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my $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kim_jestem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dirty="0" smtClean="0"/>
              <a:t>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Wielkim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hakerem</a:t>
            </a:r>
            <a:r>
              <a:rPr lang="pl-PL" dirty="0" smtClean="0"/>
              <a:t>'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y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lat_pracy_nad_soba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= 42;</a:t>
            </a: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y $liczba_mniejsza_od_1 = 0.001;</a:t>
            </a:r>
          </a:p>
          <a:p>
            <a:pPr lvl="1"/>
            <a:r>
              <a:rPr lang="pl-PL" dirty="0">
                <a:latin typeface="Courier New" pitchFamily="49" charset="0"/>
                <a:cs typeface="Courier New" pitchFamily="49" charset="0"/>
              </a:rPr>
              <a:t>m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y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bardzo_duza_liczba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3.27e17;</a:t>
            </a:r>
          </a:p>
          <a:p>
            <a:pPr lvl="2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#3.27 razy 10 do potęgi 17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endParaRPr lang="pl-PL" dirty="0" smtClean="0"/>
          </a:p>
          <a:p>
            <a:pPr lvl="1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Konwersja typów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Perl dokonuje automatycznej konwersji pomiędzy łańcuchami znaków i liczbami zawsze kiedy jest to konieczne</a:t>
            </a:r>
          </a:p>
          <a:p>
            <a:r>
              <a:rPr lang="pl-PL" sz="2800" dirty="0" smtClean="0"/>
              <a:t>Dodawanie liczby całkowitej (ang. </a:t>
            </a:r>
            <a:r>
              <a:rPr lang="pl-PL" sz="2800" dirty="0" err="1"/>
              <a:t>i</a:t>
            </a:r>
            <a:r>
              <a:rPr lang="pl-PL" sz="2800" dirty="0" err="1" smtClean="0"/>
              <a:t>nteger</a:t>
            </a:r>
            <a:r>
              <a:rPr lang="pl-PL" sz="2800" dirty="0" smtClean="0"/>
              <a:t>) i zmiennoprzecinkowej (ang. </a:t>
            </a:r>
            <a:r>
              <a:rPr lang="pl-PL" sz="2800" dirty="0" err="1" smtClean="0"/>
              <a:t>float</a:t>
            </a:r>
            <a:r>
              <a:rPr lang="pl-PL" sz="2800" dirty="0" smtClean="0"/>
              <a:t>):</a:t>
            </a:r>
          </a:p>
          <a:p>
            <a:pPr lvl="1"/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$suma=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lat_pracy_nad_soba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+ $liczba_mniejsza_od_1;</a:t>
            </a:r>
          </a:p>
          <a:p>
            <a:r>
              <a:rPr lang="pl-PL" sz="2800" dirty="0" smtClean="0">
                <a:latin typeface="+mj-lt"/>
                <a:cs typeface="Courier New" pitchFamily="49" charset="0"/>
              </a:rPr>
              <a:t>Umieszczanie liczby w łańcuchu znaków:</a:t>
            </a: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	</a:t>
            </a:r>
            <a:r>
              <a:rPr lang="en-US" sz="2800" dirty="0"/>
              <a:t>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"$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imie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mówi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, '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Liczba lat pracy nad sobą to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sum.'\n";</a:t>
            </a:r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Łańcuchy znaków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Pojedyncze i podwójne cudzysłowie:</a:t>
            </a:r>
          </a:p>
          <a:p>
            <a:pPr lvl="1"/>
            <a:r>
              <a:rPr lang="pl-PL" dirty="0" smtClean="0"/>
              <a:t>W pojedynczych cudzysłowach łańcuchy nie są przetwarzane</a:t>
            </a:r>
          </a:p>
          <a:p>
            <a:pPr lvl="2">
              <a:buNone/>
            </a:pPr>
            <a:r>
              <a:rPr lang="pl-PL" dirty="0"/>
              <a:t>my $</a:t>
            </a:r>
            <a:r>
              <a:rPr lang="pl-PL" dirty="0" err="1"/>
              <a:t>price</a:t>
            </a:r>
            <a:r>
              <a:rPr lang="pl-PL" dirty="0"/>
              <a:t> = '$9.95</a:t>
            </a:r>
            <a:r>
              <a:rPr lang="pl-PL" dirty="0" smtClean="0"/>
              <a:t>';</a:t>
            </a:r>
          </a:p>
          <a:p>
            <a:pPr lvl="1"/>
            <a:r>
              <a:rPr lang="pl-PL" dirty="0" smtClean="0"/>
              <a:t>W podwójnych są przetwarzane </a:t>
            </a:r>
          </a:p>
          <a:p>
            <a:pPr lvl="2">
              <a:buNone/>
            </a:pPr>
            <a:r>
              <a:rPr lang="en-US" dirty="0"/>
              <a:t>my $</a:t>
            </a:r>
            <a:r>
              <a:rPr lang="en-US" dirty="0" err="1"/>
              <a:t>invline</a:t>
            </a:r>
            <a:r>
              <a:rPr lang="en-US" dirty="0"/>
              <a:t> =   "24 widgets @ $price each\n</a:t>
            </a:r>
            <a:r>
              <a:rPr lang="en-US" dirty="0" smtClean="0"/>
              <a:t>";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Użyj znaku \ (</a:t>
            </a:r>
            <a:r>
              <a:rPr lang="pl-PL" dirty="0" err="1" smtClean="0"/>
              <a:t>backslash</a:t>
            </a:r>
            <a:r>
              <a:rPr lang="pl-PL" dirty="0" smtClean="0"/>
              <a:t>), żeby wypisać znak specjalny: </a:t>
            </a:r>
          </a:p>
          <a:p>
            <a:pPr lvl="1">
              <a:buNone/>
            </a:pPr>
            <a:r>
              <a:rPr lang="pl-PL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print "He said \"The price is \$300\"";</a:t>
            </a:r>
          </a:p>
          <a:p>
            <a:pPr lvl="1">
              <a:buNone/>
            </a:pP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Lepsze cytowania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73238"/>
            <a:ext cx="8424936" cy="4751387"/>
          </a:xfrm>
        </p:spPr>
        <p:txBody>
          <a:bodyPr/>
          <a:lstStyle/>
          <a:p>
            <a:r>
              <a:rPr lang="pl-PL" sz="2800" dirty="0" smtClean="0"/>
              <a:t>Normalne cytowanie może wyglądać okropnie:	</a:t>
            </a:r>
            <a:endParaRPr lang="pl-PL" sz="2800" dirty="0"/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"He said \"The price is \$300\"";</a:t>
            </a:r>
          </a:p>
          <a:p>
            <a:r>
              <a:rPr lang="pl-PL" sz="2800" dirty="0" smtClean="0"/>
              <a:t>Ładniejszą alternatywą jest:</a:t>
            </a:r>
            <a:endParaRPr lang="en-US" sz="2800" dirty="0"/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qq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(He said "The price is\$300");</a:t>
            </a:r>
          </a:p>
          <a:p>
            <a:r>
              <a:rPr lang="pl-PL" sz="2800" dirty="0" smtClean="0"/>
              <a:t>To działa też dla pojedynczych cytowań</a:t>
            </a:r>
            <a:endParaRPr lang="en-US" sz="2800" dirty="0"/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print q(He said "That's too expensive");</a:t>
            </a:r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Wartości niezdefiniowane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Zmienna skalarna bez przypisanej wartości przyjmuje wartość specjalną „</a:t>
            </a:r>
            <a:r>
              <a:rPr lang="pl-PL" dirty="0" err="1" smtClean="0"/>
              <a:t>undef</a:t>
            </a:r>
            <a:r>
              <a:rPr lang="pl-PL" dirty="0" smtClean="0"/>
              <a:t>”</a:t>
            </a:r>
          </a:p>
          <a:p>
            <a:r>
              <a:rPr lang="pl-PL" dirty="0" smtClean="0"/>
              <a:t>Do sprawdzenie, czy zmienna jest zdefiniowana możemy użyć </a:t>
            </a:r>
            <a:r>
              <a:rPr lang="pl-PL" dirty="0" err="1" smtClean="0"/>
              <a:t>funckji</a:t>
            </a:r>
            <a:r>
              <a:rPr lang="pl-PL" dirty="0" smtClean="0"/>
              <a:t>:</a:t>
            </a:r>
          </a:p>
          <a:p>
            <a:pPr lvl="1">
              <a:buNone/>
            </a:pPr>
            <a:r>
              <a:rPr lang="pl-PL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efined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() </a:t>
            </a:r>
          </a:p>
          <a:p>
            <a:pPr lvl="1"/>
            <a:r>
              <a:rPr lang="pl-PL" dirty="0" smtClean="0">
                <a:latin typeface="Courier New" pitchFamily="49" charset="0"/>
                <a:cs typeface="Courier New" pitchFamily="49" charset="0"/>
              </a:rPr>
              <a:t>Przykład:</a:t>
            </a:r>
          </a:p>
          <a:p>
            <a:pPr lvl="2"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defined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($</a:t>
            </a:r>
            <a:r>
              <a:rPr lang="pl-PL" dirty="0" err="1">
                <a:latin typeface="Courier New" pitchFamily="49" charset="0"/>
                <a:cs typeface="Courier New" pitchFamily="49" charset="0"/>
              </a:rPr>
              <a:t>my_var</a:t>
            </a:r>
            <a:r>
              <a:rPr lang="pl-PL" dirty="0">
                <a:latin typeface="Courier New" pitchFamily="49" charset="0"/>
                <a:cs typeface="Courier New" pitchFamily="49" charset="0"/>
              </a:rPr>
              <a:t>)) { ... }</a:t>
            </a:r>
          </a:p>
          <a:p>
            <a:endParaRPr lang="pl-PL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Tablice, zmienne tablicowe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Tablica zawiera uporządkowaną listę wartości skalarnych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@fruit = ('apples', 'oranges',             'guavas', '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passionfruit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',             'grapes');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magic_numbers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= (23, 42, 69);</a:t>
            </a:r>
          </a:p>
          <a:p>
            <a:pPr>
              <a:buNone/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my @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random_scalars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= ('mumble', 123.45,                      '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dave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cross',                      -300, $name);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Elementy tablicy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773238"/>
            <a:ext cx="8352928" cy="4751387"/>
          </a:xfrm>
        </p:spPr>
        <p:txBody>
          <a:bodyPr/>
          <a:lstStyle/>
          <a:p>
            <a:r>
              <a:rPr lang="pl-PL" dirty="0" smtClean="0"/>
              <a:t>Dostęp do indywidualnych elementów tablicy:</a:t>
            </a:r>
            <a:endParaRPr lang="en-US" dirty="0"/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fruits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[0];# 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prints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pl-PL" sz="2800" dirty="0" err="1">
                <a:latin typeface="Courier New" pitchFamily="49" charset="0"/>
                <a:cs typeface="Courier New" pitchFamily="49" charset="0"/>
              </a:rPr>
              <a:t>apples</a:t>
            </a:r>
            <a:r>
              <a:rPr lang="pl-PL" sz="2800" dirty="0">
                <a:latin typeface="Courier New" pitchFamily="49" charset="0"/>
                <a:cs typeface="Courier New" pitchFamily="49" charset="0"/>
              </a:rPr>
              <a:t>"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/>
              <a:t>	Uwaga</a:t>
            </a:r>
            <a:r>
              <a:rPr lang="en-US" dirty="0" smtClean="0"/>
              <a:t>: </a:t>
            </a:r>
            <a:r>
              <a:rPr lang="en-US" dirty="0" err="1" smtClean="0"/>
              <a:t>Inde</a:t>
            </a:r>
            <a:r>
              <a:rPr lang="pl-PL" dirty="0" err="1" smtClean="0"/>
              <a:t>ksy</a:t>
            </a:r>
            <a:r>
              <a:rPr lang="en-US" dirty="0" smtClean="0"/>
              <a:t> </a:t>
            </a:r>
            <a:r>
              <a:rPr lang="pl-PL" dirty="0" smtClean="0"/>
              <a:t>zaczynają się od</a:t>
            </a:r>
            <a:r>
              <a:rPr lang="en-US" dirty="0" smtClean="0"/>
              <a:t> </a:t>
            </a:r>
            <a:r>
              <a:rPr lang="en-US" dirty="0" err="1" smtClean="0"/>
              <a:t>zer</a:t>
            </a:r>
            <a:r>
              <a:rPr lang="pl-PL" dirty="0" smtClean="0"/>
              <a:t>a</a:t>
            </a:r>
            <a:endParaRPr lang="en-US" dirty="0"/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random_scalars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[2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];</a:t>
            </a:r>
            <a:br>
              <a:rPr lang="pl-PL" sz="24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# 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prints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pl-PL" sz="2400" dirty="0" err="1">
                <a:latin typeface="Courier New" pitchFamily="49" charset="0"/>
                <a:cs typeface="Courier New" pitchFamily="49" charset="0"/>
              </a:rPr>
              <a:t>dave</a:t>
            </a:r>
            <a:r>
              <a:rPr lang="pl-PL" sz="2400" dirty="0">
                <a:latin typeface="Courier New" pitchFamily="49" charset="0"/>
                <a:cs typeface="Courier New" pitchFamily="49" charset="0"/>
              </a:rPr>
              <a:t> cross"</a:t>
            </a:r>
          </a:p>
          <a:p>
            <a:r>
              <a:rPr lang="pl-PL" dirty="0" smtClean="0"/>
              <a:t>Zauważ</a:t>
            </a:r>
            <a:r>
              <a:rPr lang="en-US" dirty="0" smtClean="0"/>
              <a:t> </a:t>
            </a:r>
            <a:r>
              <a:rPr lang="pl-PL" dirty="0" smtClean="0"/>
              <a:t>użycie</a:t>
            </a:r>
            <a:r>
              <a:rPr lang="en-US" dirty="0" smtClean="0"/>
              <a:t> $</a:t>
            </a:r>
            <a:r>
              <a:rPr lang="pl-PL" dirty="0" smtClean="0"/>
              <a:t>, co wynika z faktu, że</a:t>
            </a:r>
            <a:r>
              <a:rPr lang="en-US" dirty="0" smtClean="0"/>
              <a:t> </a:t>
            </a:r>
            <a:r>
              <a:rPr lang="pl-PL" dirty="0" smtClean="0"/>
              <a:t>indywidualny </a:t>
            </a:r>
            <a:r>
              <a:rPr lang="en-US" dirty="0" smtClean="0"/>
              <a:t>element </a:t>
            </a:r>
            <a:r>
              <a:rPr lang="pl-PL" dirty="0" smtClean="0"/>
              <a:t>tablicy jest wartością skalarną</a:t>
            </a:r>
            <a:endParaRPr lang="en-US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Fragmenty tablicy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Dostęp do wybranych </a:t>
            </a:r>
            <a:r>
              <a:rPr lang="en-US" sz="2800" dirty="0" smtClean="0"/>
              <a:t>element</a:t>
            </a:r>
            <a:r>
              <a:rPr lang="pl-PL" sz="2800" dirty="0" smtClean="0"/>
              <a:t>ów</a:t>
            </a:r>
            <a:r>
              <a:rPr lang="en-US" sz="2800" dirty="0" smtClean="0"/>
              <a:t> </a:t>
            </a:r>
            <a:r>
              <a:rPr lang="pl-PL" sz="2800" dirty="0" smtClean="0"/>
              <a:t>z tablicy – fragmentu tablicy (ang. </a:t>
            </a:r>
            <a:r>
              <a:rPr lang="pl-PL" sz="2800" dirty="0" err="1" smtClean="0"/>
              <a:t>array</a:t>
            </a:r>
            <a:r>
              <a:rPr lang="pl-PL" sz="2800" dirty="0" smtClean="0"/>
              <a:t> </a:t>
            </a:r>
            <a:r>
              <a:rPr lang="pl-PL" sz="2800" dirty="0" err="1" smtClean="0"/>
              <a:t>slice</a:t>
            </a:r>
            <a:r>
              <a:rPr lang="pl-PL" sz="2800" dirty="0" smtClean="0"/>
              <a:t>)</a:t>
            </a: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print @fruits[0,2,4];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# prints "apples", "guavas",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# "grapes"</a:t>
            </a: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print @fruits[1 .. 3];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# prints "oranges", "guavas",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ourier New" pitchFamily="49" charset="0"/>
                <a:cs typeface="Courier New" pitchFamily="49" charset="0"/>
              </a:rPr>
              <a:t># "passionfruit"</a:t>
            </a:r>
          </a:p>
          <a:p>
            <a:r>
              <a:rPr lang="pl-PL" sz="2800" dirty="0" smtClean="0"/>
              <a:t>Zauważ użycie</a:t>
            </a:r>
            <a:r>
              <a:rPr lang="en-US" sz="2800" dirty="0" smtClean="0"/>
              <a:t> @ </a:t>
            </a:r>
            <a:r>
              <a:rPr lang="pl-PL" sz="2800" dirty="0" smtClean="0"/>
              <a:t>- tym razem uzyskujemy dostęp do więcej niż jednego elementu</a:t>
            </a:r>
            <a:endParaRPr lang="en-US" sz="2800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Przypisywanie wartości do elementów tablicy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7986464" cy="4751387"/>
          </a:xfrm>
        </p:spPr>
        <p:txBody>
          <a:bodyPr/>
          <a:lstStyle/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[4] = '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[400] = '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else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@array[4, 7 .. 9] = ('four', 'seven',                     'eight',                     'nine');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[1, 2] = @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[2, 1];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@l0 = (1 .. 10);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abc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= (a .. z);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($x, $y) = ($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y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, $x);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Ustalanie rozmiaru tablicy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+mj-lt"/>
                <a:cs typeface="Courier New" pitchFamily="49" charset="0"/>
              </a:rPr>
              <a:t>Wyrażenie: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$#array</a:t>
            </a:r>
            <a:r>
              <a:rPr lang="en-US" dirty="0" smtClean="0"/>
              <a:t> </a:t>
            </a:r>
            <a:r>
              <a:rPr lang="pl-PL" dirty="0" smtClean="0"/>
              <a:t>określa</a:t>
            </a:r>
            <a:r>
              <a:rPr lang="en-US" dirty="0" smtClean="0"/>
              <a:t> </a:t>
            </a:r>
            <a:r>
              <a:rPr lang="pl-PL" dirty="0" smtClean="0"/>
              <a:t>numer ostatniego elementu tablicy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@array</a:t>
            </a:r>
          </a:p>
          <a:p>
            <a:r>
              <a:rPr lang="pl-PL" dirty="0" smtClean="0"/>
              <a:t>A zatem liczba elementów w tablicy jest równa: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count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$#array + 1</a:t>
            </a:r>
            <a:endParaRPr lang="en-US" dirty="0" smtClean="0"/>
          </a:p>
          <a:p>
            <a:r>
              <a:rPr lang="pl-PL" dirty="0" smtClean="0"/>
              <a:t>To samo możemy uzyskać prościej: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count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Hash</a:t>
            </a:r>
            <a:r>
              <a:rPr lang="pl-PL" dirty="0" smtClean="0"/>
              <a:t> – tablica asocjacyjna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Inicjalizacja za </a:t>
            </a:r>
            <a:r>
              <a:rPr lang="pl-PL" dirty="0" err="1" smtClean="0"/>
              <a:t>pomcą</a:t>
            </a:r>
            <a:r>
              <a:rPr lang="pl-PL" dirty="0" smtClean="0"/>
              <a:t> list: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%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french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('one',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un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         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two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deux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         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trois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r>
              <a:rPr lang="pl-PL" dirty="0" smtClean="0"/>
              <a:t>Łatwiejsza w zrozumieniu </a:t>
            </a:r>
            <a:r>
              <a:rPr lang="pl-PL" dirty="0" err="1" smtClean="0"/>
              <a:t>inicjalizacacja</a:t>
            </a:r>
            <a:r>
              <a:rPr lang="pl-PL" dirty="0" smtClean="0"/>
              <a:t> za pomocą</a:t>
            </a:r>
            <a:r>
              <a:rPr lang="en-US" dirty="0" smtClean="0"/>
              <a:t> </a:t>
            </a:r>
            <a:r>
              <a:rPr lang="pl-PL" dirty="0" smtClean="0"/>
              <a:t>symbolu: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=&gt;</a:t>
            </a:r>
            <a:r>
              <a:rPr lang="pl-PL" dirty="0" smtClean="0"/>
              <a:t> (</a:t>
            </a:r>
            <a:r>
              <a:rPr lang="en-US" dirty="0" smtClean="0"/>
              <a:t>“fat comma”</a:t>
            </a:r>
            <a:r>
              <a:rPr lang="pl-PL" dirty="0" smtClean="0"/>
              <a:t>)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german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(one   =&gt; 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ein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',           two   =&gt; 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zwei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',            three =&gt; 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drei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Dostęp do wartości </a:t>
            </a:r>
            <a:r>
              <a:rPr lang="pl-PL" dirty="0" err="1" smtClean="0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french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three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$german{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two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r>
              <a:rPr lang="pl-PL" dirty="0" smtClean="0"/>
              <a:t>Tak jak w przypadku tablic używamy tutaj dolara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$</a:t>
            </a:r>
            <a:r>
              <a:rPr lang="pl-PL" dirty="0" smtClean="0"/>
              <a:t>) by dostać się do skalara (pojedynczej wartości)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Fragmenty </a:t>
            </a:r>
            <a:r>
              <a:rPr lang="pl-PL" dirty="0" err="1" smtClean="0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820472" cy="4751387"/>
          </a:xfrm>
        </p:spPr>
        <p:txBody>
          <a:bodyPr/>
          <a:lstStyle/>
          <a:p>
            <a:r>
              <a:rPr lang="pl-PL" dirty="0" smtClean="0"/>
              <a:t>Analogicznie do tablic: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p</a:t>
            </a:r>
            <a:r>
              <a:rPr lang="fr-FR" dirty="0" smtClean="0">
                <a:latin typeface="Courier New" pitchFamily="49" charset="0"/>
                <a:cs typeface="Courier New" pitchFamily="49" charset="0"/>
              </a:rPr>
              <a:t>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dirty="0" smtClean="0">
                <a:latin typeface="Courier New" pitchFamily="49" charset="0"/>
                <a:cs typeface="Courier New" pitchFamily="49" charset="0"/>
              </a:rPr>
              <a:t>@french{'one','two','three'};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dirty="0" smtClean="0">
                <a:latin typeface="Courier New" pitchFamily="49" charset="0"/>
                <a:cs typeface="Courier New" pitchFamily="49" charset="0"/>
              </a:rPr>
              <a:t># 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wypisuje</a:t>
            </a:r>
            <a:r>
              <a:rPr lang="fr-FR" dirty="0" smtClean="0">
                <a:latin typeface="Courier New" pitchFamily="49" charset="0"/>
                <a:cs typeface="Courier New" pitchFamily="49" charset="0"/>
              </a:rPr>
              <a:t> "un", "deux" &amp; "trois"</a:t>
            </a:r>
          </a:p>
          <a:p>
            <a:r>
              <a:rPr lang="pl-PL" dirty="0" smtClean="0"/>
              <a:t>Zwróć uwagę, że w tym przypadku używamy @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Hash</a:t>
            </a:r>
            <a:r>
              <a:rPr lang="pl-PL" dirty="0" smtClean="0"/>
              <a:t> – przypisywanie wartości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} =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';</a:t>
            </a:r>
          </a:p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{bar} =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else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';</a:t>
            </a:r>
          </a:p>
          <a:p>
            <a:pPr>
              <a:buNone/>
            </a:pP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@hash{'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', 'bar'} = ('something', 'else');</a:t>
            </a:r>
          </a:p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', 'bar'} = 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hash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{'bar', '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'};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Hash</a:t>
            </a:r>
            <a:r>
              <a:rPr lang="pl-PL" dirty="0" smtClean="0"/>
              <a:t> - ograniczenia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Hash-y</a:t>
            </a:r>
            <a:r>
              <a:rPr lang="pl-PL" dirty="0" smtClean="0"/>
              <a:t> nie można sortować</a:t>
            </a:r>
          </a:p>
          <a:p>
            <a:r>
              <a:rPr lang="pl-PL" dirty="0" smtClean="0"/>
              <a:t>Nie ma odpowiednika wyrażenia $#</a:t>
            </a:r>
            <a:r>
              <a:rPr lang="pl-PL" dirty="0" err="1" smtClean="0"/>
              <a:t>array</a:t>
            </a:r>
            <a:r>
              <a:rPr lang="pl-PL" dirty="0" smtClean="0"/>
              <a:t> dla </a:t>
            </a:r>
            <a:r>
              <a:rPr lang="pl-PL" dirty="0" err="1" smtClean="0"/>
              <a:t>hash-a</a:t>
            </a:r>
            <a:endParaRPr lang="pl-PL" dirty="0" smtClean="0"/>
          </a:p>
          <a:p>
            <a:r>
              <a:rPr lang="pl-PL" dirty="0" smtClean="0"/>
              <a:t>Polecenie </a:t>
            </a:r>
            <a:r>
              <a:rPr lang="pl-PL" dirty="0" err="1" smtClean="0"/>
              <a:t>print</a:t>
            </a:r>
            <a:r>
              <a:rPr lang="pl-PL" dirty="0" smtClean="0"/>
              <a:t> %</a:t>
            </a:r>
            <a:r>
              <a:rPr lang="pl-PL" dirty="0" err="1" smtClean="0"/>
              <a:t>hash</a:t>
            </a:r>
            <a:r>
              <a:rPr lang="pl-PL" dirty="0" smtClean="0"/>
              <a:t> jest nieużyteczne</a:t>
            </a:r>
          </a:p>
          <a:p>
            <a:r>
              <a:rPr lang="pl-PL" dirty="0" smtClean="0"/>
              <a:t>Obejścia tych ograniczeń zobaczymy później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specjalne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Perl obfituje w zmienne specjalne</a:t>
            </a:r>
          </a:p>
          <a:p>
            <a:r>
              <a:rPr lang="pl-PL" dirty="0" smtClean="0"/>
              <a:t>Wiele z nich używa znaków interpunkcji jako nazw</a:t>
            </a:r>
          </a:p>
          <a:p>
            <a:r>
              <a:rPr lang="pl-PL" dirty="0" smtClean="0"/>
              <a:t>Część ma nazwy pisane WIELKIMI literami</a:t>
            </a:r>
          </a:p>
          <a:p>
            <a:r>
              <a:rPr lang="pl-PL" dirty="0" smtClean="0"/>
              <a:t>Zmienne </a:t>
            </a:r>
            <a:r>
              <a:rPr lang="pl-PL" dirty="0" err="1" smtClean="0"/>
              <a:t>spejalne</a:t>
            </a:r>
            <a:r>
              <a:rPr lang="pl-PL" dirty="0" smtClean="0"/>
              <a:t> są udokumentowane w </a:t>
            </a:r>
            <a:r>
              <a:rPr lang="pl-PL" dirty="0" err="1" smtClean="0"/>
              <a:t>perlvar</a:t>
            </a:r>
            <a:r>
              <a:rPr lang="pl-PL" dirty="0" smtClean="0"/>
              <a:t> (</a:t>
            </a:r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perlvar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domyślne (</a:t>
            </a:r>
            <a:r>
              <a:rPr lang="pl-PL" dirty="0" err="1" smtClean="0"/>
              <a:t>default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7986464" cy="4751387"/>
          </a:xfrm>
        </p:spPr>
        <p:txBody>
          <a:bodyPr/>
          <a:lstStyle/>
          <a:p>
            <a:r>
              <a:rPr lang="pl-PL" dirty="0" smtClean="0"/>
              <a:t>Wiele operacji w Perlu ustawia wartość zmiennej $_ albo używa jej wartości jeśli inna nie została explicite podana np.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print; # 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wypisze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wartosc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$_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>
                <a:latin typeface="+mj-lt"/>
                <a:cs typeface="Courier New" pitchFamily="49" charset="0"/>
              </a:rPr>
              <a:t>Jeśli pewien fragment kodu w Perlu wygląda tak jakby zapomniano w nim o zmiennych, to prawdopodobnie używa $_</a:t>
            </a:r>
          </a:p>
          <a:p>
            <a:r>
              <a:rPr lang="pl-PL" dirty="0" smtClean="0">
                <a:latin typeface="+mj-lt"/>
                <a:cs typeface="Courier New" pitchFamily="49" charset="0"/>
              </a:rPr>
              <a:t>Można o tym myśleć jak o wyrażeniach z języka naturalnego „to”, „tamto”, „tego”.</a:t>
            </a:r>
            <a:endParaRPr lang="en-US" dirty="0" smtClean="0">
              <a:latin typeface="+mj-lt"/>
              <a:cs typeface="Courier New" pitchFamily="49" charset="0"/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$_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while (&lt;FILE&gt;) 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{  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if (/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regex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/) 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 lvl="2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{    print;  }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pl-PL" dirty="0" smtClean="0"/>
              <a:t>Trzy przypadki użycia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283968" y="1844824"/>
            <a:ext cx="375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Wczytanie linii z pliku do $_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4283968" y="2636912"/>
            <a:ext cx="3335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Wyszukanie wzorca w $_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333007" y="3140968"/>
            <a:ext cx="298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Wypisanie wartości $_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Tablica specjalna @ARGV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/>
              <a:t>Informacje o opcjach wiersza poleceń są przekazywane w tablicy specjalnej @ARGV</a:t>
            </a:r>
          </a:p>
          <a:p>
            <a:r>
              <a:rPr lang="pl-PL" dirty="0" smtClean="0"/>
              <a:t>Wywołanie programu z </a:t>
            </a:r>
            <a:r>
              <a:rPr lang="pl-PL" dirty="0" err="1" smtClean="0"/>
              <a:t>arumentami</a:t>
            </a:r>
            <a:r>
              <a:rPr lang="pl-PL" dirty="0" smtClean="0"/>
              <a:t>:</a:t>
            </a:r>
          </a:p>
          <a:p>
            <a:pPr lvl="1"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perl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printargs.pl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Ala  Basia Henryk</a:t>
            </a:r>
          </a:p>
          <a:p>
            <a:r>
              <a:rPr lang="pl-PL" dirty="0" smtClean="0"/>
              <a:t>Kod, który wypisze liczbę </a:t>
            </a:r>
            <a:r>
              <a:rPr lang="pl-PL" dirty="0" err="1" smtClean="0"/>
              <a:t>argumetnów</a:t>
            </a:r>
            <a:r>
              <a:rPr lang="pl-PL" dirty="0" smtClean="0"/>
              <a:t> i ich wartości: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my $num = @ARGV;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print "$num arguments: @ARGV\n";</a:t>
            </a:r>
          </a:p>
          <a:p>
            <a:pPr lvl="1">
              <a:buNone/>
            </a:pP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/>
              <a:t>	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Specjalny </a:t>
            </a:r>
            <a:r>
              <a:rPr lang="pl-PL" dirty="0" err="1" smtClean="0"/>
              <a:t>hash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%ENV </a:t>
            </a:r>
            <a:r>
              <a:rPr lang="pl-PL" dirty="0" smtClean="0"/>
              <a:t>zawiera wartości zmiennych środowiskowych wyeksportowanych do programu</a:t>
            </a:r>
          </a:p>
          <a:p>
            <a:r>
              <a:rPr lang="pl-PL" dirty="0" smtClean="0"/>
              <a:t>Klucze są nazwami zmiennych np.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	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$ENV{PATH};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oje obrazy\NowaZelandia\IMG_188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2492896"/>
            <a:ext cx="7696200" cy="1066800"/>
          </a:xfrm>
        </p:spPr>
        <p:txBody>
          <a:bodyPr/>
          <a:lstStyle/>
          <a:p>
            <a:r>
              <a:rPr lang="pl-PL" dirty="0" smtClean="0"/>
              <a:t>Operacje wejścia/wyjścia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wejścia/wyjścia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Programy zwykle są bardziej użyteczne, jeśli można coś do nich wczytać, lub można coś wypisać</a:t>
            </a:r>
          </a:p>
          <a:p>
            <a:r>
              <a:rPr lang="pl-PL" dirty="0" smtClean="0"/>
              <a:t>Trochę informacji o obsłudze plików itp. poznamy później, ale na początek warto pokazać podstawowe przykłady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Wyjście (</a:t>
            </a:r>
            <a:r>
              <a:rPr lang="pl-PL" dirty="0" err="1" smtClean="0"/>
              <a:t>Output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Najprościej użyć </a:t>
            </a:r>
            <a:r>
              <a:rPr lang="pl-PL" dirty="0" err="1" smtClean="0"/>
              <a:t>print</a:t>
            </a:r>
            <a:r>
              <a:rPr lang="pl-PL" dirty="0" smtClean="0"/>
              <a:t> albo </a:t>
            </a:r>
            <a:r>
              <a:rPr lang="pl-PL" dirty="0" err="1" smtClean="0"/>
              <a:t>say</a:t>
            </a:r>
            <a:r>
              <a:rPr lang="pl-PL" dirty="0" smtClean="0"/>
              <a:t>:</a:t>
            </a:r>
          </a:p>
          <a:p>
            <a:pPr lvl="1">
              <a:buNone/>
            </a:pPr>
            <a:r>
              <a:rPr lang="pl-PL" dirty="0" err="1" smtClean="0"/>
              <a:t>print</a:t>
            </a:r>
            <a:r>
              <a:rPr lang="pl-PL" dirty="0" smtClean="0"/>
              <a:t> “</a:t>
            </a:r>
            <a:r>
              <a:rPr lang="pl-PL" dirty="0" err="1" smtClean="0"/>
              <a:t>Hello</a:t>
            </a:r>
            <a:r>
              <a:rPr lang="pl-PL" dirty="0" smtClean="0"/>
              <a:t> </a:t>
            </a:r>
            <a:r>
              <a:rPr lang="pl-PL" dirty="0" err="1" smtClean="0"/>
              <a:t>world\n</a:t>
            </a:r>
            <a:r>
              <a:rPr lang="pl-PL" dirty="0" smtClean="0"/>
              <a:t>”;</a:t>
            </a:r>
          </a:p>
          <a:p>
            <a:r>
              <a:rPr lang="pl-PL" dirty="0" smtClean="0"/>
              <a:t>Prawda, że proste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Wejście (</a:t>
            </a:r>
            <a:r>
              <a:rPr lang="pl-PL" dirty="0" err="1" smtClean="0"/>
              <a:t>Input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Najproście</a:t>
            </a:r>
            <a:r>
              <a:rPr lang="pl-PL" dirty="0" smtClean="0"/>
              <a:t> wczytać dane do </a:t>
            </a:r>
            <a:r>
              <a:rPr lang="pl-PL" dirty="0" err="1" smtClean="0"/>
              <a:t>Perla</a:t>
            </a:r>
            <a:r>
              <a:rPr lang="pl-PL" dirty="0" smtClean="0"/>
              <a:t> ze standardowego wejścia:</a:t>
            </a:r>
          </a:p>
          <a:p>
            <a:r>
              <a:rPr lang="pl-PL" dirty="0" smtClean="0"/>
              <a:t>$</a:t>
            </a:r>
            <a:r>
              <a:rPr lang="pl-PL" dirty="0" err="1" smtClean="0"/>
              <a:t>input=&lt;STDIN</a:t>
            </a:r>
            <a:r>
              <a:rPr lang="pl-PL" dirty="0" smtClean="0"/>
              <a:t>&gt;;</a:t>
            </a:r>
          </a:p>
          <a:p>
            <a:r>
              <a:rPr lang="pl-PL" dirty="0" smtClean="0"/>
              <a:t>Wyrażenie &lt;…&gt; oznacza „wczytaj dane z uchwytu pliku (ang. </a:t>
            </a:r>
            <a:r>
              <a:rPr lang="pl-PL" dirty="0" err="1" smtClean="0"/>
              <a:t>filehandle</a:t>
            </a:r>
            <a:r>
              <a:rPr lang="pl-PL" dirty="0" smtClean="0"/>
              <a:t>)”</a:t>
            </a:r>
          </a:p>
          <a:p>
            <a:r>
              <a:rPr lang="pl-PL" dirty="0" smtClean="0"/>
              <a:t>STDIN oznacza </a:t>
            </a:r>
            <a:r>
              <a:rPr lang="pl-PL" dirty="0" err="1" smtClean="0"/>
              <a:t>uchyt</a:t>
            </a:r>
            <a:r>
              <a:rPr lang="pl-PL" dirty="0" smtClean="0"/>
              <a:t> standardowego wejścia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Kompletny 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568952" cy="4751387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#!/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/bin/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perlprint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'What is your name: ';$name = &lt;STDIN&gt;;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print “Hello $name”;</a:t>
            </a:r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Moje obrazy\NowaZelandia\NowaZelandia 79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6240" y="2578224"/>
            <a:ext cx="7696200" cy="1066800"/>
          </a:xfrm>
        </p:spPr>
        <p:txBody>
          <a:bodyPr/>
          <a:lstStyle/>
          <a:p>
            <a:r>
              <a:rPr lang="pl-PL" dirty="0" smtClean="0"/>
              <a:t>Operatory i funkcje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i funkcje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Co to są operatory i funkcje?</a:t>
            </a:r>
          </a:p>
          <a:p>
            <a:r>
              <a:rPr lang="pl-PL" dirty="0" smtClean="0"/>
              <a:t>Takie „byty”, które wykonują „prace”</a:t>
            </a:r>
          </a:p>
          <a:p>
            <a:r>
              <a:rPr lang="pl-PL" dirty="0" smtClean="0"/>
              <a:t>Procedury wbudowane w </a:t>
            </a:r>
            <a:r>
              <a:rPr lang="pl-PL" dirty="0" err="1" smtClean="0"/>
              <a:t>Perla</a:t>
            </a:r>
            <a:r>
              <a:rPr lang="pl-PL" dirty="0" smtClean="0"/>
              <a:t> umożliwiające manipulowanie danymi</a:t>
            </a:r>
          </a:p>
          <a:p>
            <a:r>
              <a:rPr lang="pl-PL" dirty="0" smtClean="0"/>
              <a:t>Większość języków silnie rozróżnia operatory i funkcje w Perlu ten podział jest nieco rozmyty</a:t>
            </a:r>
          </a:p>
          <a:p>
            <a:r>
              <a:rPr lang="pl-PL" dirty="0" smtClean="0"/>
              <a:t>Zobacz </a:t>
            </a:r>
            <a:r>
              <a:rPr lang="pl-PL" dirty="0" err="1" smtClean="0"/>
              <a:t>perlop</a:t>
            </a:r>
            <a:r>
              <a:rPr lang="pl-PL" dirty="0" smtClean="0"/>
              <a:t> i </a:t>
            </a:r>
            <a:r>
              <a:rPr lang="pl-PL" dirty="0" err="1" smtClean="0"/>
              <a:t>perlfunc</a:t>
            </a:r>
            <a:r>
              <a:rPr lang="pl-PL" dirty="0" smtClean="0"/>
              <a:t> (w </a:t>
            </a:r>
            <a:r>
              <a:rPr lang="pl-PL" dirty="0" err="1" smtClean="0"/>
              <a:t>perldoc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arytmetyczne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Standardowe operatory arytmetyczne:</a:t>
            </a:r>
          </a:p>
          <a:p>
            <a:pPr lvl="1"/>
            <a:r>
              <a:rPr lang="pl-PL" dirty="0" smtClean="0"/>
              <a:t>dodawanie(+), odejmowanie (-)</a:t>
            </a:r>
          </a:p>
          <a:p>
            <a:pPr lvl="1"/>
            <a:r>
              <a:rPr lang="pl-PL" dirty="0" smtClean="0"/>
              <a:t>mnożenie(*), dzielenie(/)</a:t>
            </a:r>
          </a:p>
          <a:p>
            <a:r>
              <a:rPr lang="pl-PL" dirty="0" smtClean="0"/>
              <a:t>Trochę mniej standardowe:</a:t>
            </a:r>
          </a:p>
          <a:p>
            <a:pPr lvl="1"/>
            <a:r>
              <a:rPr lang="pl-PL" dirty="0" smtClean="0"/>
              <a:t>operacja modulo(%) – reszta z dzielenia</a:t>
            </a:r>
          </a:p>
          <a:p>
            <a:pPr lvl="1"/>
            <a:r>
              <a:rPr lang="pl-PL" dirty="0" smtClean="0"/>
              <a:t>Potęgowanie (**)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predkosc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odleglosc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/ $czas;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objetosc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dlugosc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*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glebokosc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* 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wys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$pole = $pi * ($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r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** 2);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$nieparzyste = $liczba % 2;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Skrócone zapisu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$total = $total + $amount;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$total += $amount;</a:t>
            </a:r>
          </a:p>
          <a:p>
            <a:endParaRPr lang="pl-PL" sz="2400" dirty="0" smtClean="0"/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$x++; # 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znaczy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$x += 1 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lub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$x = $x + 1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$y--; # 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znaczy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$y -= 1 or $y = $y - 1</a:t>
            </a:r>
          </a:p>
          <a:p>
            <a:endParaRPr lang="pl-PL" dirty="0" smtClean="0"/>
          </a:p>
          <a:p>
            <a:r>
              <a:rPr lang="en-US" dirty="0" err="1" smtClean="0"/>
              <a:t>Subte</a:t>
            </a:r>
            <a:r>
              <a:rPr lang="pl-PL" dirty="0" err="1" smtClean="0"/>
              <a:t>lna</a:t>
            </a:r>
            <a:r>
              <a:rPr lang="en-US" dirty="0" smtClean="0"/>
              <a:t> </a:t>
            </a:r>
            <a:r>
              <a:rPr lang="pl-PL" dirty="0" smtClean="0"/>
              <a:t>różnica pomiędzy</a:t>
            </a:r>
            <a:r>
              <a:rPr lang="en-US" dirty="0" smtClean="0"/>
              <a:t> $x++ </a:t>
            </a:r>
            <a:r>
              <a:rPr lang="pl-PL" dirty="0" smtClean="0"/>
              <a:t>i</a:t>
            </a:r>
            <a:r>
              <a:rPr lang="en-US" dirty="0" smtClean="0"/>
              <a:t> ++$x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</a:t>
            </a:r>
            <a:r>
              <a:rPr lang="pl-PL" dirty="0" err="1" smtClean="0"/>
              <a:t>łańcuchah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4751387"/>
          </a:xfrm>
        </p:spPr>
        <p:txBody>
          <a:bodyPr/>
          <a:lstStyle/>
          <a:p>
            <a:r>
              <a:rPr lang="pl-PL" dirty="0" smtClean="0"/>
              <a:t>Konkatenacja (łączenie łańcuchów)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firstname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. ' ' .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surname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pl-PL" dirty="0" smtClean="0"/>
              <a:t>Powtórzenie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$line = '-' x 80;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$police = 'hello ' x 3;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/>
              <a:t>Zapisy skrócone</a:t>
            </a: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.= 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e; # $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= $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page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. 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e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$thing x= $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;   # $thing = $thing x $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testowania plików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r>
              <a:rPr lang="pl-PL" dirty="0" smtClean="0"/>
              <a:t>Umożliwiają sprawdzanie atrybutów plików:</a:t>
            </a:r>
          </a:p>
          <a:p>
            <a:r>
              <a:rPr lang="en-US" dirty="0" smtClean="0"/>
              <a:t>-e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czy plik</a:t>
            </a:r>
            <a:r>
              <a:rPr lang="en-US" dirty="0" smtClean="0"/>
              <a:t> </a:t>
            </a:r>
            <a:r>
              <a:rPr lang="pl-PL" dirty="0" smtClean="0"/>
              <a:t>istnieje</a:t>
            </a:r>
            <a:endParaRPr lang="en-US" dirty="0" smtClean="0"/>
          </a:p>
          <a:p>
            <a:r>
              <a:rPr lang="en-US" dirty="0" smtClean="0"/>
              <a:t>-r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 czy plik jest do odczytu</a:t>
            </a:r>
            <a:endParaRPr lang="en-US" dirty="0" smtClean="0"/>
          </a:p>
          <a:p>
            <a:r>
              <a:rPr lang="en-US" dirty="0" smtClean="0"/>
              <a:t>-w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czy mamy prawa do zapisu w pliku</a:t>
            </a:r>
            <a:endParaRPr lang="en-US" dirty="0" smtClean="0"/>
          </a:p>
          <a:p>
            <a:r>
              <a:rPr lang="en-US" dirty="0" smtClean="0"/>
              <a:t>-d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 czy plik jest katalogiem</a:t>
            </a:r>
            <a:endParaRPr lang="en-US" dirty="0" smtClean="0"/>
          </a:p>
          <a:p>
            <a:r>
              <a:rPr lang="en-US" dirty="0" smtClean="0"/>
              <a:t>-f $</a:t>
            </a:r>
            <a:r>
              <a:rPr lang="pl-PL" dirty="0" smtClean="0"/>
              <a:t>plik   czy plik jest</a:t>
            </a:r>
            <a:r>
              <a:rPr lang="en-US" dirty="0" smtClean="0"/>
              <a:t> normal</a:t>
            </a:r>
            <a:r>
              <a:rPr lang="pl-PL" dirty="0" err="1" smtClean="0"/>
              <a:t>nym</a:t>
            </a:r>
            <a:r>
              <a:rPr lang="en-US" dirty="0" smtClean="0"/>
              <a:t> </a:t>
            </a:r>
            <a:r>
              <a:rPr lang="pl-PL" dirty="0" smtClean="0"/>
              <a:t>plikiem</a:t>
            </a:r>
            <a:endParaRPr lang="en-US" dirty="0" smtClean="0"/>
          </a:p>
          <a:p>
            <a:r>
              <a:rPr lang="pl-PL" dirty="0" smtClean="0"/>
              <a:t>-T $plik czy </a:t>
            </a:r>
            <a:r>
              <a:rPr lang="pl-PL" dirty="0" err="1" smtClean="0"/>
              <a:t>plki</a:t>
            </a:r>
            <a:r>
              <a:rPr lang="pl-PL" dirty="0" smtClean="0"/>
              <a:t> jest plikiem tekstowym</a:t>
            </a:r>
          </a:p>
          <a:p>
            <a:r>
              <a:rPr lang="en-US" dirty="0" smtClean="0"/>
              <a:t>-B $</a:t>
            </a:r>
            <a:r>
              <a:rPr lang="pl-PL" dirty="0" smtClean="0"/>
              <a:t>plik</a:t>
            </a:r>
            <a:r>
              <a:rPr lang="en-US" dirty="0" smtClean="0"/>
              <a:t> </a:t>
            </a:r>
            <a:r>
              <a:rPr lang="pl-PL" dirty="0" smtClean="0"/>
              <a:t>czy plik jest plikiem binarnym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Mają dłuższe nazwy niż operatory</a:t>
            </a:r>
          </a:p>
          <a:p>
            <a:r>
              <a:rPr lang="pl-PL" dirty="0" smtClean="0"/>
              <a:t>Mogą posiadać więcej argumentów niż operatory</a:t>
            </a:r>
          </a:p>
          <a:p>
            <a:r>
              <a:rPr lang="pl-PL" dirty="0" smtClean="0"/>
              <a:t>Argumenty są podawane po nazwie funkcji</a:t>
            </a:r>
          </a:p>
          <a:p>
            <a:r>
              <a:rPr lang="pl-PL" dirty="0" smtClean="0"/>
              <a:t>W celu uzyskania informacji o funkcjach wbudowanych w </a:t>
            </a:r>
            <a:r>
              <a:rPr lang="pl-PL" dirty="0" err="1" smtClean="0"/>
              <a:t>Perla</a:t>
            </a:r>
            <a:r>
              <a:rPr lang="pl-PL" dirty="0" smtClean="0"/>
              <a:t> zobacz sekcję </a:t>
            </a:r>
            <a:r>
              <a:rPr lang="pl-PL" dirty="0" err="1" smtClean="0"/>
              <a:t>perlfunc</a:t>
            </a:r>
            <a:r>
              <a:rPr lang="pl-PL" dirty="0" smtClean="0"/>
              <a:t> (korzystając z </a:t>
            </a:r>
            <a:r>
              <a:rPr lang="pl-PL" dirty="0" err="1" smtClean="0"/>
              <a:t>perldoc</a:t>
            </a:r>
            <a:r>
              <a:rPr lang="pl-PL" dirty="0" smtClean="0"/>
              <a:t>) w dokumentacji </a:t>
            </a:r>
            <a:r>
              <a:rPr lang="pl-PL" dirty="0" err="1" smtClean="0"/>
              <a:t>Perla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przyjmują wartości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Funkcje mogą przyjmować („zwracać”) wartości skalarne, listowe lub puste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$age = 29.75;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$years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($age);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@list = ('a', 'random',         'collection', 'of',         'words');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@sorted = sort(@list);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# a collection of random words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operujące na łańcuchach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496944" cy="4751387"/>
          </a:xfrm>
        </p:spPr>
        <p:txBody>
          <a:bodyPr/>
          <a:lstStyle/>
          <a:p>
            <a:r>
              <a:rPr lang="pl-PL" dirty="0" smtClean="0"/>
              <a:t>Długość łańcucha:</a:t>
            </a:r>
          </a:p>
          <a:p>
            <a:pPr lvl="1">
              <a:buNone/>
            </a:pPr>
            <a:r>
              <a:rPr lang="pl-PL" dirty="0" smtClean="0"/>
              <a:t>$len = </a:t>
            </a:r>
            <a:r>
              <a:rPr lang="pl-PL" dirty="0" err="1" smtClean="0"/>
              <a:t>length</a:t>
            </a:r>
            <a:r>
              <a:rPr lang="pl-PL" dirty="0" smtClean="0"/>
              <a:t> $</a:t>
            </a:r>
            <a:r>
              <a:rPr lang="pl-PL" dirty="0" err="1" smtClean="0"/>
              <a:t>a_string</a:t>
            </a:r>
            <a:r>
              <a:rPr lang="pl-PL" dirty="0" smtClean="0"/>
              <a:t>;</a:t>
            </a:r>
          </a:p>
          <a:p>
            <a:r>
              <a:rPr lang="pl-PL" dirty="0" smtClean="0"/>
              <a:t>Wielkie litery na małe –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lc</a:t>
            </a:r>
            <a:r>
              <a:rPr lang="pl-PL" dirty="0" smtClean="0"/>
              <a:t> i na odwrót –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uc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$string = 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MiXeD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CaSe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 "$string\n",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uc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$string,      "\n",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$string;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>
                <a:latin typeface="+mj-lt"/>
                <a:cs typeface="Courier New" pitchFamily="49" charset="0"/>
              </a:rPr>
              <a:t>Zobacz także:</a:t>
            </a:r>
          </a:p>
          <a:p>
            <a:pPr lvl="1">
              <a:buNone/>
            </a:pP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ucfirst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i 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lcfirst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endParaRPr lang="pl-PL" dirty="0" smtClean="0"/>
          </a:p>
          <a:p>
            <a:pPr lvl="1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funkcji łańcuchowych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chop </a:t>
            </a:r>
            <a:r>
              <a:rPr lang="pl-PL" dirty="0" smtClean="0"/>
              <a:t>usuwa i zwraca ostatni znak z łańcucha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$word = 'word';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$letter = chop $word;</a:t>
            </a:r>
          </a:p>
          <a:p>
            <a:r>
              <a:rPr lang="en-US" dirty="0" smtClean="0"/>
              <a:t>chomp </a:t>
            </a:r>
            <a:r>
              <a:rPr lang="pl-PL" dirty="0" smtClean="0"/>
              <a:t>usuwa ostatni znak tylko, gdy jest to znak nowej linii i zwraca odpowiedni wartość  prawda (</a:t>
            </a:r>
            <a:r>
              <a:rPr lang="en-US" dirty="0" smtClean="0"/>
              <a:t>true</a:t>
            </a:r>
            <a:r>
              <a:rPr lang="pl-PL" dirty="0" smtClean="0"/>
              <a:t>)</a:t>
            </a:r>
            <a:r>
              <a:rPr lang="en-US" dirty="0" smtClean="0"/>
              <a:t> </a:t>
            </a:r>
            <a:r>
              <a:rPr lang="pl-PL" dirty="0" smtClean="0"/>
              <a:t>lub fałsz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false</a:t>
            </a:r>
            <a:r>
              <a:rPr lang="pl-PL" dirty="0" smtClean="0"/>
              <a:t>)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Podłańcuchy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700808"/>
            <a:ext cx="8424936" cy="4823817"/>
          </a:xfrm>
        </p:spPr>
        <p:txBody>
          <a:bodyPr/>
          <a:lstStyle/>
          <a:p>
            <a:r>
              <a:rPr lang="pl-PL" sz="2800" dirty="0" err="1" smtClean="0"/>
              <a:t>substr</a:t>
            </a:r>
            <a:r>
              <a:rPr lang="pl-PL" sz="2800" dirty="0" smtClean="0"/>
              <a:t> zwraca podłańcuch z danego łańcucha:</a:t>
            </a:r>
          </a:p>
          <a:p>
            <a:pPr lvl="1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$string = 'Hello world';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substr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($string, 0, 5);              # prints 'Hello</a:t>
            </a: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sz="2800" dirty="0" smtClean="0">
                <a:latin typeface="+mj-lt"/>
                <a:cs typeface="Courier New" pitchFamily="49" charset="0"/>
              </a:rPr>
              <a:t>W Perlu do podłańcucha można przypisać wartość!!! (bardzo mało języków daje taką możliwość)</a:t>
            </a:r>
          </a:p>
          <a:p>
            <a:pPr>
              <a:buNone/>
            </a:pPr>
            <a:r>
              <a:rPr lang="pl-PL" sz="2800" dirty="0" smtClean="0">
                <a:latin typeface="+mj-lt"/>
                <a:cs typeface="Courier New" pitchFamily="49" charset="0"/>
              </a:rPr>
              <a:t>	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substr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($string, 0, 5) =  '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Greetings';print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$string;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# prints 'Greetings world'</a:t>
            </a:r>
          </a:p>
          <a:p>
            <a:pPr>
              <a:buNone/>
            </a:pPr>
            <a:endParaRPr lang="en-US" dirty="0" smtClean="0">
              <a:latin typeface="+mj-lt"/>
              <a:cs typeface="Courier New" pitchFamily="49" charset="0"/>
            </a:endParaRPr>
          </a:p>
          <a:p>
            <a:pPr>
              <a:buNone/>
            </a:pP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numeryczne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 </a:t>
            </a:r>
            <a:r>
              <a:rPr lang="pl-PL" dirty="0" smtClean="0"/>
              <a:t>– wartość </a:t>
            </a:r>
            <a:r>
              <a:rPr lang="pl-PL" dirty="0" err="1" smtClean="0"/>
              <a:t>bezwględna</a:t>
            </a:r>
            <a:endParaRPr lang="pl-PL" dirty="0" smtClean="0"/>
          </a:p>
          <a:p>
            <a:r>
              <a:rPr lang="pl-PL" dirty="0" smtClean="0"/>
              <a:t>cos, sin, tan – standardowe funkcje  trygonometryczne </a:t>
            </a:r>
          </a:p>
          <a:p>
            <a:r>
              <a:rPr lang="pl-PL" dirty="0" err="1" smtClean="0"/>
              <a:t>exp</a:t>
            </a:r>
            <a:r>
              <a:rPr lang="pl-PL" dirty="0" smtClean="0"/>
              <a:t> – </a:t>
            </a:r>
            <a:r>
              <a:rPr lang="pl-PL" i="1" dirty="0" smtClean="0"/>
              <a:t>e </a:t>
            </a:r>
            <a:r>
              <a:rPr lang="pl-PL" dirty="0" smtClean="0"/>
              <a:t>podniesione do podanej potęgi</a:t>
            </a:r>
            <a:endParaRPr lang="pl-PL" i="1" dirty="0" smtClean="0"/>
          </a:p>
          <a:p>
            <a:r>
              <a:rPr lang="pl-PL" dirty="0" smtClean="0"/>
              <a:t>log - logarytm naturalny (o podstawie </a:t>
            </a:r>
            <a:r>
              <a:rPr lang="pl-PL" i="1" dirty="0" smtClean="0"/>
              <a:t>e), logarytm10_z_n=log($n)/log(10);</a:t>
            </a:r>
          </a:p>
          <a:p>
            <a:r>
              <a:rPr lang="en-US" dirty="0" smtClean="0"/>
              <a:t>rand </a:t>
            </a:r>
            <a:r>
              <a:rPr lang="pl-PL" dirty="0" smtClean="0"/>
              <a:t>– przyjmuje wartość losową</a:t>
            </a:r>
            <a:endParaRPr lang="en-US" dirty="0" smtClean="0"/>
          </a:p>
          <a:p>
            <a:r>
              <a:rPr lang="en-US" dirty="0" err="1" smtClean="0"/>
              <a:t>sqrt</a:t>
            </a:r>
            <a:r>
              <a:rPr lang="en-US" dirty="0" smtClean="0"/>
              <a:t> </a:t>
            </a:r>
            <a:r>
              <a:rPr lang="pl-PL" dirty="0" smtClean="0"/>
              <a:t>– pierwiastek kwadratowy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tablicach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058472" cy="4751387"/>
          </a:xfrm>
        </p:spPr>
        <p:txBody>
          <a:bodyPr/>
          <a:lstStyle/>
          <a:p>
            <a:r>
              <a:rPr lang="pl-PL" dirty="0" err="1" smtClean="0"/>
              <a:t>push</a:t>
            </a:r>
            <a:r>
              <a:rPr lang="pl-PL" dirty="0" smtClean="0"/>
              <a:t> dodaje element na końcu tablicy (jakby tablica była stosem)</a:t>
            </a:r>
          </a:p>
          <a:p>
            <a:r>
              <a:rPr lang="pl-PL" dirty="0" smtClean="0"/>
              <a:t>pop zdejmuje ostatni element z tablicy (jak ze stosu)</a:t>
            </a:r>
          </a:p>
          <a:p>
            <a:r>
              <a:rPr lang="pl-PL" dirty="0" err="1" smtClean="0"/>
              <a:t>shift</a:t>
            </a:r>
            <a:r>
              <a:rPr lang="pl-PL" dirty="0" smtClean="0"/>
              <a:t> i </a:t>
            </a:r>
            <a:r>
              <a:rPr lang="pl-PL" dirty="0" err="1" smtClean="0"/>
              <a:t>unshift</a:t>
            </a:r>
            <a:r>
              <a:rPr lang="pl-PL" dirty="0" smtClean="0"/>
              <a:t> robią to samo, ale z początkiem tablicy</a:t>
            </a:r>
          </a:p>
          <a:p>
            <a:r>
              <a:rPr lang="pl-PL" dirty="0" smtClean="0"/>
              <a:t>Przykład: 	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push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, 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dirty="0" smtClean="0">
                <a:latin typeface="Courier New" pitchFamily="49" charset="0"/>
                <a:cs typeface="Courier New" pitchFamily="49" charset="0"/>
              </a:rPr>
              <a:t>				$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 = pop @</a:t>
            </a:r>
            <a:r>
              <a:rPr lang="pl-PL" dirty="0" err="1" smtClean="0">
                <a:latin typeface="Courier New" pitchFamily="49" charset="0"/>
                <a:cs typeface="Courier New" pitchFamily="49" charset="0"/>
              </a:rPr>
              <a:t>array</a:t>
            </a:r>
            <a:r>
              <a:rPr lang="pl-PL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pl-PL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tablicach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 </a:t>
            </a:r>
            <a:r>
              <a:rPr lang="pl-PL" dirty="0" smtClean="0"/>
              <a:t>przekazuje posortowaną listę elementów</a:t>
            </a:r>
            <a:r>
              <a:rPr lang="en-US" dirty="0" smtClean="0"/>
              <a:t> (</a:t>
            </a:r>
            <a:r>
              <a:rPr lang="pl-PL" dirty="0" smtClean="0"/>
              <a:t>nie sortuje w miejscu</a:t>
            </a:r>
            <a:r>
              <a:rPr lang="en-US" i="1" dirty="0" smtClean="0"/>
              <a:t>)</a:t>
            </a:r>
          </a:p>
          <a:p>
            <a:r>
              <a:rPr lang="pl-PL" dirty="0" smtClean="0"/>
              <a:t>@</a:t>
            </a:r>
            <a:r>
              <a:rPr lang="pl-PL" dirty="0" err="1" smtClean="0"/>
              <a:t>sorted</a:t>
            </a:r>
            <a:r>
              <a:rPr lang="pl-PL" dirty="0" smtClean="0"/>
              <a:t> = sort @</a:t>
            </a:r>
            <a:r>
              <a:rPr lang="pl-PL" dirty="0" err="1" smtClean="0"/>
              <a:t>array</a:t>
            </a:r>
            <a:r>
              <a:rPr lang="pl-PL" dirty="0" smtClean="0"/>
              <a:t>;</a:t>
            </a:r>
          </a:p>
          <a:p>
            <a:r>
              <a:rPr lang="en-US" dirty="0" smtClean="0"/>
              <a:t>sort </a:t>
            </a:r>
            <a:r>
              <a:rPr lang="pl-PL" dirty="0" smtClean="0"/>
              <a:t>robi znacznie więcej</a:t>
            </a:r>
            <a:r>
              <a:rPr lang="en-US" dirty="0" smtClean="0"/>
              <a:t>, </a:t>
            </a:r>
            <a:r>
              <a:rPr lang="pl-PL" dirty="0" smtClean="0"/>
              <a:t>zobacz dokumentację</a:t>
            </a:r>
            <a:r>
              <a:rPr lang="en-US" dirty="0" smtClean="0"/>
              <a:t> (</a:t>
            </a:r>
            <a:r>
              <a:rPr lang="en-US" dirty="0" err="1" smtClean="0"/>
              <a:t>perldoc</a:t>
            </a:r>
            <a:r>
              <a:rPr lang="en-US" dirty="0" smtClean="0"/>
              <a:t> -f sort)‏</a:t>
            </a:r>
          </a:p>
          <a:p>
            <a:r>
              <a:rPr lang="en-US" dirty="0" smtClean="0"/>
              <a:t>reverse </a:t>
            </a:r>
            <a:r>
              <a:rPr lang="pl-PL" dirty="0" smtClean="0"/>
              <a:t>przekazuje listę odwróconą</a:t>
            </a:r>
            <a:endParaRPr lang="en-US" dirty="0" smtClean="0"/>
          </a:p>
          <a:p>
            <a:r>
              <a:rPr lang="pl-PL" dirty="0" smtClean="0"/>
              <a:t>@</a:t>
            </a:r>
            <a:r>
              <a:rPr lang="pl-PL" dirty="0" err="1" smtClean="0"/>
              <a:t>reverse</a:t>
            </a:r>
            <a:r>
              <a:rPr lang="pl-PL" dirty="0" smtClean="0"/>
              <a:t> = </a:t>
            </a:r>
            <a:r>
              <a:rPr lang="pl-PL" dirty="0" err="1" smtClean="0"/>
              <a:t>reverse</a:t>
            </a:r>
            <a:r>
              <a:rPr lang="pl-PL" dirty="0" smtClean="0"/>
              <a:t> @</a:t>
            </a:r>
            <a:r>
              <a:rPr lang="pl-PL" dirty="0" err="1" smtClean="0"/>
              <a:t>array</a:t>
            </a:r>
            <a:r>
              <a:rPr lang="pl-PL" dirty="0" smtClean="0"/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Tablice i łańcuchy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err="1" smtClean="0"/>
              <a:t>join</a:t>
            </a:r>
            <a:r>
              <a:rPr lang="pl-PL" sz="2800" dirty="0" smtClean="0"/>
              <a:t> – łączy elementy tablicy w łańcuch, oddzielając poszczególne elementy zdefiniowanym ciągiem znaków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@array = (1 .. 5);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$string = join ', ', @array; 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# $string is '1, 2, 3, 4, 5'</a:t>
            </a:r>
          </a:p>
          <a:p>
            <a:r>
              <a:rPr lang="pl-PL" sz="2800" dirty="0" smtClean="0"/>
              <a:t> </a:t>
            </a:r>
            <a:r>
              <a:rPr lang="pl-PL" sz="2800" dirty="0" err="1" smtClean="0"/>
              <a:t>split</a:t>
            </a:r>
            <a:r>
              <a:rPr lang="pl-PL" sz="2800" dirty="0" smtClean="0"/>
              <a:t> – tworzy tablicę na podstawie łańcucha znaków</a:t>
            </a:r>
            <a:r>
              <a:rPr lang="en-US" sz="2800" dirty="0" smtClean="0"/>
              <a:t> 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$string = '1~2~3~4~5';</a:t>
            </a:r>
            <a:endParaRPr lang="pl-PL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@array = split(/~/, $string);# @array is (1, 2, 3, 4, 5)</a:t>
            </a:r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operujące </a:t>
            </a:r>
            <a:r>
              <a:rPr lang="pl-PL" dirty="0" err="1" smtClean="0"/>
              <a:t>hashami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elete</a:t>
            </a:r>
            <a:r>
              <a:rPr lang="pl-PL" dirty="0" smtClean="0"/>
              <a:t> -</a:t>
            </a:r>
            <a:r>
              <a:rPr lang="en-US" dirty="0" smtClean="0"/>
              <a:t> </a:t>
            </a:r>
            <a:r>
              <a:rPr lang="pl-PL" dirty="0" smtClean="0"/>
              <a:t>usuwa parę klucz/wartość 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exists</a:t>
            </a:r>
            <a:r>
              <a:rPr lang="en-US" dirty="0" smtClean="0"/>
              <a:t> </a:t>
            </a:r>
            <a:r>
              <a:rPr lang="pl-PL" dirty="0" smtClean="0"/>
              <a:t> -„mówi” czy dany element istnieje w </a:t>
            </a:r>
            <a:r>
              <a:rPr lang="pl-PL" dirty="0" err="1" smtClean="0"/>
              <a:t>hash-u</a:t>
            </a:r>
            <a:endParaRPr lang="en-US" dirty="0" smtClean="0"/>
          </a:p>
          <a:p>
            <a:r>
              <a:rPr lang="pl-PL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eys</a:t>
            </a:r>
            <a:r>
              <a:rPr lang="pl-PL" dirty="0" smtClean="0"/>
              <a:t> – podaje wartość wszystkich kluczy w </a:t>
            </a:r>
            <a:r>
              <a:rPr lang="pl-PL" dirty="0" err="1" smtClean="0"/>
              <a:t>hashu</a:t>
            </a:r>
            <a:r>
              <a:rPr lang="pl-PL" dirty="0" smtClean="0"/>
              <a:t> (w postaci listy)</a:t>
            </a:r>
            <a:endParaRPr lang="en-US" dirty="0" smtClean="0"/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values</a:t>
            </a:r>
            <a:r>
              <a:rPr lang="en-US" dirty="0" smtClean="0"/>
              <a:t> </a:t>
            </a:r>
            <a:r>
              <a:rPr lang="pl-PL" dirty="0" smtClean="0"/>
              <a:t>– zwraca listę wszystkich wartości</a:t>
            </a:r>
            <a:r>
              <a:rPr lang="en-US" dirty="0" smtClean="0"/>
              <a:t> </a:t>
            </a:r>
            <a:r>
              <a:rPr lang="pl-PL" dirty="0" smtClean="0"/>
              <a:t>zapisanych</a:t>
            </a:r>
            <a:r>
              <a:rPr lang="en-US" dirty="0" smtClean="0"/>
              <a:t> </a:t>
            </a:r>
            <a:r>
              <a:rPr lang="pl-PL" dirty="0" smtClean="0"/>
              <a:t>w</a:t>
            </a:r>
            <a:r>
              <a:rPr lang="en-US" dirty="0" smtClean="0"/>
              <a:t> hash</a:t>
            </a:r>
            <a:r>
              <a:rPr lang="pl-PL" dirty="0" smtClean="0"/>
              <a:t>-u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plikowe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open</a:t>
            </a:r>
            <a:r>
              <a:rPr lang="pl-PL" dirty="0" smtClean="0"/>
              <a:t> – otwiera plik i wiąże go z uchwytem pliku</a:t>
            </a:r>
          </a:p>
          <a:p>
            <a:pPr>
              <a:buNone/>
            </a:pPr>
            <a:r>
              <a:rPr lang="pl-PL" dirty="0" smtClean="0"/>
              <a:t>	 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open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(my $file, '&lt;', '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in.dat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');</a:t>
            </a:r>
          </a:p>
          <a:p>
            <a:r>
              <a:rPr lang="pl-PL" dirty="0" smtClean="0"/>
              <a:t>Otwarty plik, można odczytać:</a:t>
            </a:r>
            <a:br>
              <a:rPr lang="pl-PL" dirty="0" smtClean="0"/>
            </a:b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$lin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e  = &lt;$file&gt;; # jedna linia</a:t>
            </a:r>
          </a:p>
          <a:p>
            <a:pPr>
              <a:buNone/>
            </a:pP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	@lines = &lt;$file&gt;; # wszystkie linie</a:t>
            </a:r>
          </a:p>
          <a:p>
            <a:r>
              <a:rPr lang="pl-PL" dirty="0" smtClean="0">
                <a:latin typeface="+mj-lt"/>
                <a:cs typeface="Courier New" pitchFamily="49" charset="0"/>
              </a:rPr>
              <a:t>I zamknąć: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close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($file);</a:t>
            </a:r>
          </a:p>
          <a:p>
            <a:pPr lvl="1">
              <a:buNone/>
            </a:pPr>
            <a:endParaRPr lang="pl-PL" dirty="0" smtClean="0">
              <a:latin typeface="+mj-lt"/>
              <a:cs typeface="Courier New" pitchFamily="49" charset="0"/>
            </a:endParaRP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operacje na plikach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556792"/>
            <a:ext cx="8280920" cy="4751387"/>
          </a:xfrm>
        </p:spPr>
        <p:txBody>
          <a:bodyPr/>
          <a:lstStyle/>
          <a:p>
            <a:r>
              <a:rPr lang="en-US" sz="2800" dirty="0" smtClean="0"/>
              <a:t>read </a:t>
            </a:r>
            <a:r>
              <a:rPr lang="pl-PL" sz="2800" dirty="0" smtClean="0"/>
              <a:t>– odczytuje podaną liczbę bajtów do bufora</a:t>
            </a:r>
            <a:endParaRPr lang="en-US" sz="2800" dirty="0" smtClean="0"/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bytes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read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(FILE, $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buffer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, 1024);</a:t>
            </a:r>
          </a:p>
          <a:p>
            <a:r>
              <a:rPr lang="en-US" sz="2800" dirty="0" smtClean="0"/>
              <a:t>seek </a:t>
            </a:r>
            <a:r>
              <a:rPr lang="pl-PL" sz="2800" dirty="0" smtClean="0"/>
              <a:t>– umożliwia skok do dowolnej pozycji w pliku </a:t>
            </a:r>
            <a:endParaRPr lang="en-US" sz="2800" dirty="0" smtClean="0"/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seek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(FILE, 0, 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>
              <a:buNone/>
            </a:pPr>
            <a:r>
              <a:rPr lang="pl-PL" sz="2000" dirty="0" smtClean="0"/>
              <a:t>	#drugi argument to pozycja w bajtach a trzeci, określa czy chodzi o pozycję względną</a:t>
            </a:r>
          </a:p>
          <a:p>
            <a:r>
              <a:rPr lang="en-US" dirty="0" smtClean="0"/>
              <a:t>tell </a:t>
            </a:r>
            <a:r>
              <a:rPr lang="pl-PL" dirty="0" smtClean="0"/>
              <a:t>– podaje bieżącą pozycję w pliku</a:t>
            </a:r>
            <a:endParaRPr lang="en-US" dirty="0" smtClean="0"/>
          </a:p>
          <a:p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pl-PL" sz="2400" dirty="0" err="1" smtClean="0">
                <a:latin typeface="Courier New" pitchFamily="49" charset="0"/>
                <a:cs typeface="Courier New" pitchFamily="49" charset="0"/>
              </a:rPr>
              <a:t>where</a:t>
            </a:r>
            <a:r>
              <a:rPr lang="pl-PL" sz="2400" dirty="0" smtClean="0">
                <a:latin typeface="Courier New" pitchFamily="49" charset="0"/>
                <a:cs typeface="Courier New" pitchFamily="49" charset="0"/>
              </a:rPr>
              <a:t> = tell FILE;</a:t>
            </a:r>
          </a:p>
          <a:p>
            <a:r>
              <a:rPr lang="en-US" dirty="0" smtClean="0"/>
              <a:t>truncate </a:t>
            </a:r>
            <a:r>
              <a:rPr lang="pl-PL" dirty="0" smtClean="0"/>
              <a:t>– obcina plik do podanego rozmiaru: 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truncate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 FILE, $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where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Zapis do pliku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3238"/>
            <a:ext cx="8568952" cy="4751387"/>
          </a:xfrm>
        </p:spPr>
        <p:txBody>
          <a:bodyPr/>
          <a:lstStyle/>
          <a:p>
            <a:r>
              <a:rPr lang="pl-PL" dirty="0" smtClean="0"/>
              <a:t>Otwórz plik w trybie do zapisu</a:t>
            </a:r>
            <a:endParaRPr lang="en-US" dirty="0" smtClean="0"/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open my $file, '&gt;', 'out.dat';#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nadpisz</a:t>
            </a: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open my $file, '&gt;&gt;', 'out.dat';#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dołącz</a:t>
            </a: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/>
              <a:t>Zapisuj przy użyciu </a:t>
            </a:r>
            <a:r>
              <a:rPr lang="pl-PL" dirty="0" err="1" smtClean="0"/>
              <a:t>print</a:t>
            </a:r>
            <a:r>
              <a:rPr lang="pl-PL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$file “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some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800" dirty="0" err="1" smtClean="0">
                <a:latin typeface="Courier New" pitchFamily="49" charset="0"/>
                <a:cs typeface="Courier New" pitchFamily="49" charset="0"/>
              </a:rPr>
              <a:t>data\n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”;</a:t>
            </a:r>
          </a:p>
          <a:p>
            <a:r>
              <a:rPr lang="pl-PL" dirty="0" smtClean="0"/>
              <a:t>Zauważ brak przecinka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Czas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Funkcje: </a:t>
            </a:r>
          </a:p>
          <a:p>
            <a:pPr lvl="1"/>
            <a:r>
              <a:rPr lang="pl-PL" dirty="0" smtClean="0"/>
              <a:t>time – przyjmuje wartość w sekundach od północy 1. stycznia 1970r.</a:t>
            </a:r>
          </a:p>
          <a:p>
            <a:pPr lvl="1">
              <a:buNone/>
            </a:pPr>
            <a:r>
              <a:rPr lang="pl-PL" dirty="0" smtClean="0"/>
              <a:t>	$</a:t>
            </a:r>
            <a:r>
              <a:rPr lang="pl-PL" dirty="0" err="1" smtClean="0"/>
              <a:t>now</a:t>
            </a:r>
            <a:r>
              <a:rPr lang="pl-PL" dirty="0" smtClean="0"/>
              <a:t> = time;	</a:t>
            </a:r>
          </a:p>
          <a:p>
            <a:pPr lvl="1"/>
            <a:r>
              <a:rPr lang="pl-PL" dirty="0" err="1" smtClean="0"/>
              <a:t>localtime</a:t>
            </a:r>
            <a:r>
              <a:rPr lang="pl-PL" dirty="0" smtClean="0"/>
              <a:t> – konwertuje powyższe, do bardziej przyjaznej wartości</a:t>
            </a:r>
          </a:p>
          <a:p>
            <a:pPr lvl="1">
              <a:buNone/>
            </a:pPr>
            <a:r>
              <a:rPr lang="en-US" dirty="0" smtClean="0"/>
              <a:t>($sec, $min, $hour, $</a:t>
            </a:r>
            <a:r>
              <a:rPr lang="en-US" dirty="0" err="1" smtClean="0"/>
              <a:t>mday</a:t>
            </a:r>
            <a:r>
              <a:rPr lang="en-US" dirty="0" smtClean="0"/>
              <a:t>, $</a:t>
            </a:r>
            <a:r>
              <a:rPr lang="en-US" dirty="0" err="1" smtClean="0"/>
              <a:t>mon</a:t>
            </a:r>
            <a:r>
              <a:rPr lang="en-US" dirty="0" smtClean="0"/>
              <a:t>,  $year, $</a:t>
            </a:r>
            <a:r>
              <a:rPr lang="en-US" dirty="0" err="1" smtClean="0"/>
              <a:t>wday</a:t>
            </a:r>
            <a:r>
              <a:rPr lang="en-US" dirty="0" smtClean="0"/>
              <a:t>, $</a:t>
            </a:r>
            <a:r>
              <a:rPr lang="en-US" dirty="0" err="1" smtClean="0"/>
              <a:t>yday</a:t>
            </a:r>
            <a:r>
              <a:rPr lang="en-US" dirty="0" smtClean="0"/>
              <a:t>, $</a:t>
            </a:r>
            <a:r>
              <a:rPr lang="en-US" dirty="0" err="1" smtClean="0"/>
              <a:t>isdst</a:t>
            </a:r>
            <a:r>
              <a:rPr lang="en-US" dirty="0" smtClean="0"/>
              <a:t>)  = </a:t>
            </a:r>
            <a:r>
              <a:rPr lang="en-US" dirty="0" err="1" smtClean="0"/>
              <a:t>localtime</a:t>
            </a:r>
            <a:r>
              <a:rPr lang="en-US" dirty="0" smtClean="0"/>
              <a:t>($now)</a:t>
            </a:r>
          </a:p>
          <a:p>
            <a:pPr lvl="1">
              <a:buNone/>
            </a:pPr>
            <a:r>
              <a:rPr lang="en-US" sz="1400" dirty="0" smtClean="0"/>
              <a:t>$</a:t>
            </a:r>
            <a:r>
              <a:rPr lang="en-US" sz="1400" dirty="0" err="1" smtClean="0"/>
              <a:t>mon</a:t>
            </a:r>
            <a:r>
              <a:rPr lang="en-US" sz="1600" dirty="0" smtClean="0"/>
              <a:t> is 0 to 11</a:t>
            </a:r>
          </a:p>
          <a:p>
            <a:pPr lvl="1">
              <a:buNone/>
            </a:pPr>
            <a:r>
              <a:rPr lang="en-US" sz="1400" dirty="0" smtClean="0"/>
              <a:t>$year</a:t>
            </a:r>
            <a:r>
              <a:rPr lang="en-US" sz="1600" dirty="0" smtClean="0"/>
              <a:t> is years since 1900</a:t>
            </a:r>
          </a:p>
          <a:p>
            <a:pPr lvl="1">
              <a:buNone/>
            </a:pPr>
            <a:r>
              <a:rPr lang="en-US" sz="1400" dirty="0" smtClean="0"/>
              <a:t>$</a:t>
            </a:r>
            <a:r>
              <a:rPr lang="en-US" sz="1400" dirty="0" err="1" smtClean="0"/>
              <a:t>wday</a:t>
            </a:r>
            <a:r>
              <a:rPr lang="en-US" sz="1600" dirty="0" smtClean="0"/>
              <a:t> is 0 (Sun) to 6 (Sat)</a:t>
            </a:r>
            <a:endParaRPr lang="en-US" sz="1100" dirty="0" smtClean="0"/>
          </a:p>
          <a:p>
            <a:pPr lvl="1">
              <a:buNone/>
            </a:pPr>
            <a:r>
              <a:rPr lang="en-US" sz="1600" dirty="0" smtClean="0"/>
              <a:t>$</a:t>
            </a:r>
            <a:r>
              <a:rPr lang="en-US" sz="1600" dirty="0" err="1" smtClean="0"/>
              <a:t>isdst</a:t>
            </a:r>
            <a:r>
              <a:rPr lang="en-US" sz="1600" dirty="0" smtClean="0"/>
              <a:t> </a:t>
            </a:r>
            <a:r>
              <a:rPr lang="pl-PL" sz="1600" dirty="0" smtClean="0"/>
              <a:t>prawda, gdy czas letni (</a:t>
            </a:r>
            <a:r>
              <a:rPr lang="en-US" sz="1600" dirty="0" smtClean="0"/>
              <a:t>Daylight Saving Time</a:t>
            </a:r>
            <a:r>
              <a:rPr lang="pl-PL" sz="1600" dirty="0" smtClean="0"/>
              <a:t>)</a:t>
            </a:r>
            <a:r>
              <a:rPr lang="en-US" sz="1600" dirty="0" smtClean="0"/>
              <a:t>,</a:t>
            </a:r>
            <a:endParaRPr 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Czas - przykłady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time_bits</a:t>
            </a:r>
            <a:r>
              <a:rPr lang="pl-PL" dirty="0" smtClean="0"/>
              <a:t> = </a:t>
            </a:r>
            <a:r>
              <a:rPr lang="pl-PL" dirty="0" err="1" smtClean="0"/>
              <a:t>localtime</a:t>
            </a:r>
            <a:r>
              <a:rPr lang="pl-PL" dirty="0" smtClean="0"/>
              <a:t>(time);</a:t>
            </a:r>
          </a:p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time_bits</a:t>
            </a:r>
            <a:r>
              <a:rPr lang="pl-PL" dirty="0" smtClean="0"/>
              <a:t> = </a:t>
            </a:r>
            <a:r>
              <a:rPr lang="pl-PL" dirty="0" err="1" smtClean="0"/>
              <a:t>localtime</a:t>
            </a:r>
            <a:r>
              <a:rPr lang="pl-PL" dirty="0" smtClean="0"/>
              <a:t>;</a:t>
            </a:r>
          </a:p>
          <a:p>
            <a:pPr>
              <a:buNone/>
            </a:pPr>
            <a:r>
              <a:rPr lang="es-ES" dirty="0" smtClean="0"/>
              <a:t>($d, $m, $y) =   (localtime)[3 .. 5];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Formatowanie daty i czasu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Można operować na indywidualnych wartościach zwróconych przez </a:t>
            </a:r>
            <a:r>
              <a:rPr lang="pl-PL" dirty="0" err="1" smtClean="0"/>
              <a:t>localtime</a:t>
            </a:r>
            <a:r>
              <a:rPr lang="pl-PL" dirty="0" smtClean="0"/>
              <a:t>, albo</a:t>
            </a:r>
          </a:p>
          <a:p>
            <a:r>
              <a:rPr lang="pl-PL" dirty="0" smtClean="0"/>
              <a:t>Wygodniej:</a:t>
            </a:r>
          </a:p>
          <a:p>
            <a:pPr lvl="1">
              <a:buNone/>
            </a:pPr>
            <a:r>
              <a:rPr lang="pl-PL" sz="2400" dirty="0" err="1" smtClean="0"/>
              <a:t>print</a:t>
            </a:r>
            <a:r>
              <a:rPr lang="pl-PL" sz="2400" dirty="0" smtClean="0"/>
              <a:t> </a:t>
            </a:r>
            <a:r>
              <a:rPr lang="pl-PL" sz="2400" dirty="0" err="1" smtClean="0"/>
              <a:t>strftime</a:t>
            </a:r>
            <a:r>
              <a:rPr lang="pl-PL" sz="2400" dirty="0" smtClean="0"/>
              <a:t>('%</a:t>
            </a:r>
            <a:r>
              <a:rPr lang="pl-PL" sz="2400" dirty="0" err="1" smtClean="0"/>
              <a:t>Y-%m-%d</a:t>
            </a:r>
            <a:r>
              <a:rPr lang="pl-PL" sz="2400" dirty="0" smtClean="0"/>
              <a:t>',  </a:t>
            </a:r>
            <a:r>
              <a:rPr lang="pl-PL" sz="2400" dirty="0" err="1" smtClean="0"/>
              <a:t>localtime</a:t>
            </a:r>
            <a:r>
              <a:rPr lang="pl-PL" sz="2400" dirty="0" smtClean="0"/>
              <a:t>); </a:t>
            </a:r>
          </a:p>
          <a:p>
            <a:pPr lvl="1">
              <a:buNone/>
            </a:pPr>
            <a:r>
              <a:rPr lang="pl-PL" sz="2400" dirty="0" err="1" smtClean="0"/>
              <a:t>print</a:t>
            </a:r>
            <a:r>
              <a:rPr lang="pl-PL" sz="2400" dirty="0" smtClean="0"/>
              <a:t> </a:t>
            </a:r>
            <a:r>
              <a:rPr lang="pl-PL" sz="2400" dirty="0" err="1" smtClean="0"/>
              <a:t>strftime</a:t>
            </a:r>
            <a:r>
              <a:rPr lang="pl-PL" sz="2400" dirty="0" smtClean="0"/>
              <a:t> ('%d %B %y',  </a:t>
            </a:r>
            <a:r>
              <a:rPr lang="pl-PL" sz="2400" dirty="0" err="1" smtClean="0"/>
              <a:t>localtime</a:t>
            </a:r>
            <a:r>
              <a:rPr lang="pl-PL" sz="2400" dirty="0" smtClean="0"/>
              <a:t>);	</a:t>
            </a:r>
          </a:p>
          <a:p>
            <a:pPr lvl="1">
              <a:buNone/>
            </a:pPr>
            <a:r>
              <a:rPr lang="pl-PL" sz="2400" dirty="0" smtClean="0"/>
              <a:t># z wykorzystaniem </a:t>
            </a:r>
            <a:r>
              <a:rPr lang="pl-PL" sz="2400" dirty="0" err="1" smtClean="0"/>
              <a:t>POSIX.pm</a:t>
            </a:r>
            <a:endParaRPr lang="pl-PL" sz="2400" dirty="0" smtClean="0"/>
          </a:p>
          <a:p>
            <a:r>
              <a:rPr lang="pl-PL" dirty="0" smtClean="0"/>
              <a:t>Format jest zgodny ze standardem POSIX, tak jak komenda </a:t>
            </a:r>
            <a:r>
              <a:rPr lang="pl-PL" dirty="0" err="1" smtClean="0"/>
              <a:t>date</a:t>
            </a:r>
            <a:r>
              <a:rPr lang="pl-PL" dirty="0" smtClean="0"/>
              <a:t> w </a:t>
            </a:r>
            <a:r>
              <a:rPr lang="pl-PL" dirty="0" err="1" smtClean="0"/>
              <a:t>linuksie/uniksi</a:t>
            </a:r>
            <a:r>
              <a:rPr lang="pl-PL" dirty="0" smtClean="0"/>
              <a:t>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Instrukcje warunkowe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Umożliwiają kontrolowanie przebiegu wykonania kodu</a:t>
            </a:r>
          </a:p>
          <a:p>
            <a:r>
              <a:rPr lang="pl-PL" dirty="0" smtClean="0"/>
              <a:t>W zależności od weryfikowanych warunków program będzie przebiegał różne ścieżki wykonania</a:t>
            </a:r>
          </a:p>
          <a:p>
            <a:r>
              <a:rPr lang="pl-PL" dirty="0" smtClean="0"/>
              <a:t> Kontrolowaną jednostką wykonania jest blok instrukcji</a:t>
            </a:r>
          </a:p>
          <a:p>
            <a:r>
              <a:rPr lang="pl-PL" dirty="0" smtClean="0"/>
              <a:t>Bloki instrukcji obejmuje się nawiasami klamrowymi {….}  </a:t>
            </a:r>
          </a:p>
          <a:p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Flooded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2" y="-27384"/>
            <a:ext cx="9230505" cy="688538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1988840"/>
            <a:ext cx="7696200" cy="1066800"/>
          </a:xfrm>
        </p:spPr>
        <p:txBody>
          <a:bodyPr/>
          <a:lstStyle/>
          <a:p>
            <a:r>
              <a:rPr lang="pl-PL" dirty="0" smtClean="0"/>
              <a:t>Instrukcje warunkowe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Instrukcje warunkowe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Bloki warunkowe są kontrolowane poprzez ewaluację wartości wyrażenia, które może być prawdą lub fałszem</a:t>
            </a:r>
          </a:p>
          <a:p>
            <a:r>
              <a:rPr lang="pl-PL" dirty="0" smtClean="0"/>
              <a:t>Kiedy wyrażenie jest prawdą?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prawda?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Perlu łatwiej wskazać co jest fałszem (</a:t>
            </a:r>
            <a:r>
              <a:rPr lang="pl-PL" dirty="0" err="1" smtClean="0"/>
              <a:t>false</a:t>
            </a:r>
            <a:r>
              <a:rPr lang="pl-PL" dirty="0" smtClean="0"/>
              <a:t>):</a:t>
            </a:r>
            <a:endParaRPr lang="en-US" dirty="0" smtClean="0"/>
          </a:p>
          <a:p>
            <a:r>
              <a:rPr lang="pl-PL" dirty="0" smtClean="0"/>
              <a:t>0 (liczba zero)‏</a:t>
            </a:r>
          </a:p>
          <a:p>
            <a:r>
              <a:rPr lang="pl-PL" dirty="0" smtClean="0"/>
              <a:t>'' (pusty łańcuch)‏</a:t>
            </a:r>
          </a:p>
          <a:p>
            <a:r>
              <a:rPr lang="pl-PL" dirty="0" err="1" smtClean="0"/>
              <a:t>undef</a:t>
            </a:r>
            <a:r>
              <a:rPr lang="pl-PL" dirty="0" smtClean="0"/>
              <a:t> (wartość niezdefiniowana)‏</a:t>
            </a:r>
          </a:p>
          <a:p>
            <a:r>
              <a:rPr lang="pl-PL" dirty="0" smtClean="0"/>
              <a:t>() (pusta lista)‏</a:t>
            </a:r>
          </a:p>
          <a:p>
            <a:r>
              <a:rPr lang="pl-PL" dirty="0" smtClean="0"/>
              <a:t>Wszystko inne jest prawdą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porównania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Porównanie wartości w jakiś sposób:</a:t>
            </a:r>
            <a:endParaRPr lang="en-US" dirty="0" smtClean="0"/>
          </a:p>
          <a:p>
            <a:r>
              <a:rPr lang="pl-PL" dirty="0" smtClean="0"/>
              <a:t>Czy są równe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s-ES" dirty="0" smtClean="0"/>
              <a:t>$x == $y </a:t>
            </a:r>
            <a:r>
              <a:rPr lang="pl-PL" dirty="0" smtClean="0"/>
              <a:t>lub</a:t>
            </a:r>
            <a:r>
              <a:rPr lang="es-ES" dirty="0" smtClean="0"/>
              <a:t> $x eq $y</a:t>
            </a:r>
          </a:p>
          <a:p>
            <a:pPr>
              <a:buNone/>
            </a:pPr>
            <a:r>
              <a:rPr lang="pl-PL" dirty="0" smtClean="0"/>
              <a:t>	$x != $y lub $x </a:t>
            </a:r>
            <a:r>
              <a:rPr lang="pl-PL" dirty="0" err="1" smtClean="0"/>
              <a:t>ne</a:t>
            </a:r>
            <a:r>
              <a:rPr lang="pl-PL" dirty="0" smtClean="0"/>
              <a:t> $y</a:t>
            </a:r>
          </a:p>
          <a:p>
            <a:r>
              <a:rPr lang="pl-PL" dirty="0" smtClean="0"/>
              <a:t>Czy jeden jest większy od drugiego?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s-ES" dirty="0" smtClean="0"/>
              <a:t>$x &gt; $y </a:t>
            </a:r>
            <a:r>
              <a:rPr lang="pl-PL" dirty="0" smtClean="0"/>
              <a:t>lub</a:t>
            </a:r>
            <a:r>
              <a:rPr lang="es-ES" dirty="0" smtClean="0"/>
              <a:t> $x gt $y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s-ES" dirty="0" smtClean="0"/>
              <a:t>$x &gt;= $y </a:t>
            </a:r>
            <a:r>
              <a:rPr lang="pl-PL" dirty="0" smtClean="0"/>
              <a:t>lub</a:t>
            </a:r>
            <a:r>
              <a:rPr lang="es-ES" dirty="0" smtClean="0"/>
              <a:t> $x ge $y</a:t>
            </a:r>
          </a:p>
          <a:p>
            <a:r>
              <a:rPr lang="pl-PL" dirty="0" smtClean="0"/>
              <a:t>Także &lt; (</a:t>
            </a:r>
            <a:r>
              <a:rPr lang="pl-PL" dirty="0" err="1" smtClean="0"/>
              <a:t>lt</a:t>
            </a:r>
            <a:r>
              <a:rPr lang="pl-PL" dirty="0" smtClean="0"/>
              <a:t>) i &lt;= (</a:t>
            </a:r>
            <a:r>
              <a:rPr lang="pl-PL" dirty="0" err="1" smtClean="0"/>
              <a:t>le</a:t>
            </a:r>
            <a:r>
              <a:rPr lang="pl-PL" dirty="0" smtClean="0"/>
              <a:t>)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Przykłady porównań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62 &gt; 42             # </a:t>
            </a:r>
            <a:r>
              <a:rPr lang="pl-PL" dirty="0" err="1" smtClean="0"/>
              <a:t>true</a:t>
            </a:r>
            <a:endParaRPr lang="pl-PL" dirty="0" smtClean="0"/>
          </a:p>
          <a:p>
            <a:r>
              <a:rPr lang="pl-PL" dirty="0" smtClean="0"/>
              <a:t>'0' == (3 * 2) - 6  # </a:t>
            </a:r>
            <a:r>
              <a:rPr lang="pl-PL" dirty="0" err="1" smtClean="0"/>
              <a:t>true</a:t>
            </a:r>
            <a:endParaRPr lang="pl-PL" dirty="0" smtClean="0"/>
          </a:p>
          <a:p>
            <a:r>
              <a:rPr lang="pl-PL" dirty="0" err="1" smtClean="0"/>
              <a:t>'appl</a:t>
            </a:r>
            <a:r>
              <a:rPr lang="pl-PL" dirty="0" smtClean="0"/>
              <a:t>e' </a:t>
            </a:r>
            <a:r>
              <a:rPr lang="pl-PL" dirty="0" err="1" smtClean="0"/>
              <a:t>gt</a:t>
            </a:r>
            <a:r>
              <a:rPr lang="pl-PL" dirty="0" smtClean="0"/>
              <a:t> 'banana' # </a:t>
            </a:r>
            <a:r>
              <a:rPr lang="pl-PL" dirty="0" err="1" smtClean="0"/>
              <a:t>false</a:t>
            </a:r>
            <a:endParaRPr lang="pl-PL" dirty="0" smtClean="0"/>
          </a:p>
          <a:p>
            <a:r>
              <a:rPr lang="pl-PL" dirty="0" err="1" smtClean="0"/>
              <a:t>'appl</a:t>
            </a:r>
            <a:r>
              <a:rPr lang="pl-PL" dirty="0" smtClean="0"/>
              <a:t>e' == 'banana' # </a:t>
            </a:r>
            <a:r>
              <a:rPr lang="pl-PL" dirty="0" err="1" smtClean="0"/>
              <a:t>true</a:t>
            </a:r>
            <a:r>
              <a:rPr lang="pl-PL" dirty="0" smtClean="0"/>
              <a:t>(!)‏</a:t>
            </a:r>
          </a:p>
          <a:p>
            <a:r>
              <a:rPr lang="en-US" dirty="0" smtClean="0"/>
              <a:t>1 + 2 == '3 bears'  # true</a:t>
            </a:r>
          </a:p>
          <a:p>
            <a:r>
              <a:rPr lang="pl-PL" dirty="0" smtClean="0"/>
              <a:t>1 + 3 == '</a:t>
            </a:r>
            <a:r>
              <a:rPr lang="pl-PL" dirty="0" err="1" smtClean="0"/>
              <a:t>three</a:t>
            </a:r>
            <a:r>
              <a:rPr lang="pl-PL" dirty="0" smtClean="0"/>
              <a:t>'    # </a:t>
            </a:r>
            <a:r>
              <a:rPr lang="pl-PL" dirty="0" err="1" smtClean="0"/>
              <a:t>false</a:t>
            </a:r>
            <a:endParaRPr lang="pl-PL" dirty="0" smtClean="0"/>
          </a:p>
          <a:p>
            <a:r>
              <a:rPr lang="pl-PL" dirty="0" err="1" smtClean="0"/>
              <a:t>'appl</a:t>
            </a:r>
            <a:r>
              <a:rPr lang="pl-PL" dirty="0" smtClean="0"/>
              <a:t>e' </a:t>
            </a:r>
            <a:r>
              <a:rPr lang="pl-PL" dirty="0" err="1" smtClean="0"/>
              <a:t>eq</a:t>
            </a:r>
            <a:r>
              <a:rPr lang="pl-PL" dirty="0" smtClean="0"/>
              <a:t> 'banana' # </a:t>
            </a:r>
            <a:r>
              <a:rPr lang="pl-PL" dirty="0" err="1" smtClean="0"/>
              <a:t>false</a:t>
            </a:r>
            <a:r>
              <a:rPr lang="pl-PL" dirty="0" smtClean="0"/>
              <a:t>‏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Operatory boolowskie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Łączenie dwóch lub więcej wyrażeń logicznych w jedno</a:t>
            </a:r>
            <a:endParaRPr lang="en-US" sz="2800" dirty="0" smtClean="0"/>
          </a:p>
          <a:p>
            <a:r>
              <a:rPr lang="pl-PL" sz="2800" dirty="0" smtClean="0"/>
              <a:t>EXPR_1 and EXPR_2</a:t>
            </a:r>
          </a:p>
          <a:p>
            <a:r>
              <a:rPr lang="pl-PL" sz="2800" dirty="0" smtClean="0"/>
              <a:t>Prawda (</a:t>
            </a:r>
            <a:r>
              <a:rPr lang="en-US" sz="2800" dirty="0" smtClean="0"/>
              <a:t>true</a:t>
            </a:r>
            <a:r>
              <a:rPr lang="pl-PL" sz="2800" dirty="0" smtClean="0"/>
              <a:t>)</a:t>
            </a:r>
            <a:r>
              <a:rPr lang="en-US" sz="2800" dirty="0" smtClean="0"/>
              <a:t> </a:t>
            </a:r>
            <a:r>
              <a:rPr lang="pl-PL" sz="2800" dirty="0" smtClean="0"/>
              <a:t>jeśli</a:t>
            </a:r>
            <a:r>
              <a:rPr lang="en-US" sz="2800" dirty="0" smtClean="0"/>
              <a:t> </a:t>
            </a:r>
            <a:r>
              <a:rPr lang="pl-PL" sz="2800" dirty="0" smtClean="0"/>
              <a:t>zarówno</a:t>
            </a:r>
            <a:r>
              <a:rPr lang="en-US" sz="2800" dirty="0" smtClean="0"/>
              <a:t> EXPR_1 </a:t>
            </a:r>
            <a:r>
              <a:rPr lang="pl-PL" sz="2800" dirty="0" smtClean="0"/>
              <a:t>i</a:t>
            </a:r>
            <a:r>
              <a:rPr lang="en-US" sz="2800" dirty="0" smtClean="0"/>
              <a:t> EXPR_2 </a:t>
            </a:r>
            <a:r>
              <a:rPr lang="pl-PL" sz="2800" dirty="0" smtClean="0"/>
              <a:t>są prawdziwe</a:t>
            </a:r>
            <a:endParaRPr lang="en-US" sz="2800" dirty="0" smtClean="0"/>
          </a:p>
          <a:p>
            <a:r>
              <a:rPr lang="pl-PL" sz="2800" dirty="0" smtClean="0"/>
              <a:t>EXPR_1 </a:t>
            </a:r>
            <a:r>
              <a:rPr lang="pl-PL" sz="2800" dirty="0" err="1" smtClean="0"/>
              <a:t>or</a:t>
            </a:r>
            <a:r>
              <a:rPr lang="pl-PL" sz="2800" dirty="0" smtClean="0"/>
              <a:t> EXPR_2</a:t>
            </a:r>
          </a:p>
          <a:p>
            <a:r>
              <a:rPr lang="pl-PL" sz="2800" dirty="0" smtClean="0"/>
              <a:t>Prawda (</a:t>
            </a:r>
            <a:r>
              <a:rPr lang="en-US" sz="2800" dirty="0" smtClean="0"/>
              <a:t>true</a:t>
            </a:r>
            <a:r>
              <a:rPr lang="pl-PL" sz="2800" dirty="0" smtClean="0"/>
              <a:t>) jeśli co najmniej jedno z wyrażeń </a:t>
            </a:r>
            <a:r>
              <a:rPr lang="en-US" sz="2800" dirty="0" smtClean="0"/>
              <a:t>EXPR_1 </a:t>
            </a:r>
            <a:r>
              <a:rPr lang="pl-PL" sz="2800" dirty="0" smtClean="0"/>
              <a:t>lub</a:t>
            </a:r>
            <a:r>
              <a:rPr lang="en-US" sz="2800" dirty="0" smtClean="0"/>
              <a:t> _EXPR_2 </a:t>
            </a:r>
            <a:r>
              <a:rPr lang="pl-PL" sz="2800" dirty="0" smtClean="0"/>
              <a:t>są prawdziwe</a:t>
            </a:r>
            <a:endParaRPr lang="en-US" sz="2800" dirty="0" smtClean="0"/>
          </a:p>
          <a:p>
            <a:r>
              <a:rPr lang="en-US" sz="2800" dirty="0" err="1" smtClean="0"/>
              <a:t>Alternat</a:t>
            </a:r>
            <a:r>
              <a:rPr lang="pl-PL" sz="2800" dirty="0" err="1" smtClean="0"/>
              <a:t>ywna</a:t>
            </a:r>
            <a:r>
              <a:rPr lang="en-US" sz="2800" dirty="0" smtClean="0"/>
              <a:t> s</a:t>
            </a:r>
            <a:r>
              <a:rPr lang="pl-PL" sz="2800" dirty="0" err="1" smtClean="0"/>
              <a:t>kładnia</a:t>
            </a:r>
            <a:r>
              <a:rPr lang="en-US" sz="2800" dirty="0" smtClean="0"/>
              <a:t> &amp;&amp; </a:t>
            </a:r>
            <a:r>
              <a:rPr lang="pl-PL" sz="2800" dirty="0" smtClean="0"/>
              <a:t>dla</a:t>
            </a:r>
            <a:r>
              <a:rPr lang="en-US" sz="2800" dirty="0" smtClean="0"/>
              <a:t> and </a:t>
            </a:r>
            <a:r>
              <a:rPr lang="pl-PL" sz="2800" dirty="0" smtClean="0"/>
              <a:t>i</a:t>
            </a:r>
            <a:r>
              <a:rPr lang="en-US" sz="2800" dirty="0" smtClean="0"/>
              <a:t> || </a:t>
            </a:r>
            <a:r>
              <a:rPr lang="pl-PL" sz="2800" dirty="0" smtClean="0"/>
              <a:t>dla</a:t>
            </a:r>
            <a:r>
              <a:rPr lang="en-US" sz="2800" dirty="0" smtClean="0"/>
              <a:t> or</a:t>
            </a:r>
          </a:p>
          <a:p>
            <a:r>
              <a:rPr lang="pl-PL" sz="2800" dirty="0" smtClean="0"/>
              <a:t>W zależności od notacji inna </a:t>
            </a:r>
            <a:r>
              <a:rPr lang="pl-PL" sz="2800" dirty="0" err="1" smtClean="0"/>
              <a:t>klejność</a:t>
            </a:r>
            <a:r>
              <a:rPr lang="pl-PL" sz="2800" dirty="0" smtClean="0"/>
              <a:t> ewaluacji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Short-circut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EXPR_1 </a:t>
            </a:r>
            <a:r>
              <a:rPr lang="pl-PL" dirty="0" err="1" smtClean="0"/>
              <a:t>or</a:t>
            </a:r>
            <a:r>
              <a:rPr lang="pl-PL" dirty="0" smtClean="0"/>
              <a:t> EXPR_2</a:t>
            </a:r>
          </a:p>
          <a:p>
            <a:r>
              <a:rPr lang="pl-PL" dirty="0" smtClean="0"/>
              <a:t>Operator musi dokonać ewaluacji </a:t>
            </a:r>
            <a:r>
              <a:rPr lang="en-US" dirty="0" smtClean="0"/>
              <a:t> EXPR_2 </a:t>
            </a:r>
            <a:r>
              <a:rPr lang="pl-PL" dirty="0" smtClean="0"/>
              <a:t>tylko, gdy </a:t>
            </a:r>
            <a:r>
              <a:rPr lang="en-US" dirty="0" smtClean="0"/>
              <a:t>EXPR_1 </a:t>
            </a:r>
            <a:r>
              <a:rPr lang="pl-PL" dirty="0" smtClean="0"/>
              <a:t>jest</a:t>
            </a:r>
            <a:r>
              <a:rPr lang="en-US" dirty="0" smtClean="0"/>
              <a:t> </a:t>
            </a:r>
            <a:r>
              <a:rPr lang="pl-PL" dirty="0" smtClean="0"/>
              <a:t>fałszywe (</a:t>
            </a:r>
            <a:r>
              <a:rPr lang="en-US" dirty="0" smtClean="0"/>
              <a:t>false</a:t>
            </a:r>
            <a:r>
              <a:rPr lang="pl-PL" dirty="0" smtClean="0"/>
              <a:t>)</a:t>
            </a:r>
            <a:endParaRPr lang="en-US" dirty="0" smtClean="0"/>
          </a:p>
          <a:p>
            <a:r>
              <a:rPr lang="pl-PL" dirty="0" smtClean="0"/>
              <a:t>Możemy ten fakt wykorzystać do uproszczenia kodu:</a:t>
            </a:r>
          </a:p>
          <a:p>
            <a:pPr>
              <a:buNone/>
            </a:pPr>
            <a:r>
              <a:rPr lang="en-US" dirty="0" smtClean="0"/>
              <a:t>open FILE, 'something.dat'   or die "Can't open file: $!";</a:t>
            </a:r>
          </a:p>
          <a:p>
            <a:pPr>
              <a:buNone/>
            </a:pPr>
            <a:r>
              <a:rPr lang="pl-PL" dirty="0" smtClean="0"/>
              <a:t>@ARGV == 2 </a:t>
            </a:r>
            <a:r>
              <a:rPr lang="pl-PL" dirty="0" err="1" smtClean="0"/>
              <a:t>or</a:t>
            </a:r>
            <a:r>
              <a:rPr lang="pl-PL" dirty="0" smtClean="0"/>
              <a:t> </a:t>
            </a:r>
            <a:r>
              <a:rPr lang="pl-PL" dirty="0" err="1" smtClean="0"/>
              <a:t>print</a:t>
            </a:r>
            <a:r>
              <a:rPr lang="pl-PL" dirty="0" smtClean="0"/>
              <a:t> $</a:t>
            </a:r>
            <a:r>
              <a:rPr lang="pl-PL" dirty="0" err="1" smtClean="0"/>
              <a:t>usage_msg</a:t>
            </a:r>
            <a:r>
              <a:rPr lang="pl-PL" dirty="0" smtClean="0"/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– (jeśli) nasza pierwsza instrukcja warunkowa </a:t>
            </a:r>
          </a:p>
          <a:p>
            <a:r>
              <a:rPr lang="pl-PL" dirty="0" err="1" smtClean="0"/>
              <a:t>if</a:t>
            </a:r>
            <a:r>
              <a:rPr lang="pl-PL" dirty="0" smtClean="0"/>
              <a:t> (EXPR) { BLOCK }</a:t>
            </a:r>
          </a:p>
          <a:p>
            <a:r>
              <a:rPr lang="pl-PL" dirty="0" smtClean="0"/>
              <a:t>Wykonaj </a:t>
            </a:r>
            <a:r>
              <a:rPr lang="en-US" dirty="0" smtClean="0"/>
              <a:t>BLOCK </a:t>
            </a:r>
            <a:r>
              <a:rPr lang="pl-PL" dirty="0" smtClean="0"/>
              <a:t>tylko jeśli</a:t>
            </a:r>
            <a:r>
              <a:rPr lang="en-US" dirty="0" smtClean="0"/>
              <a:t> EXPR </a:t>
            </a:r>
            <a:r>
              <a:rPr lang="pl-PL" dirty="0" smtClean="0"/>
              <a:t>jest prawdą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if ($name </a:t>
            </a:r>
            <a:r>
              <a:rPr lang="en-US" dirty="0" err="1" smtClean="0"/>
              <a:t>eq</a:t>
            </a:r>
            <a:r>
              <a:rPr lang="en-US" dirty="0" smtClean="0"/>
              <a:t> 'Doctor') {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pl-PL" dirty="0" smtClean="0"/>
              <a:t>	</a:t>
            </a:r>
            <a:r>
              <a:rPr lang="en-US" dirty="0" smtClean="0"/>
              <a:t>regenerate();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… </a:t>
            </a:r>
            <a:r>
              <a:rPr lang="pl-PL" dirty="0" err="1" smtClean="0"/>
              <a:t>else</a:t>
            </a:r>
            <a:r>
              <a:rPr lang="pl-PL" dirty="0" smtClean="0"/>
              <a:t> 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… else ... - </a:t>
            </a:r>
            <a:r>
              <a:rPr lang="pl-PL" dirty="0" smtClean="0"/>
              <a:t>rozszerzony</a:t>
            </a:r>
            <a:r>
              <a:rPr lang="en-US" dirty="0" smtClean="0"/>
              <a:t> if</a:t>
            </a:r>
          </a:p>
          <a:p>
            <a:r>
              <a:rPr lang="en-US" dirty="0" smtClean="0"/>
              <a:t>if (EXPR) { BLOCK1 } else { BLOCK2 }</a:t>
            </a:r>
          </a:p>
          <a:p>
            <a:r>
              <a:rPr lang="pl-PL" dirty="0" err="1" smtClean="0"/>
              <a:t>Jeśl</a:t>
            </a:r>
            <a:r>
              <a:rPr lang="en-US" dirty="0" smtClean="0"/>
              <a:t> EXPR </a:t>
            </a:r>
            <a:r>
              <a:rPr lang="pl-PL" dirty="0" smtClean="0"/>
              <a:t>jest</a:t>
            </a:r>
            <a:r>
              <a:rPr lang="en-US" dirty="0" smtClean="0"/>
              <a:t> true, </a:t>
            </a:r>
            <a:r>
              <a:rPr lang="pl-PL" dirty="0" smtClean="0"/>
              <a:t>wykonaj</a:t>
            </a:r>
            <a:r>
              <a:rPr lang="en-US" dirty="0" smtClean="0"/>
              <a:t> BLOCK1, </a:t>
            </a:r>
            <a:r>
              <a:rPr lang="pl-PL" dirty="0" smtClean="0"/>
              <a:t>w przeciwnym razie</a:t>
            </a:r>
            <a:r>
              <a:rPr lang="en-US" dirty="0" smtClean="0"/>
              <a:t> BLOCK2</a:t>
            </a:r>
          </a:p>
          <a:p>
            <a:pPr lvl="1">
              <a:buNone/>
            </a:pPr>
            <a:r>
              <a:rPr lang="pl-PL" dirty="0" err="1" smtClean="0"/>
              <a:t>if</a:t>
            </a:r>
            <a:r>
              <a:rPr lang="pl-PL" dirty="0" smtClean="0"/>
              <a:t> ($</a:t>
            </a:r>
            <a:r>
              <a:rPr lang="pl-PL" dirty="0" err="1" smtClean="0"/>
              <a:t>name</a:t>
            </a:r>
            <a:r>
              <a:rPr lang="pl-PL" dirty="0" smtClean="0"/>
              <a:t> </a:t>
            </a:r>
            <a:r>
              <a:rPr lang="pl-PL" dirty="0" err="1" smtClean="0"/>
              <a:t>eq</a:t>
            </a:r>
            <a:r>
              <a:rPr lang="pl-PL" dirty="0" smtClean="0"/>
              <a:t> 'Doctor') {  </a:t>
            </a:r>
          </a:p>
          <a:p>
            <a:pPr lvl="1">
              <a:buNone/>
            </a:pPr>
            <a:r>
              <a:rPr lang="pl-PL" dirty="0" err="1" smtClean="0"/>
              <a:t>regenerate</a:t>
            </a:r>
            <a:r>
              <a:rPr lang="pl-PL" dirty="0" smtClean="0"/>
              <a:t>();</a:t>
            </a:r>
          </a:p>
          <a:p>
            <a:pPr lvl="1">
              <a:buNone/>
            </a:pPr>
            <a:r>
              <a:rPr lang="pl-PL" dirty="0" smtClean="0"/>
              <a:t>} </a:t>
            </a:r>
            <a:r>
              <a:rPr lang="pl-PL" dirty="0" err="1" smtClean="0"/>
              <a:t>else</a:t>
            </a:r>
            <a:r>
              <a:rPr lang="pl-PL" dirty="0" smtClean="0"/>
              <a:t> {  </a:t>
            </a:r>
          </a:p>
          <a:p>
            <a:pPr lvl="2">
              <a:buNone/>
            </a:pPr>
            <a:r>
              <a:rPr lang="pl-PL" dirty="0" err="1" smtClean="0"/>
              <a:t>die</a:t>
            </a:r>
            <a:r>
              <a:rPr lang="pl-PL" dirty="0" smtClean="0"/>
              <a:t> "</a:t>
            </a:r>
            <a:r>
              <a:rPr lang="pl-PL" dirty="0" err="1" smtClean="0"/>
              <a:t>Game</a:t>
            </a:r>
            <a:r>
              <a:rPr lang="pl-PL" dirty="0" smtClean="0"/>
              <a:t> </a:t>
            </a:r>
            <a:r>
              <a:rPr lang="pl-PL" dirty="0" err="1" smtClean="0"/>
              <a:t>over!\n</a:t>
            </a:r>
            <a:r>
              <a:rPr lang="pl-PL" dirty="0" smtClean="0"/>
              <a:t>";</a:t>
            </a:r>
          </a:p>
          <a:p>
            <a:pPr lvl="1">
              <a:buNone/>
            </a:pPr>
            <a:r>
              <a:rPr lang="pl-PL" dirty="0" smtClean="0"/>
              <a:t>}</a:t>
            </a:r>
          </a:p>
          <a:p>
            <a:pPr lvl="1"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... </a:t>
            </a:r>
            <a:r>
              <a:rPr lang="pl-PL" dirty="0" err="1" smtClean="0"/>
              <a:t>elsif</a:t>
            </a:r>
            <a:r>
              <a:rPr lang="pl-PL" dirty="0" smtClean="0"/>
              <a:t> ... </a:t>
            </a:r>
            <a:r>
              <a:rPr lang="pl-PL" dirty="0" err="1" smtClean="0"/>
              <a:t>else</a:t>
            </a:r>
            <a:r>
              <a:rPr lang="pl-PL" dirty="0" smtClean="0"/>
              <a:t> ...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($</a:t>
            </a:r>
            <a:r>
              <a:rPr lang="pl-PL" dirty="0" err="1" smtClean="0"/>
              <a:t>name</a:t>
            </a:r>
            <a:r>
              <a:rPr lang="pl-PL" dirty="0" smtClean="0"/>
              <a:t> </a:t>
            </a:r>
            <a:r>
              <a:rPr lang="pl-PL" dirty="0" err="1" smtClean="0"/>
              <a:t>eq</a:t>
            </a:r>
            <a:r>
              <a:rPr lang="pl-PL" dirty="0" smtClean="0"/>
              <a:t> 'Doctor') {  </a:t>
            </a:r>
          </a:p>
          <a:p>
            <a:pPr lvl="1">
              <a:buNone/>
            </a:pPr>
            <a:r>
              <a:rPr lang="pl-PL" dirty="0" smtClean="0"/>
              <a:t>		</a:t>
            </a:r>
            <a:r>
              <a:rPr lang="pl-PL" dirty="0" err="1" smtClean="0"/>
              <a:t>regenerate</a:t>
            </a:r>
            <a:r>
              <a:rPr lang="pl-PL" dirty="0" smtClean="0"/>
              <a:t>();</a:t>
            </a:r>
          </a:p>
          <a:p>
            <a:pPr lvl="1">
              <a:buNone/>
            </a:pPr>
            <a:r>
              <a:rPr lang="pl-PL" dirty="0" smtClean="0"/>
              <a:t>} </a:t>
            </a:r>
            <a:r>
              <a:rPr lang="pl-PL" dirty="0" err="1" smtClean="0"/>
              <a:t>elsif</a:t>
            </a:r>
            <a:r>
              <a:rPr lang="pl-PL" dirty="0" smtClean="0"/>
              <a:t> ($</a:t>
            </a:r>
            <a:r>
              <a:rPr lang="pl-PL" dirty="0" err="1" smtClean="0"/>
              <a:t>tardis_location</a:t>
            </a:r>
            <a:r>
              <a:rPr lang="pl-PL" dirty="0" smtClean="0"/>
              <a:t>           </a:t>
            </a:r>
            <a:r>
              <a:rPr lang="pl-PL" dirty="0" err="1" smtClean="0"/>
              <a:t>eq</a:t>
            </a:r>
            <a:r>
              <a:rPr lang="pl-PL" dirty="0" smtClean="0"/>
              <a:t> $</a:t>
            </a:r>
            <a:r>
              <a:rPr lang="pl-PL" dirty="0" err="1" smtClean="0"/>
              <a:t>here</a:t>
            </a:r>
            <a:r>
              <a:rPr lang="pl-PL" dirty="0" smtClean="0"/>
              <a:t>) {  	</a:t>
            </a:r>
            <a:r>
              <a:rPr lang="pl-PL" dirty="0" err="1" smtClean="0"/>
              <a:t>escape</a:t>
            </a:r>
            <a:r>
              <a:rPr lang="pl-PL" dirty="0" smtClean="0"/>
              <a:t>();</a:t>
            </a:r>
          </a:p>
          <a:p>
            <a:pPr lvl="1">
              <a:buNone/>
            </a:pPr>
            <a:r>
              <a:rPr lang="pl-PL" dirty="0" smtClean="0"/>
              <a:t>} </a:t>
            </a:r>
            <a:r>
              <a:rPr lang="pl-PL" dirty="0" err="1" smtClean="0"/>
              <a:t>else</a:t>
            </a:r>
            <a:r>
              <a:rPr lang="pl-PL" dirty="0" smtClean="0"/>
              <a:t> {  </a:t>
            </a:r>
            <a:r>
              <a:rPr lang="pl-PL" dirty="0" err="1" smtClean="0"/>
              <a:t>die</a:t>
            </a:r>
            <a:r>
              <a:rPr lang="pl-PL" dirty="0" smtClean="0"/>
              <a:t> "</a:t>
            </a:r>
            <a:r>
              <a:rPr lang="pl-PL" dirty="0" err="1" smtClean="0"/>
              <a:t>Game</a:t>
            </a:r>
            <a:r>
              <a:rPr lang="pl-PL" dirty="0" smtClean="0"/>
              <a:t> </a:t>
            </a:r>
            <a:r>
              <a:rPr lang="pl-PL" dirty="0" err="1" smtClean="0"/>
              <a:t>over!\n</a:t>
            </a:r>
            <a:r>
              <a:rPr lang="pl-PL" dirty="0" smtClean="0"/>
              <a:t>";</a:t>
            </a:r>
          </a:p>
          <a:p>
            <a:pPr lvl="1">
              <a:buNone/>
            </a:pPr>
            <a:r>
              <a:rPr lang="pl-PL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2002160"/>
            <a:ext cx="7696200" cy="10668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pl-PL" dirty="0" smtClean="0"/>
              <a:t>Pętle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Pętla </a:t>
            </a:r>
            <a:r>
              <a:rPr lang="pl-PL" dirty="0" err="1" smtClean="0"/>
              <a:t>while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Powtarzaj ten sam blok kodu dopóki warunek jest spełniony</a:t>
            </a:r>
          </a:p>
          <a:p>
            <a:pPr>
              <a:buNone/>
            </a:pPr>
            <a:r>
              <a:rPr lang="pl-PL" dirty="0" smtClean="0"/>
              <a:t>			</a:t>
            </a:r>
            <a:r>
              <a:rPr lang="pl-PL" dirty="0" err="1" smtClean="0"/>
              <a:t>while</a:t>
            </a:r>
            <a:r>
              <a:rPr lang="pl-PL" dirty="0" smtClean="0"/>
              <a:t> (EXPR) { BLOCK }</a:t>
            </a:r>
          </a:p>
          <a:p>
            <a:r>
              <a:rPr lang="pl-PL" dirty="0" err="1" smtClean="0"/>
              <a:t>while</a:t>
            </a:r>
            <a:r>
              <a:rPr lang="pl-PL" dirty="0" smtClean="0"/>
              <a:t> ($</a:t>
            </a:r>
            <a:r>
              <a:rPr lang="pl-PL" dirty="0" err="1" smtClean="0"/>
              <a:t>num</a:t>
            </a:r>
            <a:r>
              <a:rPr lang="pl-PL" dirty="0" smtClean="0"/>
              <a:t>) {  </a:t>
            </a:r>
          </a:p>
          <a:p>
            <a:pPr>
              <a:buNone/>
            </a:pPr>
            <a:r>
              <a:rPr lang="pl-PL" dirty="0" smtClean="0"/>
              <a:t>   	</a:t>
            </a:r>
            <a:r>
              <a:rPr lang="pl-PL" dirty="0" err="1" smtClean="0"/>
              <a:t>print</a:t>
            </a:r>
            <a:r>
              <a:rPr lang="pl-PL" dirty="0" smtClean="0"/>
              <a:t> ‘’</a:t>
            </a:r>
            <a:r>
              <a:rPr lang="pl-PL" dirty="0" err="1" smtClean="0"/>
              <a:t>Count</a:t>
            </a:r>
            <a:r>
              <a:rPr lang="pl-PL" dirty="0" smtClean="0"/>
              <a:t> down: $</a:t>
            </a:r>
            <a:r>
              <a:rPr lang="pl-PL" dirty="0" err="1" smtClean="0"/>
              <a:t>num</a:t>
            </a:r>
            <a:r>
              <a:rPr lang="pl-PL" dirty="0" smtClean="0"/>
              <a:t> \n";  </a:t>
            </a:r>
          </a:p>
          <a:p>
            <a:pPr>
              <a:buNone/>
            </a:pPr>
            <a:r>
              <a:rPr lang="pl-PL" dirty="0" smtClean="0"/>
              <a:t>		$</a:t>
            </a:r>
            <a:r>
              <a:rPr lang="pl-PL" dirty="0" err="1" smtClean="0"/>
              <a:t>num</a:t>
            </a:r>
            <a:r>
              <a:rPr lang="pl-PL" dirty="0" smtClean="0"/>
              <a:t>--;</a:t>
            </a:r>
          </a:p>
          <a:p>
            <a:pPr>
              <a:buNone/>
            </a:pPr>
            <a:r>
              <a:rPr lang="pl-PL" dirty="0" smtClean="0"/>
              <a:t>	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Until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Odwrotność </a:t>
            </a:r>
            <a:r>
              <a:rPr lang="pl-PL" dirty="0" err="1" smtClean="0"/>
              <a:t>while</a:t>
            </a:r>
            <a:r>
              <a:rPr lang="pl-PL" dirty="0" smtClean="0"/>
              <a:t> – wykonuj, aż warunek zostanie spełniony</a:t>
            </a:r>
          </a:p>
          <a:p>
            <a:pPr>
              <a:buNone/>
            </a:pPr>
            <a:r>
              <a:rPr lang="pl-PL" dirty="0" err="1" smtClean="0"/>
              <a:t>until</a:t>
            </a:r>
            <a:r>
              <a:rPr lang="pl-PL" dirty="0" smtClean="0"/>
              <a:t> ($</a:t>
            </a:r>
            <a:r>
              <a:rPr lang="pl-PL" dirty="0" err="1" smtClean="0"/>
              <a:t>num</a:t>
            </a:r>
            <a:r>
              <a:rPr lang="pl-PL" dirty="0" smtClean="0"/>
              <a:t> == 12) {  </a:t>
            </a:r>
            <a:br>
              <a:rPr lang="pl-PL" dirty="0" smtClean="0"/>
            </a:br>
            <a:r>
              <a:rPr lang="pl-PL" dirty="0" err="1" smtClean="0"/>
              <a:t>print</a:t>
            </a:r>
            <a:r>
              <a:rPr lang="pl-PL" dirty="0" smtClean="0"/>
              <a:t> "</a:t>
            </a:r>
            <a:r>
              <a:rPr lang="pl-PL" dirty="0" err="1" smtClean="0"/>
              <a:t>Incrementing</a:t>
            </a:r>
            <a:r>
              <a:rPr lang="pl-PL" dirty="0" smtClean="0"/>
              <a:t> </a:t>
            </a:r>
            <a:r>
              <a:rPr lang="pl-PL" dirty="0" err="1" smtClean="0"/>
              <a:t>value\n</a:t>
            </a:r>
            <a:r>
              <a:rPr lang="pl-PL" dirty="0" smtClean="0"/>
              <a:t>";  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err="1" smtClean="0"/>
              <a:t>dosomething</a:t>
            </a:r>
            <a:r>
              <a:rPr lang="pl-PL" dirty="0" smtClean="0"/>
              <a:t>(); </a:t>
            </a:r>
          </a:p>
          <a:p>
            <a:pPr>
              <a:buNone/>
            </a:pPr>
            <a:r>
              <a:rPr lang="pl-PL" dirty="0" smtClean="0"/>
              <a:t>   $</a:t>
            </a:r>
            <a:r>
              <a:rPr lang="pl-PL" dirty="0" err="1" smtClean="0"/>
              <a:t>num</a:t>
            </a:r>
            <a:r>
              <a:rPr lang="pl-PL" dirty="0" smtClean="0"/>
              <a:t>++;</a:t>
            </a:r>
          </a:p>
          <a:p>
            <a:pPr>
              <a:buNone/>
            </a:pPr>
            <a:r>
              <a:rPr lang="pl-PL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Pętla for</a:t>
            </a:r>
          </a:p>
          <a:p>
            <a:r>
              <a:rPr lang="pl-PL" dirty="0" smtClean="0"/>
              <a:t>Podobnie jak w C</a:t>
            </a:r>
          </a:p>
          <a:p>
            <a:r>
              <a:rPr lang="en-US" dirty="0" smtClean="0"/>
              <a:t>for (INIT; EXPR; INCR) { BLOCK }</a:t>
            </a:r>
          </a:p>
          <a:p>
            <a:r>
              <a:rPr lang="pl-PL" dirty="0" smtClean="0"/>
              <a:t>Wykonaj INIT, jeśli EXPR jest fałszem, to zakończ, w przeciwnym razie wykonaj BLOCK, potem wykonaj INCR i ponownie sprawdź EXPR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Przykład:</a:t>
            </a:r>
          </a:p>
          <a:p>
            <a:pPr>
              <a:buNone/>
            </a:pPr>
            <a:r>
              <a:rPr lang="nn-NO" dirty="0" smtClean="0"/>
              <a:t>for ($i = 1; $i &lt;= 10; $i++)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nn-NO" dirty="0" smtClean="0"/>
              <a:t>print "$i squared is ",  $i * $i, "\n";</a:t>
            </a:r>
            <a:endParaRPr lang="pl-PL" dirty="0" smtClean="0"/>
          </a:p>
          <a:p>
            <a:pPr>
              <a:buNone/>
            </a:pPr>
            <a:r>
              <a:rPr lang="nn-NO" dirty="0" smtClean="0"/>
              <a:t>}</a:t>
            </a:r>
            <a:endParaRPr lang="pl-PL" dirty="0" smtClean="0"/>
          </a:p>
          <a:p>
            <a:r>
              <a:rPr lang="pl-PL" dirty="0" smtClean="0"/>
              <a:t>W Perlu tej pętli używa się zadziwiająco rzadko</a:t>
            </a:r>
            <a:endParaRPr lang="nn-NO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foreach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Dla każdego elementu</a:t>
            </a:r>
          </a:p>
          <a:p>
            <a:r>
              <a:rPr lang="pl-PL" sz="2800" dirty="0" err="1" smtClean="0"/>
              <a:t>Foreach</a:t>
            </a:r>
            <a:r>
              <a:rPr lang="pl-PL" sz="2800" dirty="0" smtClean="0"/>
              <a:t> umożliwia prostszą iterację po elementach list</a:t>
            </a:r>
          </a:p>
          <a:p>
            <a:r>
              <a:rPr lang="pl-PL" sz="2800" dirty="0" err="1" smtClean="0"/>
              <a:t>foreach</a:t>
            </a:r>
            <a:r>
              <a:rPr lang="pl-PL" sz="2800" dirty="0" smtClean="0"/>
              <a:t> VAR (LIST) { BLOCK }</a:t>
            </a:r>
          </a:p>
          <a:p>
            <a:r>
              <a:rPr lang="pl-PL" sz="2800" dirty="0" smtClean="0"/>
              <a:t>Dla każdego</a:t>
            </a:r>
            <a:r>
              <a:rPr lang="en-US" sz="2800" dirty="0" smtClean="0"/>
              <a:t> element</a:t>
            </a:r>
            <a:r>
              <a:rPr lang="pl-PL" sz="2800" dirty="0" smtClean="0"/>
              <a:t>u</a:t>
            </a:r>
            <a:r>
              <a:rPr lang="en-US" sz="2800" dirty="0" smtClean="0"/>
              <a:t> </a:t>
            </a:r>
            <a:r>
              <a:rPr lang="pl-PL" sz="2800" dirty="0" smtClean="0"/>
              <a:t>z listy </a:t>
            </a:r>
            <a:r>
              <a:rPr lang="en-US" sz="2800" dirty="0" smtClean="0"/>
              <a:t>LIST, </a:t>
            </a:r>
            <a:r>
              <a:rPr lang="pl-PL" sz="2800" dirty="0" smtClean="0"/>
              <a:t>przypisz</a:t>
            </a:r>
            <a:r>
              <a:rPr lang="en-US" sz="2800" dirty="0" smtClean="0"/>
              <a:t> VAR </a:t>
            </a:r>
            <a:r>
              <a:rPr lang="pl-PL" sz="2800" dirty="0" smtClean="0"/>
              <a:t>wartość elementu i wykonaj </a:t>
            </a:r>
            <a:r>
              <a:rPr lang="en-US" sz="2800" dirty="0" smtClean="0"/>
              <a:t>BLOCK</a:t>
            </a:r>
          </a:p>
          <a:p>
            <a:pPr>
              <a:buNone/>
            </a:pPr>
            <a:r>
              <a:rPr lang="en-US" sz="2800" dirty="0" err="1" smtClean="0"/>
              <a:t>foreach</a:t>
            </a:r>
            <a:r>
              <a:rPr lang="en-US" sz="2800" dirty="0" smtClean="0"/>
              <a:t> $</a:t>
            </a:r>
            <a:r>
              <a:rPr lang="en-US" sz="2800" dirty="0" err="1" smtClean="0"/>
              <a:t>i</a:t>
            </a:r>
            <a:r>
              <a:rPr lang="en-US" sz="2800" dirty="0" smtClean="0"/>
              <a:t> (1 .. 10) {  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	</a:t>
            </a:r>
            <a:r>
              <a:rPr lang="en-US" sz="2800" dirty="0" smtClean="0"/>
              <a:t>print "$</a:t>
            </a:r>
            <a:r>
              <a:rPr lang="en-US" sz="2800" dirty="0" err="1" smtClean="0"/>
              <a:t>i</a:t>
            </a:r>
            <a:r>
              <a:rPr lang="en-US" sz="2800" dirty="0" smtClean="0"/>
              <a:t> squared is ",  $</a:t>
            </a:r>
            <a:r>
              <a:rPr lang="en-US" sz="2800" dirty="0" err="1" smtClean="0"/>
              <a:t>i</a:t>
            </a:r>
            <a:r>
              <a:rPr lang="en-US" sz="2800" dirty="0" smtClean="0"/>
              <a:t> * $</a:t>
            </a:r>
            <a:r>
              <a:rPr lang="en-US" sz="2800" dirty="0" err="1" smtClean="0"/>
              <a:t>i</a:t>
            </a:r>
            <a:r>
              <a:rPr lang="en-US" sz="2800" dirty="0" smtClean="0"/>
              <a:t>, "\n";</a:t>
            </a:r>
            <a:endParaRPr lang="pl-PL" sz="2800" dirty="0" smtClean="0"/>
          </a:p>
          <a:p>
            <a:pPr>
              <a:buNone/>
            </a:pPr>
            <a:r>
              <a:rPr lang="en-US" sz="2800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forerach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8382000" cy="4967833"/>
          </a:xfrm>
        </p:spPr>
        <p:txBody>
          <a:bodyPr/>
          <a:lstStyle/>
          <a:p>
            <a:r>
              <a:rPr lang="pl-PL" dirty="0" smtClean="0"/>
              <a:t>Przykład:</a:t>
            </a:r>
          </a:p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my %months = (Jan =&gt; 31,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Feb =&gt; 28,             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Mar =&gt; 31,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Apr =&gt; 30,             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May =&gt; 31,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Jun =&gt; 30, </a:t>
            </a: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l-PL" sz="28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… );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(keys %months) {  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print "$_ has $months{$_} days\n";</a:t>
            </a:r>
            <a:endParaRPr lang="pl-PL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pętli </a:t>
            </a:r>
            <a:r>
              <a:rPr lang="pl-PL" dirty="0" err="1" smtClean="0"/>
              <a:t>while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Wczytywanie danych ze standardowego wejścia</a:t>
            </a:r>
          </a:p>
          <a:p>
            <a:pPr>
              <a:buNone/>
            </a:pPr>
            <a:r>
              <a:rPr lang="pl-PL" dirty="0" smtClean="0"/>
              <a:t>		</a:t>
            </a:r>
            <a:r>
              <a:rPr lang="pl-PL" dirty="0" err="1" smtClean="0"/>
              <a:t>while</a:t>
            </a:r>
            <a:r>
              <a:rPr lang="pl-PL" dirty="0" smtClean="0"/>
              <a:t> (&lt;STDIN&gt;) {  </a:t>
            </a:r>
            <a:r>
              <a:rPr lang="pl-PL" dirty="0" err="1" smtClean="0"/>
              <a:t>print</a:t>
            </a:r>
            <a:r>
              <a:rPr lang="pl-PL" dirty="0" smtClean="0"/>
              <a:t>;}</a:t>
            </a:r>
          </a:p>
          <a:p>
            <a:r>
              <a:rPr lang="pl-PL" dirty="0" smtClean="0"/>
              <a:t>Powyższy zapis jest równoznaczny:</a:t>
            </a:r>
            <a:br>
              <a:rPr lang="pl-PL" dirty="0" smtClean="0"/>
            </a:br>
            <a:r>
              <a:rPr lang="pl-PL" dirty="0" smtClean="0"/>
              <a:t>	</a:t>
            </a:r>
            <a:r>
              <a:rPr lang="pl-PL" dirty="0" err="1" smtClean="0"/>
              <a:t>while</a:t>
            </a:r>
            <a:r>
              <a:rPr lang="pl-PL" dirty="0" smtClean="0"/>
              <a:t> (</a:t>
            </a:r>
            <a:r>
              <a:rPr lang="pl-PL" dirty="0" err="1" smtClean="0"/>
              <a:t>defined</a:t>
            </a:r>
            <a:r>
              <a:rPr lang="pl-PL" dirty="0" smtClean="0"/>
              <a:t>($_ = &lt;STDIN&gt;)) {  	 		</a:t>
            </a:r>
            <a:r>
              <a:rPr lang="pl-PL" dirty="0" err="1" smtClean="0"/>
              <a:t>print</a:t>
            </a:r>
            <a:r>
              <a:rPr lang="pl-PL" dirty="0" smtClean="0"/>
              <a:t> $_;</a:t>
            </a:r>
            <a:br>
              <a:rPr lang="pl-PL" dirty="0" smtClean="0"/>
            </a:br>
            <a:r>
              <a:rPr lang="pl-PL" dirty="0" smtClean="0"/>
              <a:t>	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Przerywanie pętli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–</a:t>
            </a:r>
            <a:r>
              <a:rPr lang="pl-PL" dirty="0" smtClean="0"/>
              <a:t>przeskocz do następnej iteracji pętli</a:t>
            </a:r>
            <a:endParaRPr lang="en-US" dirty="0" smtClean="0"/>
          </a:p>
          <a:p>
            <a:r>
              <a:rPr lang="en-US" dirty="0" smtClean="0"/>
              <a:t>last – </a:t>
            </a:r>
            <a:r>
              <a:rPr lang="pl-PL" dirty="0" smtClean="0"/>
              <a:t>wyskocz z pętli</a:t>
            </a:r>
            <a:endParaRPr lang="en-US" dirty="0" smtClean="0"/>
          </a:p>
          <a:p>
            <a:r>
              <a:rPr lang="en-US" dirty="0" smtClean="0"/>
              <a:t>redo – </a:t>
            </a:r>
            <a:r>
              <a:rPr lang="pl-PL" dirty="0" smtClean="0"/>
              <a:t>przeskocz, żeby wystartować tę samą iterację pętli jeszcze raz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Moje obrazy\NZ_wybrane\NowaZelandia 84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650232"/>
            <a:ext cx="7696200" cy="1066800"/>
          </a:xfrm>
        </p:spPr>
        <p:txBody>
          <a:bodyPr/>
          <a:lstStyle/>
          <a:p>
            <a:r>
              <a:rPr lang="pl-PL" dirty="0" smtClean="0"/>
              <a:t>Podprogramy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Podprogramy - </a:t>
            </a:r>
            <a:r>
              <a:rPr lang="pl-PL" dirty="0" err="1" smtClean="0"/>
              <a:t>subroutines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7696200" cy="4751387"/>
          </a:xfrm>
        </p:spPr>
        <p:txBody>
          <a:bodyPr/>
          <a:lstStyle/>
          <a:p>
            <a:r>
              <a:rPr lang="pl-PL" dirty="0" smtClean="0"/>
              <a:t>„Samo wystarczalne” mini-programy w obrębie Twojego programu</a:t>
            </a:r>
          </a:p>
          <a:p>
            <a:r>
              <a:rPr lang="pl-PL" dirty="0" smtClean="0"/>
              <a:t>Ułatwiają powtórzenie kodu</a:t>
            </a:r>
          </a:p>
          <a:p>
            <a:r>
              <a:rPr lang="pl-PL" dirty="0" smtClean="0"/>
              <a:t>Podprogramy to inaczej funkcje i procedury</a:t>
            </a:r>
          </a:p>
          <a:p>
            <a:r>
              <a:rPr lang="pl-PL" dirty="0" smtClean="0"/>
              <a:t>Podprogramy mają nazwę i zawierają blok kodu</a:t>
            </a:r>
            <a:br>
              <a:rPr lang="pl-PL" dirty="0" smtClean="0"/>
            </a:br>
            <a:r>
              <a:rPr lang="pl-PL" dirty="0" smtClean="0"/>
              <a:t>		</a:t>
            </a:r>
            <a:r>
              <a:rPr lang="pl-PL" dirty="0" err="1" smtClean="0"/>
              <a:t>sub</a:t>
            </a:r>
            <a:r>
              <a:rPr lang="pl-PL" dirty="0" smtClean="0"/>
              <a:t> NAME { </a:t>
            </a:r>
            <a:br>
              <a:rPr lang="pl-PL" dirty="0" smtClean="0"/>
            </a:br>
            <a:r>
              <a:rPr lang="pl-PL" dirty="0" smtClean="0"/>
              <a:t>		 BLOCK</a:t>
            </a:r>
            <a:br>
              <a:rPr lang="pl-PL" dirty="0" smtClean="0"/>
            </a:br>
            <a:r>
              <a:rPr lang="pl-PL" dirty="0" smtClean="0"/>
              <a:t>		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  <a:r>
              <a:rPr lang="pt-BR" dirty="0" smtClean="0"/>
              <a:t>sub exterminate {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 </a:t>
            </a:r>
            <a:r>
              <a:rPr lang="pt-BR" dirty="0" smtClean="0"/>
              <a:t>print "Ex-Ter-Min-Ate!!\n";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 </a:t>
            </a:r>
            <a:r>
              <a:rPr lang="pt-BR" dirty="0" smtClean="0"/>
              <a:t>$timelords--;</a:t>
            </a:r>
            <a:endParaRPr lang="pl-PL" dirty="0" smtClean="0"/>
          </a:p>
          <a:p>
            <a:pPr lvl="1">
              <a:buNone/>
            </a:pPr>
            <a:r>
              <a:rPr lang="pt-BR" dirty="0" smtClean="0"/>
              <a:t>}</a:t>
            </a:r>
            <a:endParaRPr lang="pl-PL" dirty="0" smtClean="0"/>
          </a:p>
          <a:p>
            <a:pPr lvl="1">
              <a:buNone/>
            </a:pPr>
            <a:endParaRPr lang="pt-BR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Wywołanie podprogramu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&amp;</a:t>
            </a:r>
            <a:r>
              <a:rPr lang="pl-PL" dirty="0" err="1" smtClean="0"/>
              <a:t>exterminate</a:t>
            </a:r>
            <a:r>
              <a:rPr lang="pl-PL" dirty="0" smtClean="0"/>
              <a:t>;</a:t>
            </a:r>
          </a:p>
          <a:p>
            <a:r>
              <a:rPr lang="pl-PL" dirty="0" err="1" smtClean="0"/>
              <a:t>exterminate</a:t>
            </a:r>
            <a:r>
              <a:rPr lang="pl-PL" dirty="0" smtClean="0"/>
              <a:t>();</a:t>
            </a:r>
          </a:p>
          <a:p>
            <a:r>
              <a:rPr lang="pl-PL" dirty="0" err="1" smtClean="0"/>
              <a:t>exterminate</a:t>
            </a:r>
            <a:r>
              <a:rPr lang="pl-PL" dirty="0" smtClean="0"/>
              <a:t>; </a:t>
            </a:r>
          </a:p>
          <a:p>
            <a:r>
              <a:rPr lang="pl-PL" dirty="0" smtClean="0"/>
              <a:t>Ostatni przykład działa tylko, kiedy funkcja została w odpowiedni sposób predeklarowana (ang. </a:t>
            </a:r>
            <a:r>
              <a:rPr lang="pl-PL" dirty="0" err="1" smtClean="0"/>
              <a:t>predeclared</a:t>
            </a:r>
            <a:r>
              <a:rPr lang="pl-PL" dirty="0" smtClean="0"/>
              <a:t>) – perl musi się jakoś dowiedzieć, że jest to funkcja a </a:t>
            </a:r>
            <a:r>
              <a:rPr lang="pl-PL" smtClean="0"/>
              <a:t>nie zmienna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argumentów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628800"/>
            <a:ext cx="7842448" cy="4895825"/>
          </a:xfrm>
        </p:spPr>
        <p:txBody>
          <a:bodyPr/>
          <a:lstStyle/>
          <a:p>
            <a:r>
              <a:rPr lang="pl-PL" dirty="0" err="1" smtClean="0"/>
              <a:t>Fukcje</a:t>
            </a:r>
            <a:r>
              <a:rPr lang="pl-PL" dirty="0" smtClean="0"/>
              <a:t> są bardziej użyteczne, jeśli można </a:t>
            </a:r>
            <a:r>
              <a:rPr lang="pl-PL" dirty="0" err="1" smtClean="0"/>
              <a:t>przekazć</a:t>
            </a:r>
            <a:r>
              <a:rPr lang="pl-PL" dirty="0" smtClean="0"/>
              <a:t> do nich argumenty:</a:t>
            </a:r>
          </a:p>
          <a:p>
            <a:pPr>
              <a:buNone/>
            </a:pPr>
            <a:r>
              <a:rPr lang="pl-PL" dirty="0" err="1" smtClean="0"/>
              <a:t>exterminate</a:t>
            </a:r>
            <a:r>
              <a:rPr lang="pl-PL" dirty="0" smtClean="0"/>
              <a:t>('</a:t>
            </a:r>
            <a:r>
              <a:rPr lang="pl-PL" dirty="0" err="1" smtClean="0"/>
              <a:t>The</a:t>
            </a:r>
            <a:r>
              <a:rPr lang="pl-PL" dirty="0" smtClean="0"/>
              <a:t> Doctor');</a:t>
            </a:r>
          </a:p>
          <a:p>
            <a:r>
              <a:rPr lang="pl-PL" dirty="0" smtClean="0"/>
              <a:t>Argumenty trafiają do predefiniowanej tablicy @_ dostępnej wewnątrz procedury</a:t>
            </a:r>
          </a:p>
          <a:p>
            <a:r>
              <a:rPr lang="en-US" sz="2800" dirty="0" smtClean="0"/>
              <a:t>sub exterminate {  </a:t>
            </a:r>
            <a:endParaRPr lang="pl-PL" sz="2800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my ($name) = @_;  print "Ex-</a:t>
            </a:r>
            <a:r>
              <a:rPr lang="en-US" dirty="0" err="1" smtClean="0"/>
              <a:t>Ter</a:t>
            </a:r>
            <a:r>
              <a:rPr lang="en-US" dirty="0" smtClean="0"/>
              <a:t>-Min-Ate $name\n";  $</a:t>
            </a:r>
            <a:r>
              <a:rPr lang="en-US" dirty="0" err="1" smtClean="0"/>
              <a:t>timelords</a:t>
            </a:r>
            <a:r>
              <a:rPr lang="en-US" dirty="0" smtClean="0"/>
              <a:t>--;</a:t>
            </a:r>
            <a:endParaRPr lang="pl-PL" dirty="0" smtClean="0"/>
          </a:p>
          <a:p>
            <a:pPr lvl="1">
              <a:buNone/>
            </a:pPr>
            <a:r>
              <a:rPr lang="en-US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Wiele argumentów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@_ </a:t>
            </a:r>
            <a:r>
              <a:rPr lang="pl-PL" dirty="0" smtClean="0"/>
              <a:t>jest tablicą, więc może zawierać wiele argumentów</a:t>
            </a:r>
            <a:endParaRPr lang="en-US" dirty="0" smtClean="0"/>
          </a:p>
          <a:p>
            <a:r>
              <a:rPr lang="pl-PL" dirty="0" err="1" smtClean="0"/>
              <a:t>sub</a:t>
            </a:r>
            <a:r>
              <a:rPr lang="pl-PL" dirty="0" smtClean="0"/>
              <a:t> </a:t>
            </a:r>
            <a:r>
              <a:rPr lang="pl-PL" dirty="0" err="1" smtClean="0"/>
              <a:t>exterminate</a:t>
            </a:r>
            <a:r>
              <a:rPr lang="pl-PL" dirty="0" smtClean="0"/>
              <a:t> {  </a:t>
            </a:r>
          </a:p>
          <a:p>
            <a:pPr lvl="1">
              <a:buNone/>
            </a:pPr>
            <a:r>
              <a:rPr lang="pl-PL" dirty="0" smtClean="0"/>
              <a:t> </a:t>
            </a:r>
            <a:r>
              <a:rPr lang="pl-PL" dirty="0" err="1" smtClean="0"/>
              <a:t>foreach</a:t>
            </a:r>
            <a:r>
              <a:rPr lang="pl-PL" dirty="0" smtClean="0"/>
              <a:t> (@_) {    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pl-PL" dirty="0" err="1" smtClean="0"/>
              <a:t>print</a:t>
            </a:r>
            <a:r>
              <a:rPr lang="pl-PL" dirty="0" smtClean="0"/>
              <a:t> "</a:t>
            </a:r>
            <a:r>
              <a:rPr lang="pl-PL" dirty="0" err="1" smtClean="0"/>
              <a:t>Ex-Ter-Min-Ate</a:t>
            </a:r>
            <a:r>
              <a:rPr lang="pl-PL" dirty="0" smtClean="0"/>
              <a:t> $_\n";    </a:t>
            </a:r>
          </a:p>
          <a:p>
            <a:pPr lvl="1">
              <a:buNone/>
            </a:pPr>
            <a:r>
              <a:rPr lang="pl-PL" dirty="0" smtClean="0"/>
              <a:t>	$</a:t>
            </a:r>
            <a:r>
              <a:rPr lang="pl-PL" dirty="0" err="1" smtClean="0"/>
              <a:t>timelords</a:t>
            </a:r>
            <a:r>
              <a:rPr lang="pl-PL" dirty="0" smtClean="0"/>
              <a:t>--;  </a:t>
            </a:r>
          </a:p>
          <a:p>
            <a:pPr lvl="1">
              <a:buNone/>
            </a:pPr>
            <a:r>
              <a:rPr lang="pl-PL" dirty="0" smtClean="0"/>
              <a:t> }</a:t>
            </a:r>
          </a:p>
          <a:p>
            <a:pPr lvl="1">
              <a:buNone/>
            </a:pPr>
            <a:r>
              <a:rPr lang="pl-PL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Wywołania podprogramów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Subtelna różnica pomiędzy</a:t>
            </a:r>
            <a:r>
              <a:rPr lang="en-US" sz="2800" dirty="0" smtClean="0"/>
              <a:t> &amp;</a:t>
            </a:r>
            <a:r>
              <a:rPr lang="en-US" sz="2800" dirty="0" err="1" smtClean="0"/>
              <a:t>my_sub</a:t>
            </a:r>
            <a:r>
              <a:rPr lang="en-US" sz="2800" dirty="0" smtClean="0"/>
              <a:t> </a:t>
            </a:r>
            <a:r>
              <a:rPr lang="pl-PL" sz="2800" dirty="0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my_sub</a:t>
            </a:r>
            <a:r>
              <a:rPr lang="en-US" sz="2800" dirty="0" smtClean="0"/>
              <a:t>()‏</a:t>
            </a:r>
          </a:p>
          <a:p>
            <a:r>
              <a:rPr lang="en-US" sz="2800" dirty="0" smtClean="0"/>
              <a:t>&amp;</a:t>
            </a:r>
            <a:r>
              <a:rPr lang="en-US" sz="2800" dirty="0" err="1" smtClean="0"/>
              <a:t>my_sub</a:t>
            </a:r>
            <a:r>
              <a:rPr lang="en-US" sz="2800" dirty="0" smtClean="0"/>
              <a:t> </a:t>
            </a:r>
            <a:r>
              <a:rPr lang="pl-PL" sz="2800" dirty="0" smtClean="0"/>
              <a:t>przekazuje zawartość </a:t>
            </a:r>
            <a:r>
              <a:rPr lang="en-US" sz="2800" dirty="0" smtClean="0"/>
              <a:t>@_ </a:t>
            </a:r>
            <a:r>
              <a:rPr lang="pl-PL" sz="2800" dirty="0" smtClean="0"/>
              <a:t>do wywoływanego podprogramu</a:t>
            </a:r>
            <a:endParaRPr lang="en-US" sz="2800" dirty="0" smtClean="0"/>
          </a:p>
          <a:p>
            <a:pPr>
              <a:buNone/>
            </a:pPr>
            <a:r>
              <a:rPr lang="pl-PL" sz="2800" dirty="0" smtClean="0"/>
              <a:t>Dla zobrazowania:</a:t>
            </a:r>
          </a:p>
          <a:p>
            <a:pPr>
              <a:buNone/>
            </a:pPr>
            <a:r>
              <a:rPr lang="pl-PL" sz="2800" dirty="0" err="1" smtClean="0"/>
              <a:t>sub</a:t>
            </a:r>
            <a:r>
              <a:rPr lang="pl-PL" sz="2800" dirty="0" smtClean="0"/>
              <a:t> first { &amp;</a:t>
            </a:r>
            <a:r>
              <a:rPr lang="pl-PL" sz="2800" dirty="0" err="1" smtClean="0"/>
              <a:t>second</a:t>
            </a:r>
            <a:r>
              <a:rPr lang="pl-PL" sz="2800" dirty="0" smtClean="0"/>
              <a:t> };</a:t>
            </a:r>
          </a:p>
          <a:p>
            <a:pPr>
              <a:buNone/>
            </a:pPr>
            <a:r>
              <a:rPr lang="pl-PL" sz="2800" dirty="0" err="1" smtClean="0"/>
              <a:t>sub</a:t>
            </a:r>
            <a:r>
              <a:rPr lang="pl-PL" sz="2800" dirty="0" smtClean="0"/>
              <a:t> </a:t>
            </a:r>
            <a:r>
              <a:rPr lang="pl-PL" sz="2800" dirty="0" err="1" smtClean="0"/>
              <a:t>second</a:t>
            </a:r>
            <a:r>
              <a:rPr lang="pl-PL" sz="2800" dirty="0" smtClean="0"/>
              <a:t> { </a:t>
            </a:r>
            <a:r>
              <a:rPr lang="pl-PL" sz="2800" dirty="0" err="1" smtClean="0"/>
              <a:t>print</a:t>
            </a:r>
            <a:r>
              <a:rPr lang="pl-PL" sz="2800" dirty="0" smtClean="0"/>
              <a:t> @_ };</a:t>
            </a:r>
          </a:p>
          <a:p>
            <a:pPr>
              <a:buNone/>
            </a:pPr>
            <a:r>
              <a:rPr lang="pl-PL" sz="2800" dirty="0" smtClean="0"/>
              <a:t>first('</a:t>
            </a:r>
            <a:r>
              <a:rPr lang="pl-PL" sz="2800" dirty="0" err="1" smtClean="0"/>
              <a:t>some</a:t>
            </a:r>
            <a:r>
              <a:rPr lang="pl-PL" sz="2800" dirty="0" smtClean="0"/>
              <a:t>', 'random', 'data');</a:t>
            </a:r>
          </a:p>
          <a:p>
            <a:r>
              <a:rPr lang="pl-PL" sz="2800" dirty="0" smtClean="0"/>
              <a:t>Zwykle nie stosuje się takich konstrukcji jak ta na przykładzie</a:t>
            </a:r>
            <a:endParaRPr lang="en-US" sz="2800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Przekazanie przez referencję lub wartość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 podprogramów możemy przekazywać wartości argumentów albo</a:t>
            </a:r>
          </a:p>
          <a:p>
            <a:r>
              <a:rPr lang="pl-PL" dirty="0" smtClean="0"/>
              <a:t>„Same zmienne” (referencje do zmiennej) – zmiana wartości przekazanego argumentu powoduje zmianę zawartości zewnętrznej w stosunku do podprogramu zmiennej</a:t>
            </a:r>
          </a:p>
          <a:p>
            <a:r>
              <a:rPr lang="pl-PL" dirty="0" smtClean="0"/>
              <a:t> Perl pozwala wybrać sposób przekazania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Przekazanie przez referencję lub wartość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Simulacja</a:t>
            </a:r>
            <a:r>
              <a:rPr lang="pl-PL" dirty="0" smtClean="0"/>
              <a:t> przekazania wartości (by </a:t>
            </a:r>
            <a:r>
              <a:rPr lang="pl-PL" dirty="0" err="1" smtClean="0"/>
              <a:t>value</a:t>
            </a:r>
            <a:r>
              <a:rPr lang="pl-PL" dirty="0" smtClean="0"/>
              <a:t>): my ($arg1, $arg2) = @_;</a:t>
            </a:r>
          </a:p>
          <a:p>
            <a:r>
              <a:rPr lang="pl-PL" dirty="0" smtClean="0"/>
              <a:t>Zmiana</a:t>
            </a:r>
            <a:r>
              <a:rPr lang="en-US" dirty="0" smtClean="0"/>
              <a:t> $arg1 </a:t>
            </a:r>
            <a:r>
              <a:rPr lang="pl-PL" dirty="0" smtClean="0"/>
              <a:t>i</a:t>
            </a:r>
            <a:r>
              <a:rPr lang="en-US" dirty="0" smtClean="0"/>
              <a:t> $arg2 </a:t>
            </a:r>
            <a:r>
              <a:rPr lang="pl-PL" dirty="0" smtClean="0"/>
              <a:t>nie wpływa na wartości poza podprogramem</a:t>
            </a:r>
            <a:endParaRPr lang="en-US" dirty="0" smtClean="0"/>
          </a:p>
          <a:p>
            <a:r>
              <a:rPr lang="pl-PL" dirty="0" err="1" smtClean="0"/>
              <a:t>Simulacja</a:t>
            </a:r>
            <a:r>
              <a:rPr lang="pl-PL" dirty="0" smtClean="0"/>
              <a:t> przekazania przez referencje</a:t>
            </a:r>
          </a:p>
          <a:p>
            <a:r>
              <a:rPr lang="pl-PL" dirty="0" smtClean="0"/>
              <a:t>$_[0] = '</a:t>
            </a:r>
            <a:r>
              <a:rPr lang="pl-PL" dirty="0" err="1" smtClean="0"/>
              <a:t>whatever</a:t>
            </a:r>
            <a:r>
              <a:rPr lang="pl-PL" dirty="0" smtClean="0"/>
              <a:t>';</a:t>
            </a:r>
          </a:p>
          <a:p>
            <a:r>
              <a:rPr lang="pl-PL" dirty="0" smtClean="0"/>
              <a:t>Uaktualnienie</a:t>
            </a:r>
            <a:r>
              <a:rPr lang="en-US" dirty="0" smtClean="0"/>
              <a:t> @_ </a:t>
            </a:r>
            <a:r>
              <a:rPr lang="pl-PL" dirty="0" smtClean="0"/>
              <a:t>powoduje</a:t>
            </a:r>
            <a:r>
              <a:rPr lang="en-US" dirty="0" smtClean="0"/>
              <a:t> </a:t>
            </a:r>
            <a:r>
              <a:rPr lang="pl-PL" dirty="0" smtClean="0"/>
              <a:t>aktualizację</a:t>
            </a:r>
            <a:r>
              <a:rPr lang="en-US" dirty="0" smtClean="0"/>
              <a:t> </a:t>
            </a:r>
            <a:r>
              <a:rPr lang="pl-PL" dirty="0" smtClean="0"/>
              <a:t>zewnętrznych wartości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wyników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Przekazania wyniku możemy dokonać za pomocą return w przeciwnym razie, będzie to ostatnia ewaluowana wartość</a:t>
            </a:r>
          </a:p>
          <a:p>
            <a:pPr>
              <a:buNone/>
            </a:pPr>
            <a:r>
              <a:rPr lang="pl-PL" sz="2400" dirty="0" err="1" smtClean="0"/>
              <a:t>sub</a:t>
            </a:r>
            <a:r>
              <a:rPr lang="pl-PL" sz="2400" dirty="0" smtClean="0"/>
              <a:t> </a:t>
            </a:r>
            <a:r>
              <a:rPr lang="pl-PL" sz="2400" dirty="0" err="1" smtClean="0"/>
              <a:t>exterminate</a:t>
            </a:r>
            <a:r>
              <a:rPr lang="pl-PL" sz="2400" dirty="0" smtClean="0"/>
              <a:t> {</a:t>
            </a:r>
          </a:p>
          <a:p>
            <a:pPr>
              <a:buNone/>
            </a:pPr>
            <a:r>
              <a:rPr lang="pl-PL" sz="2400" dirty="0" smtClean="0"/>
              <a:t>  </a:t>
            </a:r>
            <a:r>
              <a:rPr lang="pl-PL" sz="2400" dirty="0" err="1" smtClean="0"/>
              <a:t>if</a:t>
            </a:r>
            <a:r>
              <a:rPr lang="pl-PL" sz="2400" dirty="0" smtClean="0"/>
              <a:t> (rand &gt; .25) {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print</a:t>
            </a:r>
            <a:r>
              <a:rPr lang="pl-PL" sz="2400" dirty="0" smtClean="0"/>
              <a:t> "</a:t>
            </a:r>
            <a:r>
              <a:rPr lang="pl-PL" sz="2400" dirty="0" err="1" smtClean="0"/>
              <a:t>Ex-Ter-Min-Ate</a:t>
            </a:r>
            <a:r>
              <a:rPr lang="pl-PL" sz="2400" dirty="0" smtClean="0"/>
              <a:t> $_[0]\n";</a:t>
            </a:r>
          </a:p>
          <a:p>
            <a:pPr>
              <a:buNone/>
            </a:pPr>
            <a:r>
              <a:rPr lang="pl-PL" sz="2400" dirty="0" smtClean="0"/>
              <a:t>    $</a:t>
            </a:r>
            <a:r>
              <a:rPr lang="pl-PL" sz="2400" dirty="0" err="1" smtClean="0"/>
              <a:t>timelords</a:t>
            </a:r>
            <a:r>
              <a:rPr lang="pl-PL" sz="2400" dirty="0" smtClean="0"/>
              <a:t>--;</a:t>
            </a:r>
          </a:p>
          <a:p>
            <a:pPr>
              <a:buNone/>
            </a:pPr>
            <a:r>
              <a:rPr lang="pl-PL" sz="2400" dirty="0" smtClean="0"/>
              <a:t>    return 1;</a:t>
            </a:r>
          </a:p>
          <a:p>
            <a:pPr>
              <a:buNone/>
            </a:pPr>
            <a:r>
              <a:rPr lang="pl-PL" sz="2400" dirty="0" smtClean="0"/>
              <a:t>  } </a:t>
            </a:r>
            <a:r>
              <a:rPr lang="pl-PL" sz="2400" dirty="0" err="1" smtClean="0"/>
              <a:t>else</a:t>
            </a:r>
            <a:r>
              <a:rPr lang="pl-PL" sz="2400" dirty="0" smtClean="0"/>
              <a:t> {</a:t>
            </a:r>
          </a:p>
          <a:p>
            <a:pPr>
              <a:buNone/>
            </a:pPr>
            <a:r>
              <a:rPr lang="pl-PL" sz="2400" dirty="0" smtClean="0"/>
              <a:t>    return;</a:t>
            </a:r>
          </a:p>
          <a:p>
            <a:pPr>
              <a:buNone/>
            </a:pPr>
            <a:r>
              <a:rPr lang="pl-PL" sz="2400" dirty="0" smtClean="0"/>
              <a:t>  }</a:t>
            </a:r>
          </a:p>
          <a:p>
            <a:pPr>
              <a:buNone/>
            </a:pPr>
            <a:r>
              <a:rPr lang="pl-PL" sz="2400" dirty="0" smtClean="0"/>
              <a:t>}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wyników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sub</a:t>
            </a:r>
            <a:r>
              <a:rPr lang="pl-PL" dirty="0" smtClean="0"/>
              <a:t> </a:t>
            </a:r>
            <a:r>
              <a:rPr lang="pl-PL" dirty="0" err="1" smtClean="0"/>
              <a:t>maximum</a:t>
            </a:r>
            <a:r>
              <a:rPr lang="pl-PL" dirty="0" smtClean="0"/>
              <a:t> { </a:t>
            </a:r>
          </a:p>
          <a:p>
            <a:pPr lvl="1">
              <a:buNone/>
            </a:pPr>
            <a:r>
              <a:rPr lang="pl-PL" dirty="0" smtClean="0"/>
              <a:t> </a:t>
            </a:r>
            <a:r>
              <a:rPr lang="pl-PL" dirty="0" err="1" smtClean="0"/>
              <a:t>if</a:t>
            </a:r>
            <a:r>
              <a:rPr lang="pl-PL" dirty="0" smtClean="0"/>
              <a:t> ($_[0] &gt; $_[1]) { </a:t>
            </a:r>
          </a:p>
          <a:p>
            <a:pPr lvl="1">
              <a:buNone/>
            </a:pPr>
            <a:r>
              <a:rPr lang="pl-PL" dirty="0" smtClean="0"/>
              <a:t>	$_[0]; </a:t>
            </a:r>
          </a:p>
          <a:p>
            <a:pPr lvl="1">
              <a:buNone/>
            </a:pPr>
            <a:r>
              <a:rPr lang="pl-PL" dirty="0" smtClean="0"/>
              <a:t> } </a:t>
            </a:r>
            <a:r>
              <a:rPr lang="pl-PL" dirty="0" err="1" smtClean="0"/>
              <a:t>else</a:t>
            </a:r>
            <a:r>
              <a:rPr lang="pl-PL" dirty="0" smtClean="0"/>
              <a:t> { </a:t>
            </a:r>
          </a:p>
          <a:p>
            <a:pPr lvl="1">
              <a:buNone/>
            </a:pPr>
            <a:r>
              <a:rPr lang="pl-PL" dirty="0" smtClean="0"/>
              <a:t>	$_[1]; </a:t>
            </a:r>
          </a:p>
          <a:p>
            <a:pPr lvl="1">
              <a:buNone/>
            </a:pPr>
            <a:r>
              <a:rPr lang="pl-PL" dirty="0" smtClean="0"/>
              <a:t> } </a:t>
            </a:r>
          </a:p>
          <a:p>
            <a:pPr lvl="1">
              <a:buNone/>
            </a:pPr>
            <a:r>
              <a:rPr lang="pl-PL" dirty="0" smtClean="0"/>
              <a:t>}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list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400" dirty="0" err="1" smtClean="0"/>
              <a:t>sub</a:t>
            </a:r>
            <a:r>
              <a:rPr lang="pl-PL" sz="2400" dirty="0" smtClean="0"/>
              <a:t> </a:t>
            </a:r>
            <a:r>
              <a:rPr lang="pl-PL" sz="2400" dirty="0" err="1" smtClean="0"/>
              <a:t>exterminate</a:t>
            </a:r>
            <a:r>
              <a:rPr lang="pl-PL" sz="2400" dirty="0" smtClean="0"/>
              <a:t> {</a:t>
            </a:r>
          </a:p>
          <a:p>
            <a:pPr>
              <a:buNone/>
            </a:pPr>
            <a:r>
              <a:rPr lang="pl-PL" sz="2400" dirty="0" smtClean="0"/>
              <a:t>  my @</a:t>
            </a:r>
            <a:r>
              <a:rPr lang="pl-PL" sz="2400" dirty="0" err="1" smtClean="0"/>
              <a:t>exterminated</a:t>
            </a:r>
            <a:r>
              <a:rPr lang="pl-PL" sz="2400" dirty="0" smtClean="0"/>
              <a:t>;</a:t>
            </a:r>
          </a:p>
          <a:p>
            <a:pPr>
              <a:buNone/>
            </a:pPr>
            <a:r>
              <a:rPr lang="pl-PL" sz="2400" dirty="0" smtClean="0"/>
              <a:t>  </a:t>
            </a:r>
            <a:r>
              <a:rPr lang="pl-PL" sz="2400" dirty="0" err="1" smtClean="0"/>
              <a:t>foreach</a:t>
            </a:r>
            <a:r>
              <a:rPr lang="pl-PL" sz="2400" dirty="0" smtClean="0"/>
              <a:t> (@_) {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if</a:t>
            </a:r>
            <a:r>
              <a:rPr lang="pl-PL" sz="2400" dirty="0" smtClean="0"/>
              <a:t> (rand &gt; .25) {</a:t>
            </a:r>
          </a:p>
          <a:p>
            <a:pPr>
              <a:buNone/>
            </a:pPr>
            <a:r>
              <a:rPr lang="pl-PL" sz="2400" dirty="0" smtClean="0"/>
              <a:t>      </a:t>
            </a:r>
            <a:r>
              <a:rPr lang="pl-PL" sz="2400" dirty="0" err="1" smtClean="0"/>
              <a:t>print</a:t>
            </a:r>
            <a:r>
              <a:rPr lang="pl-PL" sz="2400" dirty="0" smtClean="0"/>
              <a:t> "</a:t>
            </a:r>
            <a:r>
              <a:rPr lang="pl-PL" sz="2400" dirty="0" err="1" smtClean="0"/>
              <a:t>Ex-Ter-Min-Ate</a:t>
            </a:r>
            <a:r>
              <a:rPr lang="pl-PL" sz="2400" dirty="0" smtClean="0"/>
              <a:t> $_\n";</a:t>
            </a:r>
          </a:p>
          <a:p>
            <a:pPr>
              <a:buNone/>
            </a:pPr>
            <a:r>
              <a:rPr lang="pl-PL" sz="2400" dirty="0" smtClean="0"/>
              <a:t>      $</a:t>
            </a:r>
            <a:r>
              <a:rPr lang="pl-PL" sz="2400" dirty="0" err="1" smtClean="0"/>
              <a:t>timelords</a:t>
            </a:r>
            <a:r>
              <a:rPr lang="pl-PL" sz="2400" dirty="0" smtClean="0"/>
              <a:t>--; </a:t>
            </a:r>
          </a:p>
          <a:p>
            <a:pPr>
              <a:buNone/>
            </a:pPr>
            <a:r>
              <a:rPr lang="pl-PL" sz="2400" dirty="0" smtClean="0"/>
              <a:t>      </a:t>
            </a:r>
            <a:r>
              <a:rPr lang="pl-PL" sz="2400" dirty="0" err="1" smtClean="0"/>
              <a:t>push</a:t>
            </a:r>
            <a:r>
              <a:rPr lang="pl-PL" sz="2400" dirty="0" smtClean="0"/>
              <a:t> @</a:t>
            </a:r>
            <a:r>
              <a:rPr lang="pl-PL" sz="2400" dirty="0" err="1" smtClean="0"/>
              <a:t>exterminated</a:t>
            </a:r>
            <a:r>
              <a:rPr lang="pl-PL" sz="2400" dirty="0" smtClean="0"/>
              <a:t>, $_;</a:t>
            </a:r>
          </a:p>
          <a:p>
            <a:pPr>
              <a:buNone/>
            </a:pPr>
            <a:r>
              <a:rPr lang="pl-PL" sz="2400" dirty="0" smtClean="0"/>
              <a:t>    } </a:t>
            </a:r>
          </a:p>
          <a:p>
            <a:pPr>
              <a:buNone/>
            </a:pPr>
            <a:r>
              <a:rPr lang="pl-PL" sz="2400" dirty="0" smtClean="0"/>
              <a:t>  }</a:t>
            </a:r>
          </a:p>
          <a:p>
            <a:pPr>
              <a:buNone/>
            </a:pPr>
            <a:r>
              <a:rPr lang="pl-PL" sz="2400" dirty="0" smtClean="0"/>
              <a:t>  return @</a:t>
            </a:r>
            <a:r>
              <a:rPr lang="pl-PL" sz="2400" dirty="0" err="1" smtClean="0"/>
              <a:t>exterminated</a:t>
            </a:r>
            <a:r>
              <a:rPr lang="pl-PL" sz="2400" dirty="0" smtClean="0"/>
              <a:t>;</a:t>
            </a:r>
          </a:p>
          <a:p>
            <a:pPr>
              <a:buNone/>
            </a:pPr>
            <a:r>
              <a:rPr lang="pl-PL" sz="2400" dirty="0" smtClean="0"/>
              <a:t>}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Moje obrazy\NowaZelandia\NowaZelandia 17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252536" y="0"/>
            <a:ext cx="9433048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578224"/>
            <a:ext cx="7696200" cy="1066800"/>
          </a:xfrm>
        </p:spPr>
        <p:txBody>
          <a:bodyPr/>
          <a:lstStyle/>
          <a:p>
            <a:r>
              <a:rPr lang="pl-PL" dirty="0" smtClean="0"/>
              <a:t>Wyrażenia regularne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Wyrażenia regularne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Wzorce pasujące do tekstów, łańcuchów znaków</a:t>
            </a:r>
          </a:p>
          <a:p>
            <a:r>
              <a:rPr lang="pl-PL" dirty="0" smtClean="0"/>
              <a:t>Coś na kształt symboli maski (</a:t>
            </a:r>
            <a:r>
              <a:rPr lang="pl-PL" dirty="0" err="1" smtClean="0"/>
              <a:t>wildcard-ów</a:t>
            </a:r>
            <a:r>
              <a:rPr lang="pl-PL" dirty="0" smtClean="0"/>
              <a:t>) znanych z wiersza poleceń</a:t>
            </a:r>
          </a:p>
          <a:p>
            <a:r>
              <a:rPr lang="pl-PL" dirty="0" smtClean="0"/>
              <a:t>„Mini-język” wewnątrz </a:t>
            </a:r>
            <a:r>
              <a:rPr lang="pl-PL" dirty="0" err="1" smtClean="0"/>
              <a:t>Perla</a:t>
            </a:r>
            <a:endParaRPr lang="pl-PL" dirty="0" smtClean="0"/>
          </a:p>
          <a:p>
            <a:r>
              <a:rPr lang="pl-PL" dirty="0" smtClean="0"/>
              <a:t>Klucz do potęgi </a:t>
            </a:r>
            <a:r>
              <a:rPr lang="pl-PL" dirty="0" err="1" smtClean="0"/>
              <a:t>Perla</a:t>
            </a:r>
            <a:r>
              <a:rPr lang="pl-PL" dirty="0" smtClean="0"/>
              <a:t> w  dziedzinie analizy tekstów</a:t>
            </a:r>
          </a:p>
          <a:p>
            <a:r>
              <a:rPr lang="pl-PL" dirty="0" smtClean="0"/>
              <a:t>Czasami nadużywane!</a:t>
            </a:r>
          </a:p>
          <a:p>
            <a:r>
              <a:rPr lang="pl-PL" dirty="0" smtClean="0"/>
              <a:t>Udokumentowane w </a:t>
            </a:r>
            <a:r>
              <a:rPr lang="pl-PL" b="1" dirty="0" err="1" smtClean="0"/>
              <a:t>perldoc</a:t>
            </a:r>
            <a:r>
              <a:rPr lang="pl-PL" b="1" dirty="0" smtClean="0"/>
              <a:t> </a:t>
            </a:r>
            <a:r>
              <a:rPr lang="pl-PL" b="1" dirty="0" err="1" smtClean="0"/>
              <a:t>perlre</a:t>
            </a:r>
            <a:endParaRPr lang="pl-P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 dopasowania (</a:t>
            </a:r>
            <a:r>
              <a:rPr lang="pl-PL" dirty="0" err="1" smtClean="0"/>
              <a:t>match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m/PATTERN/MODIFIER - operator dopasowania (</a:t>
            </a:r>
            <a:r>
              <a:rPr lang="pl-PL" sz="2400" dirty="0" err="1" smtClean="0"/>
              <a:t>match</a:t>
            </a:r>
            <a:r>
              <a:rPr lang="pl-PL" sz="2400" dirty="0" smtClean="0"/>
              <a:t> operator)</a:t>
            </a:r>
          </a:p>
          <a:p>
            <a:r>
              <a:rPr lang="pl-PL" sz="2400" dirty="0" smtClean="0"/>
              <a:t>Domyślnie przetwarza $_ </a:t>
            </a:r>
          </a:p>
          <a:p>
            <a:r>
              <a:rPr lang="pl-PL" sz="2400" dirty="0" smtClean="0"/>
              <a:t>W kontekście skalarnym przekazuje wartość</a:t>
            </a:r>
            <a:r>
              <a:rPr lang="en-US" sz="2400" dirty="0" smtClean="0"/>
              <a:t> true </a:t>
            </a:r>
            <a:r>
              <a:rPr lang="pl-PL" sz="2400" dirty="0" smtClean="0"/>
              <a:t>jeśli udało się dopasować wzorzec/wyrażenie</a:t>
            </a:r>
            <a:endParaRPr lang="en-US" sz="2400" dirty="0" smtClean="0"/>
          </a:p>
          <a:p>
            <a:r>
              <a:rPr lang="pl-PL" sz="2400" dirty="0" smtClean="0"/>
              <a:t>W kontekście</a:t>
            </a:r>
            <a:r>
              <a:rPr lang="en-US" sz="2400" dirty="0" smtClean="0"/>
              <a:t> list</a:t>
            </a:r>
            <a:r>
              <a:rPr lang="pl-PL" sz="2400" dirty="0" smtClean="0"/>
              <a:t>owym</a:t>
            </a:r>
            <a:r>
              <a:rPr lang="en-US" sz="2400" dirty="0" smtClean="0"/>
              <a:t> </a:t>
            </a:r>
            <a:r>
              <a:rPr lang="pl-PL" sz="2400" dirty="0" smtClean="0"/>
              <a:t>„zwraca” </a:t>
            </a:r>
            <a:r>
              <a:rPr lang="en-US" sz="2400" dirty="0" smtClean="0"/>
              <a:t>list</a:t>
            </a:r>
            <a:r>
              <a:rPr lang="pl-PL" sz="2400" dirty="0" smtClean="0"/>
              <a:t>ę</a:t>
            </a:r>
            <a:r>
              <a:rPr lang="en-US" sz="2400" dirty="0" smtClean="0"/>
              <a:t> „</a:t>
            </a:r>
            <a:r>
              <a:rPr lang="pl-PL" sz="2400" dirty="0" smtClean="0"/>
              <a:t>dopasowanych</a:t>
            </a:r>
            <a:r>
              <a:rPr lang="en-US" sz="2400" dirty="0" smtClean="0"/>
              <a:t>" </a:t>
            </a:r>
            <a:r>
              <a:rPr lang="en-US" sz="2400" dirty="0" err="1" smtClean="0"/>
              <a:t>te</a:t>
            </a:r>
            <a:r>
              <a:rPr lang="pl-PL" sz="2400" dirty="0" err="1" smtClean="0"/>
              <a:t>ks</a:t>
            </a:r>
            <a:r>
              <a:rPr lang="en-US" sz="2400" dirty="0" smtClean="0"/>
              <a:t>t</a:t>
            </a:r>
            <a:r>
              <a:rPr lang="pl-PL" sz="2400" dirty="0" smtClean="0"/>
              <a:t>ów</a:t>
            </a:r>
            <a:endParaRPr lang="en-US" sz="2400" dirty="0" smtClean="0"/>
          </a:p>
          <a:p>
            <a:r>
              <a:rPr lang="en-US" sz="2400" dirty="0" smtClean="0"/>
              <a:t>m </a:t>
            </a:r>
            <a:r>
              <a:rPr lang="pl-PL" sz="2400" dirty="0" smtClean="0"/>
              <a:t>jest opcjonalne</a:t>
            </a:r>
            <a:r>
              <a:rPr lang="en-US" sz="2400" dirty="0" smtClean="0"/>
              <a:t> </a:t>
            </a:r>
            <a:r>
              <a:rPr lang="pl-PL" sz="2400" dirty="0" smtClean="0"/>
              <a:t>jeśli używa się ograniczników</a:t>
            </a:r>
            <a:r>
              <a:rPr lang="en-US" sz="2400" dirty="0" smtClean="0"/>
              <a:t> /</a:t>
            </a:r>
          </a:p>
          <a:p>
            <a:r>
              <a:rPr lang="pl-PL" sz="2400" dirty="0" smtClean="0"/>
              <a:t>z</a:t>
            </a:r>
            <a:r>
              <a:rPr lang="en-US" sz="2400" dirty="0" smtClean="0"/>
              <a:t> m </a:t>
            </a:r>
            <a:r>
              <a:rPr lang="pl-PL" sz="2400" dirty="0" smtClean="0"/>
              <a:t>można używać dowolnych ograniczników</a:t>
            </a:r>
            <a:endParaRPr lang="pl-PL" dirty="0" smtClean="0"/>
          </a:p>
          <a:p>
            <a:r>
              <a:rPr lang="pl-PL" sz="2400" dirty="0" smtClean="0"/>
              <a:t>MODIFIER określa sposób modyfikacji zachowania operatora: np. i – oznacza ignorowanie wielkości znaków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while (&lt;FILE&gt;) {</a:t>
            </a:r>
          </a:p>
          <a:p>
            <a:pPr>
              <a:buNone/>
            </a:pPr>
            <a:r>
              <a:rPr lang="en-US" dirty="0" smtClean="0"/>
              <a:t>  print if /</a:t>
            </a:r>
            <a:r>
              <a:rPr lang="en-US" dirty="0" err="1" smtClean="0"/>
              <a:t>foo</a:t>
            </a:r>
            <a:r>
              <a:rPr lang="en-US" dirty="0" smtClean="0"/>
              <a:t>/;</a:t>
            </a:r>
          </a:p>
          <a:p>
            <a:pPr>
              <a:buNone/>
            </a:pPr>
            <a:r>
              <a:rPr lang="en-US" dirty="0" smtClean="0"/>
              <a:t>  print if /bar/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print if </a:t>
            </a:r>
            <a:r>
              <a:rPr lang="en-US" dirty="0" err="1" smtClean="0"/>
              <a:t>m|http</a:t>
            </a:r>
            <a:r>
              <a:rPr lang="en-US" dirty="0" smtClean="0"/>
              <a:t>://|;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Zamiana/podstawienie /substytucja (</a:t>
            </a:r>
            <a:r>
              <a:rPr lang="pl-PL" dirty="0" err="1" smtClean="0"/>
              <a:t>substitution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058472" cy="4751387"/>
          </a:xfrm>
        </p:spPr>
        <p:txBody>
          <a:bodyPr/>
          <a:lstStyle/>
          <a:p>
            <a:r>
              <a:rPr lang="pl-PL" dirty="0" smtClean="0"/>
              <a:t>s/PATTERN/REPLACEMENT/ - operator substytucji</a:t>
            </a:r>
          </a:p>
          <a:p>
            <a:r>
              <a:rPr lang="pl-PL" dirty="0" smtClean="0"/>
              <a:t>Domyślnie operuje na $_</a:t>
            </a:r>
          </a:p>
          <a:p>
            <a:r>
              <a:rPr lang="pl-PL" dirty="0" smtClean="0"/>
              <a:t> W kontekście skalarnym przekazuje wartość</a:t>
            </a:r>
            <a:r>
              <a:rPr lang="en-US" dirty="0" smtClean="0"/>
              <a:t> true </a:t>
            </a:r>
            <a:r>
              <a:rPr lang="pl-PL" dirty="0" smtClean="0"/>
              <a:t>jeśli udało się dopasować wzorzec/wyrażenie</a:t>
            </a:r>
            <a:endParaRPr lang="en-US" dirty="0" smtClean="0"/>
          </a:p>
          <a:p>
            <a:r>
              <a:rPr lang="pl-PL" dirty="0" smtClean="0"/>
              <a:t>W kontekście</a:t>
            </a:r>
            <a:r>
              <a:rPr lang="en-US" dirty="0" smtClean="0"/>
              <a:t> list</a:t>
            </a:r>
            <a:r>
              <a:rPr lang="pl-PL" dirty="0" smtClean="0"/>
              <a:t>owym</a:t>
            </a:r>
            <a:r>
              <a:rPr lang="en-US" dirty="0" smtClean="0"/>
              <a:t> </a:t>
            </a:r>
            <a:r>
              <a:rPr lang="pl-PL" dirty="0" smtClean="0"/>
              <a:t>podje liczbę zastąpień</a:t>
            </a:r>
          </a:p>
          <a:p>
            <a:r>
              <a:rPr lang="pl-PL" dirty="0" smtClean="0"/>
              <a:t>Można używać dowolnych ograniczników</a:t>
            </a:r>
            <a:endParaRPr lang="en-US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while (&lt;FILE&gt;) {</a:t>
            </a:r>
          </a:p>
          <a:p>
            <a:pPr>
              <a:buNone/>
            </a:pPr>
            <a:r>
              <a:rPr lang="en-US" dirty="0" smtClean="0"/>
              <a:t>  s/</a:t>
            </a:r>
            <a:r>
              <a:rPr lang="en-US" dirty="0" err="1" smtClean="0"/>
              <a:t>teh</a:t>
            </a:r>
            <a:r>
              <a:rPr lang="en-US" dirty="0" smtClean="0"/>
              <a:t>/the/</a:t>
            </a:r>
            <a:r>
              <a:rPr lang="en-US" dirty="0" err="1" smtClean="0"/>
              <a:t>gi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s/</a:t>
            </a:r>
            <a:r>
              <a:rPr lang="en-US" dirty="0" err="1" smtClean="0"/>
              <a:t>freind</a:t>
            </a:r>
            <a:r>
              <a:rPr lang="en-US" dirty="0" smtClean="0"/>
              <a:t>/friend/</a:t>
            </a:r>
            <a:r>
              <a:rPr lang="en-US" dirty="0" err="1" smtClean="0"/>
              <a:t>gi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s/</a:t>
            </a:r>
            <a:r>
              <a:rPr lang="en-US" dirty="0" err="1" smtClean="0"/>
              <a:t>sholud</a:t>
            </a:r>
            <a:r>
              <a:rPr lang="en-US" dirty="0" smtClean="0"/>
              <a:t>/should/</a:t>
            </a:r>
            <a:r>
              <a:rPr lang="en-US" dirty="0" err="1" smtClean="0"/>
              <a:t>gi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print;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 powiązania (</a:t>
            </a:r>
            <a:r>
              <a:rPr lang="pl-PL" dirty="0" err="1" smtClean="0"/>
              <a:t>binding</a:t>
            </a:r>
            <a:r>
              <a:rPr lang="pl-PL" dirty="0" smtClean="0"/>
              <a:t> operator)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Jeśli chcemy by m lub s działało na czymś innym niż $_, to musimy użyć operatora powiązania (</a:t>
            </a:r>
            <a:r>
              <a:rPr lang="pl-PL" dirty="0" err="1" smtClean="0"/>
              <a:t>binding</a:t>
            </a:r>
            <a:r>
              <a:rPr lang="pl-PL" dirty="0" smtClean="0"/>
              <a:t> operator)</a:t>
            </a:r>
          </a:p>
          <a:p>
            <a:pPr lvl="1">
              <a:buNone/>
            </a:pPr>
            <a:r>
              <a:rPr lang="pl-PL" dirty="0" smtClean="0"/>
              <a:t>	$</a:t>
            </a:r>
            <a:r>
              <a:rPr lang="pl-PL" dirty="0" err="1" smtClean="0"/>
              <a:t>name</a:t>
            </a:r>
            <a:r>
              <a:rPr lang="pl-PL" dirty="0" smtClean="0"/>
              <a:t> =~ s/Maciej/Miłosz;</a:t>
            </a:r>
          </a:p>
          <a:p>
            <a:pPr lvl="1">
              <a:buNone/>
            </a:pPr>
            <a:r>
              <a:rPr lang="pl-PL" dirty="0" smtClean="0"/>
              <a:t> 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Metaznaki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/>
              <a:t>Umożliwiają tworzenie wzorów dopasowujących nie tylko ciągi literalne </a:t>
            </a:r>
            <a:br>
              <a:rPr lang="pl-PL" dirty="0" smtClean="0"/>
            </a:br>
            <a:r>
              <a:rPr lang="pl-PL" dirty="0" smtClean="0"/>
              <a:t>^ - dopasowuje początek łańcucha</a:t>
            </a:r>
          </a:p>
          <a:p>
            <a:pPr>
              <a:buNone/>
            </a:pPr>
            <a:r>
              <a:rPr lang="pl-PL" dirty="0" smtClean="0"/>
              <a:t>	$ - dopasowuje koniec łańcucha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. – </a:t>
            </a:r>
            <a:r>
              <a:rPr lang="pl-PL" dirty="0" smtClean="0"/>
              <a:t>dopasowanie dowolnego znaku</a:t>
            </a:r>
            <a:r>
              <a:rPr lang="en-US" dirty="0" smtClean="0"/>
              <a:t> (</a:t>
            </a:r>
            <a:r>
              <a:rPr lang="pl-PL" dirty="0" smtClean="0"/>
              <a:t>za wyjątkiem</a:t>
            </a:r>
            <a:r>
              <a:rPr lang="en-US" dirty="0" smtClean="0"/>
              <a:t> \n)‏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\s – </a:t>
            </a:r>
            <a:r>
              <a:rPr lang="pl-PL" dirty="0" smtClean="0"/>
              <a:t>pasuje do dowolnego znaku białego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\S – </a:t>
            </a:r>
            <a:r>
              <a:rPr lang="pl-PL" dirty="0" smtClean="0"/>
              <a:t>pasuje do dowolnego znaku nie będącego znakiem białym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</a:t>
            </a:r>
            <a:r>
              <a:rPr lang="pl-PL" dirty="0" err="1" smtClean="0"/>
              <a:t>metaznaków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556792"/>
            <a:ext cx="8820472" cy="4967833"/>
          </a:xfrm>
        </p:spPr>
        <p:txBody>
          <a:bodyPr/>
          <a:lstStyle/>
          <a:p>
            <a:r>
              <a:rPr lang="pl-PL" sz="2800" dirty="0" smtClean="0"/>
              <a:t>\d – pasuje do dowolnej cyfry</a:t>
            </a:r>
          </a:p>
          <a:p>
            <a:r>
              <a:rPr lang="pl-PL" sz="2800" dirty="0" smtClean="0"/>
              <a:t>\D – pasuje do dowolnego znaku nie będącego cyfrą</a:t>
            </a:r>
          </a:p>
          <a:p>
            <a:r>
              <a:rPr lang="en-US" sz="2800" dirty="0" smtClean="0"/>
              <a:t>\w – </a:t>
            </a:r>
            <a:r>
              <a:rPr lang="pl-PL" sz="2800" dirty="0" smtClean="0"/>
              <a:t>pasuje do każdego</a:t>
            </a:r>
            <a:r>
              <a:rPr lang="en-US" sz="2800" dirty="0" smtClean="0"/>
              <a:t> </a:t>
            </a:r>
            <a:r>
              <a:rPr lang="pl-PL" sz="2800" dirty="0" smtClean="0"/>
              <a:t>„słownego”</a:t>
            </a:r>
            <a:r>
              <a:rPr lang="en-US" sz="2800" dirty="0" smtClean="0"/>
              <a:t> </a:t>
            </a:r>
            <a:r>
              <a:rPr lang="pl-PL" sz="2800" dirty="0" smtClean="0"/>
              <a:t>znaku</a:t>
            </a:r>
            <a:endParaRPr lang="en-US" sz="2800" dirty="0" smtClean="0"/>
          </a:p>
          <a:p>
            <a:r>
              <a:rPr lang="en-US" sz="2800" dirty="0" smtClean="0"/>
              <a:t>\W – </a:t>
            </a:r>
            <a:r>
              <a:rPr lang="pl-PL" sz="2800" dirty="0" smtClean="0"/>
              <a:t>pasuje do każdego</a:t>
            </a:r>
            <a:r>
              <a:rPr lang="en-US" sz="2800" dirty="0" smtClean="0"/>
              <a:t> "n</a:t>
            </a:r>
            <a:r>
              <a:rPr lang="pl-PL" sz="2800" dirty="0" err="1" smtClean="0"/>
              <a:t>ie</a:t>
            </a:r>
            <a:r>
              <a:rPr lang="en-US" sz="2800" dirty="0" smtClean="0"/>
              <a:t>-</a:t>
            </a:r>
            <a:r>
              <a:rPr lang="pl-PL" sz="2800" dirty="0" smtClean="0"/>
              <a:t>słownego</a:t>
            </a:r>
            <a:r>
              <a:rPr lang="en-US" sz="2800" dirty="0" smtClean="0"/>
              <a:t>" </a:t>
            </a:r>
            <a:r>
              <a:rPr lang="pl-PL" sz="2800" dirty="0" smtClean="0"/>
              <a:t>znaku</a:t>
            </a:r>
            <a:endParaRPr lang="en-US" sz="2800" dirty="0" smtClean="0"/>
          </a:p>
          <a:p>
            <a:r>
              <a:rPr lang="en-US" sz="2800" dirty="0" smtClean="0"/>
              <a:t>\b – </a:t>
            </a:r>
            <a:r>
              <a:rPr lang="pl-PL" sz="2800" dirty="0" smtClean="0"/>
              <a:t>pasuje do </a:t>
            </a:r>
            <a:r>
              <a:rPr lang="pl-PL" sz="2800" dirty="0" err="1" smtClean="0"/>
              <a:t>ogr</a:t>
            </a:r>
            <a:r>
              <a:rPr lang="en-US" sz="2800" dirty="0" smtClean="0"/>
              <a:t>a</a:t>
            </a:r>
            <a:r>
              <a:rPr lang="pl-PL" sz="2800" dirty="0" err="1" smtClean="0"/>
              <a:t>niczników</a:t>
            </a:r>
            <a:r>
              <a:rPr lang="pl-PL" sz="2800" dirty="0" smtClean="0"/>
              <a:t> słów np. </a:t>
            </a:r>
            <a:r>
              <a:rPr lang="pl-PL" sz="2800" dirty="0" err="1" smtClean="0"/>
              <a:t>abc\b</a:t>
            </a:r>
            <a:r>
              <a:rPr lang="pl-PL" sz="2800" dirty="0" smtClean="0"/>
              <a:t> pasuje do </a:t>
            </a:r>
            <a:r>
              <a:rPr lang="pl-PL" sz="2800" dirty="0" err="1" smtClean="0"/>
              <a:t>abc</a:t>
            </a:r>
            <a:r>
              <a:rPr lang="pl-PL" sz="2800" dirty="0" smtClean="0"/>
              <a:t>! i nie pasuje do </a:t>
            </a:r>
            <a:r>
              <a:rPr lang="pl-PL" sz="2800" dirty="0" err="1" smtClean="0"/>
              <a:t>abcd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\B – </a:t>
            </a:r>
            <a:r>
              <a:rPr lang="pl-PL" sz="2800" dirty="0" smtClean="0"/>
              <a:t>pasuje do wszystkiego co nie jest ogranicznikiem słowa np. </a:t>
            </a:r>
            <a:r>
              <a:rPr lang="pl-PL" sz="2800" dirty="0" err="1" smtClean="0"/>
              <a:t>perl\B</a:t>
            </a:r>
            <a:r>
              <a:rPr lang="pl-PL" sz="2800" dirty="0" smtClean="0"/>
              <a:t> pasuje do </a:t>
            </a:r>
            <a:r>
              <a:rPr lang="pl-PL" sz="2800" i="1" dirty="0" err="1" smtClean="0"/>
              <a:t>perlere</a:t>
            </a:r>
            <a:r>
              <a:rPr lang="pl-PL" sz="2800" dirty="0" smtClean="0"/>
              <a:t> a nie do</a:t>
            </a:r>
            <a:r>
              <a:rPr lang="pl-PL" sz="2800" i="1" dirty="0" smtClean="0"/>
              <a:t> perl to język </a:t>
            </a:r>
            <a:r>
              <a:rPr lang="pl-PL" sz="2800" dirty="0" smtClean="0"/>
              <a:t> </a:t>
            </a:r>
            <a:endParaRPr lang="en-US" sz="2800" dirty="0" smtClean="0"/>
          </a:p>
          <a:p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while (&lt;FILE&gt;) {</a:t>
            </a:r>
          </a:p>
          <a:p>
            <a:pPr>
              <a:buNone/>
            </a:pPr>
            <a:r>
              <a:rPr lang="en-US" dirty="0" smtClean="0"/>
              <a:t>  print if m|^http|;</a:t>
            </a:r>
          </a:p>
          <a:p>
            <a:pPr>
              <a:buNone/>
            </a:pPr>
            <a:r>
              <a:rPr lang="en-US" dirty="0" smtClean="0"/>
              <a:t>  print if /\</a:t>
            </a:r>
            <a:r>
              <a:rPr lang="en-US" dirty="0" err="1" smtClean="0"/>
              <a:t>bperl</a:t>
            </a:r>
            <a:r>
              <a:rPr lang="en-US" dirty="0" smtClean="0"/>
              <a:t>\b/;</a:t>
            </a:r>
          </a:p>
          <a:p>
            <a:pPr>
              <a:buNone/>
            </a:pPr>
            <a:r>
              <a:rPr lang="en-US" dirty="0" smtClean="0"/>
              <a:t>  print if /\S/;</a:t>
            </a:r>
          </a:p>
          <a:p>
            <a:pPr>
              <a:buNone/>
            </a:pPr>
            <a:r>
              <a:rPr lang="en-US" dirty="0" smtClean="0"/>
              <a:t>  print if /\$\d\.\d\d/;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Kwantyfikatory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Specyfikują liczbę wystąpień</a:t>
            </a:r>
          </a:p>
          <a:p>
            <a:r>
              <a:rPr lang="pl-PL" dirty="0" smtClean="0"/>
              <a:t>? - dopasuj zero lub jeden razy</a:t>
            </a:r>
          </a:p>
          <a:p>
            <a:r>
              <a:rPr lang="pl-PL" dirty="0" smtClean="0"/>
              <a:t>* -  dopasuj zero lub więcej razy</a:t>
            </a:r>
          </a:p>
          <a:p>
            <a:r>
              <a:rPr lang="pl-PL" dirty="0" smtClean="0"/>
              <a:t>+ - dopasuj jeden lub więcej razy</a:t>
            </a:r>
          </a:p>
          <a:p>
            <a:r>
              <a:rPr lang="pl-PL" dirty="0" smtClean="0"/>
              <a:t>{n} - dopasuj dokładnie n razy</a:t>
            </a:r>
          </a:p>
          <a:p>
            <a:r>
              <a:rPr lang="en-US" dirty="0" smtClean="0"/>
              <a:t>{n,} - </a:t>
            </a:r>
            <a:r>
              <a:rPr lang="pl-PL" dirty="0" smtClean="0"/>
              <a:t>dopasuj</a:t>
            </a:r>
            <a:r>
              <a:rPr lang="en-US" dirty="0" smtClean="0"/>
              <a:t> n </a:t>
            </a:r>
            <a:r>
              <a:rPr lang="pl-PL" dirty="0" smtClean="0"/>
              <a:t>lub</a:t>
            </a:r>
            <a:r>
              <a:rPr lang="en-US" dirty="0" smtClean="0"/>
              <a:t> </a:t>
            </a:r>
            <a:r>
              <a:rPr lang="pl-PL" dirty="0" smtClean="0"/>
              <a:t>więcej razy</a:t>
            </a:r>
            <a:endParaRPr lang="en-US" dirty="0" smtClean="0"/>
          </a:p>
          <a:p>
            <a:r>
              <a:rPr lang="en-US" dirty="0" smtClean="0"/>
              <a:t>{</a:t>
            </a:r>
            <a:r>
              <a:rPr lang="en-US" dirty="0" err="1" smtClean="0"/>
              <a:t>n,m</a:t>
            </a:r>
            <a:r>
              <a:rPr lang="en-US" dirty="0" smtClean="0"/>
              <a:t>} – </a:t>
            </a:r>
            <a:r>
              <a:rPr lang="pl-PL" dirty="0" smtClean="0"/>
              <a:t>dopasuj między n i m razy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while (&lt;FILE&gt;) {</a:t>
            </a:r>
          </a:p>
          <a:p>
            <a:pPr>
              <a:buNone/>
            </a:pPr>
            <a:r>
              <a:rPr lang="en-US" dirty="0" smtClean="0"/>
              <a:t>  print if /</a:t>
            </a:r>
            <a:r>
              <a:rPr lang="en-US" dirty="0" err="1" smtClean="0"/>
              <a:t>whiske?y</a:t>
            </a:r>
            <a:r>
              <a:rPr lang="en-US" dirty="0" smtClean="0"/>
              <a:t>/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print if /</a:t>
            </a:r>
            <a:r>
              <a:rPr lang="en-US" dirty="0" err="1" smtClean="0"/>
              <a:t>so+n</a:t>
            </a:r>
            <a:r>
              <a:rPr lang="en-US" dirty="0" smtClean="0"/>
              <a:t>/;</a:t>
            </a:r>
          </a:p>
          <a:p>
            <a:pPr>
              <a:buNone/>
            </a:pPr>
            <a:r>
              <a:rPr lang="en-US" dirty="0" smtClean="0"/>
              <a:t>  print if /\d*\.\d+/;</a:t>
            </a:r>
          </a:p>
          <a:p>
            <a:pPr>
              <a:buNone/>
            </a:pPr>
            <a:r>
              <a:rPr lang="en-US" dirty="0" smtClean="0"/>
              <a:t>  print if /\</a:t>
            </a:r>
            <a:r>
              <a:rPr lang="en-US" dirty="0" err="1" smtClean="0"/>
              <a:t>bA</a:t>
            </a:r>
            <a:r>
              <a:rPr lang="en-US" dirty="0" smtClean="0"/>
              <a:t>\w{3}\b/;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Klasy znaków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Definiowanie klasy znaków</a:t>
            </a:r>
          </a:p>
          <a:p>
            <a:pPr lvl="1">
              <a:buNone/>
            </a:pPr>
            <a:r>
              <a:rPr lang="pl-PL" dirty="0" smtClean="0"/>
              <a:t>Np. samogłosek w j. angielskim:</a:t>
            </a:r>
          </a:p>
          <a:p>
            <a:pPr lvl="1">
              <a:buNone/>
            </a:pPr>
            <a:r>
              <a:rPr lang="pl-PL" dirty="0" smtClean="0"/>
              <a:t>	/[</a:t>
            </a:r>
            <a:r>
              <a:rPr lang="pl-PL" dirty="0" err="1" smtClean="0"/>
              <a:t>aeoiu</a:t>
            </a:r>
            <a:r>
              <a:rPr lang="pl-PL" dirty="0" smtClean="0"/>
              <a:t>]/</a:t>
            </a:r>
          </a:p>
          <a:p>
            <a:r>
              <a:rPr lang="pl-PL" dirty="0" smtClean="0"/>
              <a:t>Ciągły zakres znaków:</a:t>
            </a:r>
          </a:p>
          <a:p>
            <a:pPr lvl="1">
              <a:buNone/>
            </a:pPr>
            <a:r>
              <a:rPr lang="pl-PL" dirty="0" smtClean="0"/>
              <a:t>/[A-Z]/</a:t>
            </a:r>
          </a:p>
          <a:p>
            <a:r>
              <a:rPr lang="pl-PL" dirty="0" smtClean="0"/>
              <a:t>Dopasowanie elementów z dopełnienia zbioru</a:t>
            </a:r>
          </a:p>
          <a:p>
            <a:pPr lvl="1">
              <a:buNone/>
            </a:pPr>
            <a:r>
              <a:rPr lang="pl-PL" dirty="0" smtClean="0"/>
              <a:t>/[^</a:t>
            </a:r>
            <a:r>
              <a:rPr lang="pl-PL" dirty="0" err="1" smtClean="0"/>
              <a:t>A-Za-z</a:t>
            </a:r>
            <a:r>
              <a:rPr lang="pl-PL" dirty="0" smtClean="0"/>
              <a:t>]/ #Dopasowuje wszystko co nie jest literą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Alternatywa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Użyj | żeby jeden ze zbiorów możliwych opcji</a:t>
            </a:r>
          </a:p>
          <a:p>
            <a:pPr>
              <a:buNone/>
            </a:pPr>
            <a:r>
              <a:rPr lang="pl-PL" dirty="0" smtClean="0"/>
              <a:t>	/</a:t>
            </a:r>
            <a:r>
              <a:rPr lang="pl-PL" dirty="0" err="1" smtClean="0"/>
              <a:t>rose|martha|donna</a:t>
            </a:r>
            <a:r>
              <a:rPr lang="pl-PL" dirty="0" smtClean="0"/>
              <a:t>/i;</a:t>
            </a:r>
          </a:p>
          <a:p>
            <a:r>
              <a:rPr lang="pl-PL" dirty="0" smtClean="0"/>
              <a:t>Do grupowania można użyć nawiasów</a:t>
            </a:r>
          </a:p>
          <a:p>
            <a:pPr>
              <a:buNone/>
            </a:pPr>
            <a:r>
              <a:rPr lang="pl-PL" dirty="0" smtClean="0"/>
              <a:t>	/^(</a:t>
            </a:r>
            <a:r>
              <a:rPr lang="pl-PL" dirty="0" err="1" smtClean="0"/>
              <a:t>rose|martha|donna</a:t>
            </a:r>
            <a:r>
              <a:rPr lang="pl-PL" dirty="0" smtClean="0"/>
              <a:t>)$/i;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Przechwytywanie dopasowań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800" dirty="0" smtClean="0"/>
              <a:t>Nawiasy wykorzystujemy również do przechwytywania dopasowań częściowych</a:t>
            </a:r>
          </a:p>
          <a:p>
            <a:pPr>
              <a:buNone/>
            </a:pPr>
            <a:r>
              <a:rPr lang="pl-PL" sz="2800" dirty="0" smtClean="0"/>
              <a:t>Przechwycone dopasowania przechowywane są w zmiennych $1, $2, itd. </a:t>
            </a:r>
          </a:p>
          <a:p>
            <a:pPr lvl="1">
              <a:buNone/>
            </a:pPr>
            <a:r>
              <a:rPr lang="en-US" sz="2400" dirty="0" smtClean="0"/>
              <a:t>while (&lt;FILE&gt;) {</a:t>
            </a:r>
          </a:p>
          <a:p>
            <a:pPr lvl="1">
              <a:buNone/>
            </a:pPr>
            <a:r>
              <a:rPr lang="en-US" sz="2400" dirty="0" smtClean="0"/>
              <a:t>  if (/^(\w+)\s+(\w+)/) {</a:t>
            </a:r>
          </a:p>
          <a:p>
            <a:pPr lvl="1">
              <a:buNone/>
            </a:pPr>
            <a:r>
              <a:rPr lang="en-US" sz="2400" dirty="0" smtClean="0"/>
              <a:t>    print „</a:t>
            </a:r>
            <a:r>
              <a:rPr lang="pl-PL" sz="2400" dirty="0" smtClean="0"/>
              <a:t>Pierwszym słowem było</a:t>
            </a:r>
            <a:r>
              <a:rPr lang="en-US" sz="2400" dirty="0" smtClean="0"/>
              <a:t> $1\n";</a:t>
            </a:r>
          </a:p>
          <a:p>
            <a:pPr lvl="1">
              <a:buNone/>
            </a:pPr>
            <a:r>
              <a:rPr lang="en-US" sz="2400" dirty="0" smtClean="0"/>
              <a:t>    print „</a:t>
            </a:r>
            <a:r>
              <a:rPr lang="pl-PL" sz="2400" dirty="0" smtClean="0"/>
              <a:t>Drugim słowem było</a:t>
            </a:r>
            <a:r>
              <a:rPr lang="en-US" sz="2400" dirty="0" smtClean="0"/>
              <a:t> $2";</a:t>
            </a:r>
          </a:p>
          <a:p>
            <a:pPr lvl="1">
              <a:buNone/>
            </a:pPr>
            <a:r>
              <a:rPr lang="en-US" sz="2400" dirty="0" smtClean="0"/>
              <a:t>  }</a:t>
            </a:r>
          </a:p>
          <a:p>
            <a:pPr lvl="1">
              <a:buNone/>
            </a:pPr>
            <a:r>
              <a:rPr lang="en-US" sz="2400" dirty="0" smtClean="0"/>
              <a:t>}</a:t>
            </a:r>
            <a:endParaRPr lang="pl-PL" sz="2400" dirty="0" smtClean="0"/>
          </a:p>
          <a:p>
            <a:pPr lvl="1">
              <a:buNone/>
            </a:pP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dopasowanych elementów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130480" cy="4751387"/>
          </a:xfrm>
        </p:spPr>
        <p:txBody>
          <a:bodyPr/>
          <a:lstStyle/>
          <a:p>
            <a:r>
              <a:rPr lang="pl-PL" dirty="0" smtClean="0"/>
              <a:t>Dopasowane elementy są przekazywane również gdy operator </a:t>
            </a:r>
            <a:r>
              <a:rPr lang="pl-PL" dirty="0" err="1" smtClean="0"/>
              <a:t>match</a:t>
            </a:r>
            <a:r>
              <a:rPr lang="pl-PL" dirty="0" smtClean="0"/>
              <a:t> zostanie użyty w kontekście listowym</a:t>
            </a:r>
          </a:p>
          <a:p>
            <a:pPr lvl="2">
              <a:buNone/>
            </a:pPr>
            <a:r>
              <a:rPr lang="en-US" dirty="0" smtClean="0"/>
              <a:t>my @</a:t>
            </a:r>
            <a:r>
              <a:rPr lang="en-US" dirty="0" err="1" smtClean="0"/>
              <a:t>nums</a:t>
            </a:r>
            <a:r>
              <a:rPr lang="en-US" dirty="0" smtClean="0"/>
              <a:t> = $text =~ /(\d+)/g;</a:t>
            </a:r>
          </a:p>
          <a:p>
            <a:pPr lvl="2">
              <a:buNone/>
            </a:pPr>
            <a:r>
              <a:rPr lang="en-US" dirty="0" smtClean="0"/>
              <a:t>print "</a:t>
            </a:r>
            <a:r>
              <a:rPr lang="pl-PL" dirty="0" smtClean="0"/>
              <a:t>Znalazłem </a:t>
            </a:r>
            <a:r>
              <a:rPr lang="pl-PL" dirty="0" err="1" smtClean="0"/>
              <a:t>nastepujące</a:t>
            </a:r>
            <a:r>
              <a:rPr lang="pl-PL" dirty="0" smtClean="0"/>
              <a:t> liczby całkowite</a:t>
            </a:r>
            <a:r>
              <a:rPr lang="en-US" dirty="0" smtClean="0"/>
              <a:t>:\n";</a:t>
            </a:r>
          </a:p>
          <a:p>
            <a:pPr lvl="2">
              <a:buNone/>
            </a:pPr>
            <a:r>
              <a:rPr lang="en-US" dirty="0" smtClean="0"/>
              <a:t>print "@</a:t>
            </a:r>
            <a:r>
              <a:rPr lang="en-US" dirty="0" err="1" smtClean="0"/>
              <a:t>nums</a:t>
            </a:r>
            <a:r>
              <a:rPr lang="en-US" dirty="0" smtClean="0"/>
              <a:t>\n";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informacji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perlre</a:t>
            </a:r>
            <a:endParaRPr lang="pl-PL" dirty="0" smtClean="0"/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perlretut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7" name="Tytuł 1"/>
          <p:cNvSpPr txBox="1">
            <a:spLocks/>
          </p:cNvSpPr>
          <p:nvPr/>
        </p:nvSpPr>
        <p:spPr bwMode="auto">
          <a:xfrm>
            <a:off x="755576" y="2722240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pl-PL" sz="4000" b="1" i="0" u="none" strike="noStrike" kern="0" cap="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sMART</a:t>
            </a:r>
            <a:r>
              <a:rPr kumimoji="1" lang="pl-PL" sz="4000" b="1" i="0" u="none" strike="noStrike" kern="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MATCHING</a:t>
            </a:r>
            <a:endParaRPr kumimoji="1" lang="pl-PL" sz="4000" b="1" i="0" u="none" strike="noStrike" kern="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Smart </a:t>
            </a:r>
            <a:r>
              <a:rPr lang="pl-PL" dirty="0" err="1" smtClean="0"/>
              <a:t>Matching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Mechanizm wprowadzony w Perl 5.10</a:t>
            </a:r>
          </a:p>
          <a:p>
            <a:r>
              <a:rPr lang="pl-PL" dirty="0" smtClean="0"/>
              <a:t>Operator dopasowania dający bardzo duże możliwości</a:t>
            </a:r>
          </a:p>
          <a:p>
            <a:r>
              <a:rPr lang="pl-PL" dirty="0" smtClean="0"/>
              <a:t>Zrób to co mam namyśli (Do </a:t>
            </a:r>
            <a:r>
              <a:rPr lang="pl-PL" dirty="0" err="1" smtClean="0"/>
              <a:t>What</a:t>
            </a:r>
            <a:r>
              <a:rPr lang="pl-PL" dirty="0" smtClean="0"/>
              <a:t> I </a:t>
            </a:r>
            <a:r>
              <a:rPr lang="pl-PL" dirty="0" err="1" smtClean="0"/>
              <a:t>Mean</a:t>
            </a:r>
            <a:r>
              <a:rPr lang="pl-PL" dirty="0" smtClean="0"/>
              <a:t>)</a:t>
            </a:r>
          </a:p>
          <a:p>
            <a:r>
              <a:rPr lang="pl-PL" dirty="0" smtClean="0"/>
              <a:t>Sprawdza operandy</a:t>
            </a:r>
          </a:p>
          <a:p>
            <a:r>
              <a:rPr lang="pl-PL" dirty="0" smtClean="0"/>
              <a:t>Podejmuje decyzje jakie dopasowanie zastosować</a:t>
            </a:r>
            <a:endParaRPr lang="pl-PL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Operator Smart </a:t>
            </a:r>
            <a:r>
              <a:rPr lang="pl-PL" dirty="0" err="1" smtClean="0"/>
              <a:t>Match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Nowy operator</a:t>
            </a:r>
          </a:p>
          <a:p>
            <a:pPr>
              <a:buNone/>
            </a:pPr>
            <a:r>
              <a:rPr lang="pl-PL" sz="2400" dirty="0" smtClean="0"/>
              <a:t>~~</a:t>
            </a:r>
          </a:p>
          <a:p>
            <a:r>
              <a:rPr lang="pl-PL" sz="2400" dirty="0" smtClean="0"/>
              <a:t>Zbliżony do operatora dopasowania (ang. </a:t>
            </a:r>
            <a:r>
              <a:rPr lang="en-US" sz="2400" dirty="0" smtClean="0"/>
              <a:t>binding operator </a:t>
            </a:r>
            <a:r>
              <a:rPr lang="pl-PL" sz="2400" dirty="0" smtClean="0"/>
              <a:t>) </a:t>
            </a:r>
          </a:p>
          <a:p>
            <a:pPr>
              <a:buNone/>
            </a:pPr>
            <a:r>
              <a:rPr lang="en-US" sz="2400" dirty="0" smtClean="0"/>
              <a:t>=~</a:t>
            </a:r>
          </a:p>
          <a:p>
            <a:r>
              <a:rPr lang="pl-PL" sz="2400" dirty="0" smtClean="0"/>
              <a:t>Może być używany w zastępstwie ww. (</a:t>
            </a:r>
            <a:r>
              <a:rPr lang="en-US" sz="2400" dirty="0" smtClean="0"/>
              <a:t>=~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Wyrażenie:</a:t>
            </a:r>
          </a:p>
          <a:p>
            <a:pPr>
              <a:buNone/>
            </a:pPr>
            <a:r>
              <a:rPr lang="pl-PL" sz="2400" dirty="0" smtClean="0"/>
              <a:t>$</a:t>
            </a:r>
            <a:r>
              <a:rPr lang="pl-PL" sz="2400" dirty="0" err="1" smtClean="0"/>
              <a:t>some_text</a:t>
            </a:r>
            <a:r>
              <a:rPr lang="pl-PL" sz="2400" dirty="0" smtClean="0"/>
              <a:t> =~ /</a:t>
            </a:r>
            <a:r>
              <a:rPr lang="pl-PL" sz="2400" dirty="0" err="1" smtClean="0"/>
              <a:t>some</a:t>
            </a:r>
            <a:r>
              <a:rPr lang="pl-PL" sz="2400" dirty="0" smtClean="0"/>
              <a:t> </a:t>
            </a:r>
            <a:r>
              <a:rPr lang="pl-PL" sz="2400" dirty="0" err="1" smtClean="0"/>
              <a:t>regex</a:t>
            </a:r>
            <a:r>
              <a:rPr lang="pl-PL" sz="2400" dirty="0" smtClean="0"/>
              <a:t>/</a:t>
            </a:r>
          </a:p>
          <a:p>
            <a:pPr>
              <a:buNone/>
            </a:pPr>
            <a:r>
              <a:rPr lang="pl-PL" sz="2400" dirty="0" smtClean="0"/>
              <a:t>Można zastąpić</a:t>
            </a:r>
          </a:p>
          <a:p>
            <a:pPr>
              <a:buNone/>
            </a:pPr>
            <a:r>
              <a:rPr lang="pl-PL" sz="2400" dirty="0" smtClean="0"/>
              <a:t>$</a:t>
            </a:r>
            <a:r>
              <a:rPr lang="pl-PL" sz="2400" dirty="0" err="1" smtClean="0"/>
              <a:t>some_text</a:t>
            </a:r>
            <a:r>
              <a:rPr lang="pl-PL" sz="2400" dirty="0" smtClean="0"/>
              <a:t> ~~ /</a:t>
            </a:r>
            <a:r>
              <a:rPr lang="pl-PL" sz="2400" dirty="0" err="1" smtClean="0"/>
              <a:t>some</a:t>
            </a:r>
            <a:r>
              <a:rPr lang="pl-PL" sz="2400" dirty="0" smtClean="0"/>
              <a:t> </a:t>
            </a:r>
            <a:r>
              <a:rPr lang="pl-PL" sz="2400" dirty="0" err="1" smtClean="0"/>
              <a:t>regex</a:t>
            </a:r>
            <a:r>
              <a:rPr lang="pl-PL" sz="2400" dirty="0" smtClean="0"/>
              <a:t>/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Inteligentniejsze dopasowania (</a:t>
            </a:r>
            <a:r>
              <a:rPr lang="pl-PL" dirty="0" err="1" smtClean="0"/>
              <a:t>smarter</a:t>
            </a:r>
            <a:r>
              <a:rPr lang="pl-PL" dirty="0" smtClean="0"/>
              <a:t> </a:t>
            </a:r>
            <a:r>
              <a:rPr lang="pl-PL" dirty="0" err="1" smtClean="0"/>
              <a:t>matching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Jeśli jednym z operandów jest wyrażenie regularne, to ~~ wykonuje dopasowanie do wzorca</a:t>
            </a:r>
          </a:p>
          <a:p>
            <a:r>
              <a:rPr lang="pl-PL" dirty="0" smtClean="0"/>
              <a:t>Ale w sposób inteligentny np.</a:t>
            </a:r>
          </a:p>
          <a:p>
            <a:pPr>
              <a:buNone/>
            </a:pPr>
            <a:r>
              <a:rPr lang="pl-PL" dirty="0" smtClean="0"/>
              <a:t>%</a:t>
            </a:r>
            <a:r>
              <a:rPr lang="pl-PL" dirty="0" err="1" smtClean="0"/>
              <a:t>hash</a:t>
            </a:r>
            <a:r>
              <a:rPr lang="pl-PL" dirty="0" smtClean="0"/>
              <a:t> ~~ /</a:t>
            </a:r>
            <a:r>
              <a:rPr lang="pl-PL" dirty="0" err="1" smtClean="0"/>
              <a:t>regex</a:t>
            </a:r>
            <a:r>
              <a:rPr lang="pl-PL" dirty="0" smtClean="0"/>
              <a:t>/</a:t>
            </a:r>
          </a:p>
          <a:p>
            <a:pPr>
              <a:buNone/>
            </a:pPr>
            <a:r>
              <a:rPr lang="pl-PL" dirty="0" smtClean="0"/>
              <a:t>dokona dopasowań na kluczach </a:t>
            </a:r>
            <a:r>
              <a:rPr lang="pl-PL" dirty="0" err="1" smtClean="0"/>
              <a:t>hash-y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array</a:t>
            </a:r>
            <a:r>
              <a:rPr lang="pl-PL" dirty="0" smtClean="0"/>
              <a:t> ~~ /</a:t>
            </a:r>
            <a:r>
              <a:rPr lang="pl-PL" dirty="0" err="1" smtClean="0"/>
              <a:t>regex</a:t>
            </a:r>
            <a:r>
              <a:rPr lang="pl-PL" dirty="0" smtClean="0"/>
              <a:t>/</a:t>
            </a:r>
          </a:p>
          <a:p>
            <a:pPr>
              <a:buNone/>
            </a:pPr>
            <a:r>
              <a:rPr lang="pl-PL" dirty="0" smtClean="0"/>
              <a:t>dokona dopasowań na elementach tablicy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inteligentnych dopasowań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Sprawdzenie czy tablice są identyczne</a:t>
            </a:r>
          </a:p>
          <a:p>
            <a:pPr>
              <a:buNone/>
            </a:pPr>
            <a:r>
              <a:rPr lang="pl-PL" dirty="0" smtClean="0"/>
              <a:t>@array1 ~~ @array2</a:t>
            </a:r>
          </a:p>
          <a:p>
            <a:r>
              <a:rPr lang="pl-PL" dirty="0" smtClean="0"/>
              <a:t>Sprawdzenie, czy tablica zawiera dany skalar</a:t>
            </a:r>
          </a:p>
          <a:p>
            <a:pPr>
              <a:buNone/>
            </a:pPr>
            <a:r>
              <a:rPr lang="pl-PL" dirty="0" smtClean="0"/>
              <a:t>$</a:t>
            </a:r>
            <a:r>
              <a:rPr lang="pl-PL" dirty="0" err="1" smtClean="0"/>
              <a:t>scalar</a:t>
            </a:r>
            <a:r>
              <a:rPr lang="pl-PL" dirty="0" smtClean="0"/>
              <a:t> ~~ @</a:t>
            </a:r>
            <a:r>
              <a:rPr lang="pl-PL" dirty="0" err="1" smtClean="0"/>
              <a:t>array</a:t>
            </a:r>
            <a:endParaRPr lang="pl-PL" dirty="0" smtClean="0"/>
          </a:p>
          <a:p>
            <a:r>
              <a:rPr lang="pl-PL" dirty="0" smtClean="0"/>
              <a:t>Sprawdzenie, czy skalar jest kluczem w tablicy asocjacyjnej (</a:t>
            </a:r>
            <a:r>
              <a:rPr lang="pl-PL" dirty="0" err="1" smtClean="0"/>
              <a:t>hash-u</a:t>
            </a:r>
            <a:r>
              <a:rPr lang="pl-PL" dirty="0" smtClean="0"/>
              <a:t>)</a:t>
            </a:r>
          </a:p>
          <a:p>
            <a:r>
              <a:rPr lang="pl-PL" dirty="0" smtClean="0"/>
              <a:t>$</a:t>
            </a:r>
            <a:r>
              <a:rPr lang="pl-PL" dirty="0" err="1" smtClean="0"/>
              <a:t>scalar</a:t>
            </a:r>
            <a:r>
              <a:rPr lang="pl-PL" dirty="0" smtClean="0"/>
              <a:t> ~~ %</a:t>
            </a:r>
            <a:r>
              <a:rPr lang="pl-PL" dirty="0" err="1" smtClean="0"/>
              <a:t>hash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Inteligentne dopasowania skalarów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Jaki rodzaj dopasowania wykona poniższe wyrażenie?</a:t>
            </a:r>
          </a:p>
          <a:p>
            <a:pPr>
              <a:buNone/>
            </a:pPr>
            <a:r>
              <a:rPr lang="pl-PL" dirty="0" smtClean="0"/>
              <a:t>$scalar1 ~~ $scalar2</a:t>
            </a:r>
          </a:p>
          <a:p>
            <a:r>
              <a:rPr lang="pl-PL" dirty="0" smtClean="0"/>
              <a:t>To zależy</a:t>
            </a:r>
          </a:p>
          <a:p>
            <a:r>
              <a:rPr lang="pl-PL" dirty="0" smtClean="0"/>
              <a:t>Jeśli obydwa skalary wyglądają na liczb to ~~ zachowuje się jak ==</a:t>
            </a:r>
          </a:p>
          <a:p>
            <a:r>
              <a:rPr lang="pl-PL" dirty="0" smtClean="0"/>
              <a:t>W przeciwnym razie</a:t>
            </a:r>
            <a:br>
              <a:rPr lang="pl-PL" dirty="0" smtClean="0"/>
            </a:br>
            <a:r>
              <a:rPr lang="pl-PL" dirty="0" smtClean="0"/>
              <a:t>~~ zachowuje się jak </a:t>
            </a:r>
            <a:r>
              <a:rPr lang="pl-PL" dirty="0" err="1" smtClean="0"/>
              <a:t>eq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Korzystanie z modułów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Moduły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Moduł to </a:t>
            </a:r>
            <a:r>
              <a:rPr lang="pl-PL" sz="2800" dirty="0" err="1" smtClean="0"/>
              <a:t>reużywalna</a:t>
            </a:r>
            <a:r>
              <a:rPr lang="pl-PL" sz="2800" dirty="0" smtClean="0"/>
              <a:t> „porcja” kodu</a:t>
            </a:r>
          </a:p>
          <a:p>
            <a:r>
              <a:rPr lang="pl-PL" sz="2800" dirty="0" smtClean="0"/>
              <a:t>Perl jest wyposażony standardowo w ponad 100 modułów (zobacz </a:t>
            </a:r>
            <a:r>
              <a:rPr lang="pl-PL" sz="2800" dirty="0" err="1" smtClean="0"/>
              <a:t>perldoc</a:t>
            </a:r>
            <a:r>
              <a:rPr lang="pl-PL" sz="2800" dirty="0" smtClean="0"/>
              <a:t> </a:t>
            </a:r>
            <a:r>
              <a:rPr lang="pl-PL" sz="2800" dirty="0" err="1" smtClean="0"/>
              <a:t>perlmodlib</a:t>
            </a:r>
            <a:r>
              <a:rPr lang="pl-PL" sz="2800" dirty="0" smtClean="0"/>
              <a:t>, a uzyskasz pełną listę)</a:t>
            </a:r>
          </a:p>
          <a:p>
            <a:r>
              <a:rPr lang="en-US" sz="2800" dirty="0" smtClean="0"/>
              <a:t>Perl </a:t>
            </a:r>
            <a:r>
              <a:rPr lang="pl-PL" sz="2800" dirty="0" smtClean="0"/>
              <a:t>posiada </a:t>
            </a:r>
            <a:r>
              <a:rPr lang="en-US" sz="2800" dirty="0" smtClean="0"/>
              <a:t>repo</a:t>
            </a:r>
            <a:r>
              <a:rPr lang="pl-PL" sz="2800" dirty="0" err="1" smtClean="0"/>
              <a:t>zytorium</a:t>
            </a:r>
            <a:r>
              <a:rPr lang="en-US" sz="2800" dirty="0" smtClean="0"/>
              <a:t> </a:t>
            </a:r>
            <a:r>
              <a:rPr lang="pl-PL" sz="2800" dirty="0" smtClean="0"/>
              <a:t>ogólnodostępnych darmowych </a:t>
            </a:r>
            <a:r>
              <a:rPr lang="en-US" sz="2800" dirty="0" err="1" smtClean="0"/>
              <a:t>modu</a:t>
            </a:r>
            <a:r>
              <a:rPr lang="pl-PL" sz="2800" dirty="0" smtClean="0"/>
              <a:t>łów</a:t>
            </a:r>
            <a:r>
              <a:rPr lang="en-US" sz="2800" dirty="0" smtClean="0"/>
              <a:t> - the Comprehensive Perl Archive Network (CPAN)</a:t>
            </a:r>
          </a:p>
          <a:p>
            <a:r>
              <a:rPr lang="pl-PL" sz="2800" dirty="0" smtClean="0"/>
              <a:t>http://www.cpan.org</a:t>
            </a:r>
          </a:p>
          <a:p>
            <a:r>
              <a:rPr lang="pl-PL" sz="2800" dirty="0" smtClean="0"/>
              <a:t>http://search.cpan.org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Wyszukiwanie modułów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http://search.cpan.org</a:t>
            </a:r>
          </a:p>
          <a:p>
            <a:r>
              <a:rPr lang="pl-PL" dirty="0" smtClean="0"/>
              <a:t>Wyszukiwanie po:</a:t>
            </a:r>
          </a:p>
          <a:p>
            <a:pPr lvl="1"/>
            <a:r>
              <a:rPr lang="pl-PL" dirty="0" smtClean="0"/>
              <a:t>Nazwie modułu</a:t>
            </a:r>
          </a:p>
          <a:p>
            <a:pPr lvl="1"/>
            <a:r>
              <a:rPr lang="pl-PL" dirty="0" smtClean="0"/>
              <a:t>Nazwie dystrybucji</a:t>
            </a:r>
          </a:p>
          <a:p>
            <a:pPr lvl="1"/>
            <a:r>
              <a:rPr lang="pl-PL" dirty="0" smtClean="0"/>
              <a:t>Autorze</a:t>
            </a:r>
          </a:p>
          <a:p>
            <a:r>
              <a:rPr lang="pl-PL" dirty="0" smtClean="0"/>
              <a:t>Uwaga</a:t>
            </a:r>
            <a:r>
              <a:rPr lang="en-US" dirty="0" smtClean="0"/>
              <a:t>: CPAN </a:t>
            </a:r>
            <a:r>
              <a:rPr lang="pl-PL" dirty="0" smtClean="0"/>
              <a:t>zawiera również nowsze wersje modułów </a:t>
            </a:r>
            <a:r>
              <a:rPr lang="en-US" dirty="0" smtClean="0"/>
              <a:t>standard</a:t>
            </a:r>
            <a:r>
              <a:rPr lang="pl-PL" dirty="0" smtClean="0"/>
              <a:t>owych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(trudniejsza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Pobierz plik z dystrybucją</a:t>
            </a:r>
          </a:p>
          <a:p>
            <a:pPr>
              <a:buNone/>
            </a:pPr>
            <a:r>
              <a:rPr lang="pl-PL" dirty="0" err="1" smtClean="0"/>
              <a:t>MyModule-X.XX.tar.gz</a:t>
            </a:r>
            <a:endParaRPr lang="pl-PL" dirty="0" smtClean="0"/>
          </a:p>
          <a:p>
            <a:r>
              <a:rPr lang="pl-PL" dirty="0" smtClean="0"/>
              <a:t>Zdekompresuj - </a:t>
            </a:r>
            <a:r>
              <a:rPr lang="pl-PL" dirty="0" err="1" smtClean="0"/>
              <a:t>unzip</a:t>
            </a:r>
            <a:endParaRPr lang="pl-PL" dirty="0" smtClean="0"/>
          </a:p>
          <a:p>
            <a:r>
              <a:rPr lang="pl-PL" dirty="0" smtClean="0"/>
              <a:t>$ </a:t>
            </a:r>
            <a:r>
              <a:rPr lang="pl-PL" dirty="0" err="1" smtClean="0"/>
              <a:t>gunzip</a:t>
            </a:r>
            <a:r>
              <a:rPr lang="pl-PL" dirty="0" smtClean="0"/>
              <a:t> </a:t>
            </a:r>
            <a:r>
              <a:rPr lang="pl-PL" dirty="0" err="1" smtClean="0"/>
              <a:t>MyModule-X.XX.tar.gz</a:t>
            </a:r>
            <a:endParaRPr lang="pl-PL" dirty="0" smtClean="0"/>
          </a:p>
          <a:p>
            <a:r>
              <a:rPr lang="pl-PL" dirty="0" smtClean="0"/>
              <a:t>Rozpakuj - </a:t>
            </a:r>
            <a:r>
              <a:rPr lang="pl-PL" dirty="0" err="1" smtClean="0"/>
              <a:t>untar</a:t>
            </a:r>
            <a:endParaRPr lang="pl-PL" dirty="0" smtClean="0"/>
          </a:p>
          <a:p>
            <a:r>
              <a:rPr lang="pl-PL" dirty="0" smtClean="0"/>
              <a:t>$ tar </a:t>
            </a:r>
            <a:r>
              <a:rPr lang="pl-PL" dirty="0" err="1" smtClean="0"/>
              <a:t>xvf</a:t>
            </a:r>
            <a:r>
              <a:rPr lang="pl-PL" dirty="0" smtClean="0"/>
              <a:t> </a:t>
            </a:r>
            <a:r>
              <a:rPr lang="pl-PL" dirty="0" err="1" smtClean="0"/>
              <a:t>MyModule-X.XX.tar</a:t>
            </a:r>
            <a:endParaRPr lang="pl-PL" dirty="0" smtClean="0"/>
          </a:p>
          <a:p>
            <a:r>
              <a:rPr lang="pl-PL" dirty="0" smtClean="0"/>
              <a:t>Przejdź do rozpakowanego katalogu</a:t>
            </a:r>
          </a:p>
          <a:p>
            <a:r>
              <a:rPr lang="pl-PL" dirty="0" smtClean="0"/>
              <a:t>$ </a:t>
            </a:r>
            <a:r>
              <a:rPr lang="pl-PL" dirty="0" err="1" smtClean="0"/>
              <a:t>cd</a:t>
            </a:r>
            <a:r>
              <a:rPr lang="pl-PL" dirty="0" smtClean="0"/>
              <a:t> </a:t>
            </a:r>
            <a:r>
              <a:rPr lang="pl-PL" dirty="0" err="1" smtClean="0"/>
              <a:t>MyModule-X.XX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(trudniejsza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Wygeneruj </a:t>
            </a:r>
            <a:r>
              <a:rPr lang="pl-PL" dirty="0" err="1" smtClean="0"/>
              <a:t>Makefile</a:t>
            </a:r>
            <a:endParaRPr lang="pl-PL" dirty="0" smtClean="0"/>
          </a:p>
          <a:p>
            <a:r>
              <a:rPr lang="pl-PL" dirty="0" smtClean="0"/>
              <a:t>$ perl </a:t>
            </a:r>
            <a:r>
              <a:rPr lang="pl-PL" dirty="0" err="1" smtClean="0"/>
              <a:t>Makefile.PL</a:t>
            </a:r>
            <a:endParaRPr lang="pl-PL" dirty="0" smtClean="0"/>
          </a:p>
          <a:p>
            <a:r>
              <a:rPr lang="pl-PL" dirty="0" smtClean="0"/>
              <a:t>Skompiluj/zbuduj moduł</a:t>
            </a:r>
          </a:p>
          <a:p>
            <a:r>
              <a:rPr lang="pl-PL" dirty="0" smtClean="0"/>
              <a:t>$ make</a:t>
            </a:r>
          </a:p>
          <a:p>
            <a:r>
              <a:rPr lang="pl-PL" dirty="0" smtClean="0"/>
              <a:t>Przetestuj wynik kompilacji</a:t>
            </a:r>
          </a:p>
          <a:p>
            <a:r>
              <a:rPr lang="pl-PL" dirty="0" smtClean="0"/>
              <a:t>$ make test</a:t>
            </a:r>
          </a:p>
          <a:p>
            <a:r>
              <a:rPr lang="pl-PL" dirty="0" smtClean="0"/>
              <a:t>Instaluj moduł</a:t>
            </a:r>
          </a:p>
          <a:p>
            <a:r>
              <a:rPr lang="pl-PL" dirty="0" smtClean="0"/>
              <a:t>$ make </a:t>
            </a:r>
            <a:r>
              <a:rPr lang="pl-PL" dirty="0" err="1" smtClean="0"/>
              <a:t>install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(trudniejsza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Uwaga</a:t>
            </a:r>
            <a:r>
              <a:rPr lang="en-US" dirty="0" smtClean="0"/>
              <a:t>: </a:t>
            </a:r>
            <a:r>
              <a:rPr lang="pl-PL" dirty="0" smtClean="0"/>
              <a:t>możesz potrzebować przywilejów administratora - </a:t>
            </a:r>
            <a:r>
              <a:rPr lang="pl-PL" dirty="0" err="1" smtClean="0"/>
              <a:t>root-a</a:t>
            </a:r>
            <a:r>
              <a:rPr lang="pl-PL" dirty="0" smtClean="0"/>
              <a:t> (</a:t>
            </a:r>
            <a:r>
              <a:rPr lang="en-US" dirty="0" smtClean="0"/>
              <a:t>root permissions</a:t>
            </a:r>
            <a:r>
              <a:rPr lang="pl-PL" dirty="0" smtClean="0"/>
              <a:t>), aby wykonać</a:t>
            </a:r>
            <a:r>
              <a:rPr lang="en-US" dirty="0" smtClean="0"/>
              <a:t> make install</a:t>
            </a:r>
          </a:p>
          <a:p>
            <a:r>
              <a:rPr lang="pl-PL" dirty="0" smtClean="0"/>
              <a:t>Użytkownik  może mieć również osobistą bibliotekę modułów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	perl </a:t>
            </a:r>
            <a:r>
              <a:rPr lang="pl-PL" dirty="0" err="1" smtClean="0"/>
              <a:t>Makefile.PL</a:t>
            </a:r>
            <a:r>
              <a:rPr lang="pl-PL" dirty="0" smtClean="0"/>
              <a:t> PREFIX=~/perl</a:t>
            </a:r>
          </a:p>
          <a:p>
            <a:pPr lvl="1">
              <a:buNone/>
            </a:pPr>
            <a:r>
              <a:rPr lang="pl-PL" dirty="0" smtClean="0"/>
              <a:t>Konieczne jest dostosowanie @INC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(łatwiejsza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Uwaga: Może nie działać</a:t>
            </a:r>
            <a:r>
              <a:rPr lang="en-US" dirty="0" smtClean="0"/>
              <a:t> </a:t>
            </a:r>
            <a:r>
              <a:rPr lang="pl-PL" dirty="0" smtClean="0"/>
              <a:t>poprzez firewall</a:t>
            </a:r>
            <a:endParaRPr lang="en-US" dirty="0" smtClean="0"/>
          </a:p>
          <a:p>
            <a:r>
              <a:rPr lang="en-US" dirty="0" smtClean="0"/>
              <a:t>CPANPLUS.pm </a:t>
            </a:r>
            <a:r>
              <a:rPr lang="pl-PL" dirty="0" smtClean="0"/>
              <a:t>jest dystrybuowany z </a:t>
            </a:r>
            <a:r>
              <a:rPr lang="pl-PL" dirty="0" err="1" smtClean="0"/>
              <a:t>nowsyzmi</a:t>
            </a:r>
            <a:r>
              <a:rPr lang="pl-PL" dirty="0" smtClean="0"/>
              <a:t> </a:t>
            </a:r>
            <a:r>
              <a:rPr lang="en-US" dirty="0" smtClean="0"/>
              <a:t>Perl</a:t>
            </a:r>
            <a:r>
              <a:rPr lang="pl-PL" dirty="0" smtClean="0"/>
              <a:t>-</a:t>
            </a:r>
            <a:r>
              <a:rPr lang="pl-PL" dirty="0" err="1" smtClean="0"/>
              <a:t>ami</a:t>
            </a:r>
            <a:endParaRPr lang="en-US" dirty="0" smtClean="0"/>
          </a:p>
          <a:p>
            <a:r>
              <a:rPr lang="en-US" dirty="0" smtClean="0"/>
              <a:t>Automat</a:t>
            </a:r>
            <a:r>
              <a:rPr lang="pl-PL" dirty="0" err="1" smtClean="0"/>
              <a:t>ycznie</a:t>
            </a:r>
            <a:r>
              <a:rPr lang="pl-PL" dirty="0" smtClean="0"/>
              <a:t> przeprowadza proces instalacji</a:t>
            </a:r>
            <a:endParaRPr lang="en-US" dirty="0" smtClean="0"/>
          </a:p>
          <a:p>
            <a:r>
              <a:rPr lang="pl-PL" dirty="0" smtClean="0"/>
              <a:t>Rozwiązuje zależności między modułami</a:t>
            </a:r>
            <a:endParaRPr lang="en-US" dirty="0" smtClean="0"/>
          </a:p>
          <a:p>
            <a:r>
              <a:rPr lang="en-US" dirty="0" smtClean="0"/>
              <a:t>M</a:t>
            </a:r>
            <a:r>
              <a:rPr lang="pl-PL" dirty="0" err="1" smtClean="0"/>
              <a:t>oże</a:t>
            </a:r>
            <a:r>
              <a:rPr lang="pl-PL" dirty="0" smtClean="0"/>
              <a:t> nadal wymagać uprawnień </a:t>
            </a:r>
            <a:r>
              <a:rPr lang="pl-PL" dirty="0" err="1" smtClean="0"/>
              <a:t>root-a</a:t>
            </a:r>
            <a:endParaRPr lang="en-US" dirty="0" smtClean="0"/>
          </a:p>
          <a:p>
            <a:pPr lvl="1"/>
            <a:r>
              <a:rPr lang="pl-PL" dirty="0" smtClean="0"/>
              <a:t>Można wykorzystać '</a:t>
            </a:r>
            <a:r>
              <a:rPr lang="pl-PL" dirty="0" err="1" smtClean="0"/>
              <a:t>sudo</a:t>
            </a:r>
            <a:r>
              <a:rPr lang="pl-PL" dirty="0" smtClean="0"/>
              <a:t>'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Instalowanie modułów (łatwiejsza droga)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c</a:t>
            </a:r>
            <a:r>
              <a:rPr lang="en-US" dirty="0" err="1" smtClean="0"/>
              <a:t>panp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[ ... </a:t>
            </a:r>
            <a:r>
              <a:rPr lang="pl-PL" dirty="0" smtClean="0"/>
              <a:t>jakiś tekst</a:t>
            </a:r>
            <a:r>
              <a:rPr lang="en-US" dirty="0" smtClean="0"/>
              <a:t> ... ]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</a:t>
            </a:r>
            <a:r>
              <a:rPr lang="en-US" dirty="0" smtClean="0"/>
              <a:t>CPAN Terminal&gt; install Some::Module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</a:t>
            </a:r>
            <a:r>
              <a:rPr lang="en-US" dirty="0" smtClean="0"/>
              <a:t>[ ... </a:t>
            </a:r>
            <a:r>
              <a:rPr lang="pl-PL" dirty="0" smtClean="0"/>
              <a:t>Jeszcze trochę tekstu</a:t>
            </a:r>
            <a:r>
              <a:rPr lang="en-US" dirty="0" smtClean="0"/>
              <a:t> ... ]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</a:t>
            </a:r>
            <a:r>
              <a:rPr lang="en-US" dirty="0" smtClean="0"/>
              <a:t>CPAN Terminal&gt; quit</a:t>
            </a:r>
          </a:p>
          <a:p>
            <a:r>
              <a:rPr lang="pl-PL" dirty="0" smtClean="0"/>
              <a:t>Lub</a:t>
            </a:r>
          </a:p>
          <a:p>
            <a:r>
              <a:rPr lang="pl-PL" dirty="0" err="1" smtClean="0"/>
              <a:t>cpanp</a:t>
            </a:r>
            <a:r>
              <a:rPr lang="pl-PL" dirty="0" smtClean="0"/>
              <a:t> -i </a:t>
            </a:r>
            <a:r>
              <a:rPr lang="pl-PL" dirty="0" err="1" smtClean="0"/>
              <a:t>Some::Module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modułów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00808"/>
            <a:ext cx="7696200" cy="4751387"/>
          </a:xfrm>
        </p:spPr>
        <p:txBody>
          <a:bodyPr/>
          <a:lstStyle/>
          <a:p>
            <a:r>
              <a:rPr lang="pl-PL" sz="2800" dirty="0" smtClean="0"/>
              <a:t>Dwa typy modułów:</a:t>
            </a:r>
          </a:p>
          <a:p>
            <a:pPr lvl="1"/>
            <a:r>
              <a:rPr lang="pl-PL" sz="2400" dirty="0" smtClean="0"/>
              <a:t>funkcyjne i obiektowe</a:t>
            </a:r>
          </a:p>
          <a:p>
            <a:r>
              <a:rPr lang="pl-PL" sz="2800" dirty="0" smtClean="0"/>
              <a:t>Moduły funkcyjne eksportują nowe podprogramy/funkcje/procedury oraz zmienne do naszego programu</a:t>
            </a:r>
          </a:p>
          <a:p>
            <a:r>
              <a:rPr lang="pl-PL" sz="2800" dirty="0" smtClean="0"/>
              <a:t>Moduły obiektowe zwykle tego nie robią</a:t>
            </a:r>
          </a:p>
          <a:p>
            <a:r>
              <a:rPr lang="pl-PL" sz="2800" dirty="0" smtClean="0"/>
              <a:t>Rozróżnienie pomiędzy tymi rodzajami modułów nie jest sztywne (weźmy na przykład  </a:t>
            </a:r>
            <a:r>
              <a:rPr lang="pl-PL" sz="2800" dirty="0" err="1" smtClean="0"/>
              <a:t>CGI.pm</a:t>
            </a:r>
            <a:r>
              <a:rPr lang="pl-PL" sz="2800" dirty="0" smtClean="0"/>
              <a:t>)</a:t>
            </a:r>
            <a:endParaRPr lang="pl-PL" sz="2800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modułów funkcyjnych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Domyślny import:</a:t>
            </a:r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pl-PL" sz="2800" dirty="0" err="1" smtClean="0"/>
              <a:t>use</a:t>
            </a:r>
            <a:r>
              <a:rPr lang="pl-PL" sz="2800" dirty="0" smtClean="0"/>
              <a:t> </a:t>
            </a:r>
            <a:r>
              <a:rPr lang="pl-PL" sz="2800" dirty="0" err="1" smtClean="0"/>
              <a:t>My::Module</a:t>
            </a:r>
            <a:r>
              <a:rPr lang="pl-PL" sz="2800" dirty="0" smtClean="0"/>
              <a:t>;</a:t>
            </a:r>
          </a:p>
          <a:p>
            <a:r>
              <a:rPr lang="pl-PL" sz="2800" dirty="0" smtClean="0"/>
              <a:t>Import opcjonalny komponentów :</a:t>
            </a:r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en-US" sz="2800" dirty="0" smtClean="0"/>
              <a:t>use My::Module </a:t>
            </a:r>
            <a:r>
              <a:rPr lang="en-US" sz="2800" dirty="0" err="1" smtClean="0"/>
              <a:t>qw</a:t>
            </a:r>
            <a:r>
              <a:rPr lang="en-US" sz="2800" dirty="0" smtClean="0"/>
              <a:t>(</a:t>
            </a:r>
            <a:r>
              <a:rPr lang="en-US" sz="2800" dirty="0" err="1" smtClean="0"/>
              <a:t>my_sub</a:t>
            </a:r>
            <a:r>
              <a:rPr lang="en-US" sz="2800" dirty="0" smtClean="0"/>
              <a:t>                  @</a:t>
            </a:r>
            <a:r>
              <a:rPr lang="en-US" sz="2800" dirty="0" err="1" smtClean="0"/>
              <a:t>my_arr</a:t>
            </a:r>
            <a:r>
              <a:rPr lang="en-US" sz="2800" dirty="0" smtClean="0"/>
              <a:t>);</a:t>
            </a:r>
          </a:p>
          <a:p>
            <a:r>
              <a:rPr lang="en-US" sz="2800" dirty="0" smtClean="0"/>
              <a:t>Import </a:t>
            </a:r>
            <a:r>
              <a:rPr lang="pl-PL" sz="2800" dirty="0" smtClean="0"/>
              <a:t>z</a:t>
            </a:r>
            <a:r>
              <a:rPr lang="en-US" sz="2800" dirty="0" err="1" smtClean="0"/>
              <a:t>defin</a:t>
            </a:r>
            <a:r>
              <a:rPr lang="pl-PL" sz="2800" dirty="0" err="1" smtClean="0"/>
              <a:t>iowanych</a:t>
            </a:r>
            <a:r>
              <a:rPr lang="en-US" sz="2800" dirty="0" smtClean="0"/>
              <a:t> </a:t>
            </a:r>
            <a:r>
              <a:rPr lang="pl-PL" sz="2800" dirty="0" smtClean="0"/>
              <a:t>zbiorów komponentów</a:t>
            </a:r>
            <a:r>
              <a:rPr lang="en-US" sz="2800" dirty="0" smtClean="0"/>
              <a:t>:</a:t>
            </a:r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pl-PL" sz="2800" dirty="0" err="1" smtClean="0"/>
              <a:t>use</a:t>
            </a:r>
            <a:r>
              <a:rPr lang="pl-PL" sz="2800" dirty="0" smtClean="0"/>
              <a:t> </a:t>
            </a:r>
            <a:r>
              <a:rPr lang="pl-PL" sz="2800" dirty="0" err="1" smtClean="0"/>
              <a:t>My:Module</a:t>
            </a:r>
            <a:r>
              <a:rPr lang="pl-PL" sz="2800" dirty="0" smtClean="0"/>
              <a:t> </a:t>
            </a:r>
            <a:r>
              <a:rPr lang="pl-PL" sz="2800" dirty="0" err="1" smtClean="0"/>
              <a:t>qw</a:t>
            </a:r>
            <a:r>
              <a:rPr lang="pl-PL" sz="2800" dirty="0" smtClean="0"/>
              <a:t>(:</a:t>
            </a:r>
            <a:r>
              <a:rPr lang="pl-PL" sz="2800" dirty="0" err="1" smtClean="0"/>
              <a:t>advanced</a:t>
            </a:r>
            <a:r>
              <a:rPr lang="pl-PL" sz="2800" dirty="0" smtClean="0"/>
              <a:t>);</a:t>
            </a:r>
          </a:p>
          <a:p>
            <a:r>
              <a:rPr lang="pl-PL" sz="2800" dirty="0" smtClean="0"/>
              <a:t>Użycie zaimportowanych komponentów:</a:t>
            </a:r>
          </a:p>
          <a:p>
            <a:r>
              <a:rPr lang="pl-PL" sz="2800" dirty="0" smtClean="0"/>
              <a:t>$data = </a:t>
            </a:r>
            <a:r>
              <a:rPr lang="pl-PL" sz="2800" dirty="0" err="1" smtClean="0"/>
              <a:t>my_sub</a:t>
            </a:r>
            <a:r>
              <a:rPr lang="pl-PL" sz="2800" dirty="0" smtClean="0"/>
              <a:t>(@</a:t>
            </a:r>
            <a:r>
              <a:rPr lang="pl-PL" sz="2800" dirty="0" err="1" smtClean="0"/>
              <a:t>my_arr</a:t>
            </a:r>
            <a:r>
              <a:rPr lang="pl-PL" sz="2800" dirty="0" smtClean="0"/>
              <a:t>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modułów obiektowych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Użyj modułu:</a:t>
            </a:r>
          </a:p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My::Object</a:t>
            </a:r>
            <a:r>
              <a:rPr lang="pl-PL" dirty="0" smtClean="0"/>
              <a:t>;</a:t>
            </a:r>
          </a:p>
          <a:p>
            <a:r>
              <a:rPr lang="pl-PL" dirty="0" smtClean="0"/>
              <a:t>Utwórz obiekt:</a:t>
            </a:r>
          </a:p>
          <a:p>
            <a:r>
              <a:rPr lang="pl-PL" dirty="0" smtClean="0"/>
              <a:t>$</a:t>
            </a:r>
            <a:r>
              <a:rPr lang="pl-PL" dirty="0" err="1" smtClean="0"/>
              <a:t>obj</a:t>
            </a:r>
            <a:r>
              <a:rPr lang="pl-PL" dirty="0" smtClean="0"/>
              <a:t> = </a:t>
            </a:r>
            <a:r>
              <a:rPr lang="pl-PL" dirty="0" err="1" smtClean="0"/>
              <a:t>My::Object-&gt;new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Uwaga: wywołanie </a:t>
            </a:r>
            <a:r>
              <a:rPr lang="pl-PL" dirty="0" err="1" smtClean="0"/>
              <a:t>new</a:t>
            </a:r>
            <a:r>
              <a:rPr lang="pl-PL" dirty="0" smtClean="0"/>
              <a:t> jest</a:t>
            </a:r>
            <a:r>
              <a:rPr lang="en-US" dirty="0" smtClean="0"/>
              <a:t> </a:t>
            </a:r>
            <a:r>
              <a:rPr lang="pl-PL" dirty="0" smtClean="0"/>
              <a:t>tylko</a:t>
            </a:r>
            <a:r>
              <a:rPr lang="en-US" dirty="0" smtClean="0"/>
              <a:t> </a:t>
            </a:r>
            <a:r>
              <a:rPr lang="pl-PL" dirty="0" smtClean="0"/>
              <a:t>k</a:t>
            </a:r>
            <a:r>
              <a:rPr lang="en-US" dirty="0" smtClean="0"/>
              <a:t>on</a:t>
            </a:r>
            <a:r>
              <a:rPr lang="pl-PL" dirty="0" smtClean="0"/>
              <a:t>w</a:t>
            </a:r>
            <a:r>
              <a:rPr lang="en-US" dirty="0" smtClean="0"/>
              <a:t>en</a:t>
            </a:r>
            <a:r>
              <a:rPr lang="pl-PL" dirty="0" err="1" smtClean="0"/>
              <a:t>cją</a:t>
            </a:r>
            <a:endParaRPr lang="en-US" dirty="0" smtClean="0"/>
          </a:p>
          <a:p>
            <a:r>
              <a:rPr lang="pl-PL" dirty="0" smtClean="0"/>
              <a:t>Użyj metod obiektu:</a:t>
            </a:r>
          </a:p>
          <a:p>
            <a:pPr>
              <a:buNone/>
            </a:pPr>
            <a:r>
              <a:rPr lang="pl-PL" dirty="0" smtClean="0"/>
              <a:t>	$</a:t>
            </a:r>
            <a:r>
              <a:rPr lang="pl-PL" dirty="0" err="1" smtClean="0"/>
              <a:t>obj-&gt;set_name</a:t>
            </a:r>
            <a:r>
              <a:rPr lang="pl-PL" dirty="0" smtClean="0"/>
              <a:t>($</a:t>
            </a:r>
            <a:r>
              <a:rPr lang="pl-PL" dirty="0" err="1" smtClean="0"/>
              <a:t>name</a:t>
            </a:r>
            <a:r>
              <a:rPr lang="pl-PL" dirty="0" smtClean="0"/>
              <a:t>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Użyteczne moduły standardowe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err="1" smtClean="0"/>
              <a:t>constant</a:t>
            </a:r>
            <a:endParaRPr lang="pl-PL" dirty="0" smtClean="0"/>
          </a:p>
          <a:p>
            <a:r>
              <a:rPr lang="pl-PL" dirty="0" err="1" smtClean="0"/>
              <a:t>Time::Local</a:t>
            </a:r>
            <a:endParaRPr lang="pl-PL" dirty="0" smtClean="0"/>
          </a:p>
          <a:p>
            <a:r>
              <a:rPr lang="pl-PL" dirty="0" err="1" smtClean="0"/>
              <a:t>Text::ParseWords</a:t>
            </a:r>
            <a:endParaRPr lang="pl-PL" dirty="0" smtClean="0"/>
          </a:p>
          <a:p>
            <a:r>
              <a:rPr lang="pl-PL" dirty="0" err="1" smtClean="0"/>
              <a:t>Getopt::Std</a:t>
            </a:r>
            <a:endParaRPr lang="pl-PL" dirty="0" smtClean="0"/>
          </a:p>
          <a:p>
            <a:r>
              <a:rPr lang="pl-PL" dirty="0" err="1" smtClean="0"/>
              <a:t>Cwd</a:t>
            </a:r>
            <a:endParaRPr lang="pl-PL" dirty="0" smtClean="0"/>
          </a:p>
          <a:p>
            <a:r>
              <a:rPr lang="pl-PL" dirty="0" smtClean="0"/>
              <a:t>File::Basename</a:t>
            </a:r>
          </a:p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File::Copy</a:t>
            </a:r>
          </a:p>
          <a:p>
            <a:r>
              <a:rPr lang="pl-PL" dirty="0" smtClean="0"/>
              <a:t>POSIX</a:t>
            </a:r>
          </a:p>
          <a:p>
            <a:r>
              <a:rPr lang="pl-PL" dirty="0" smtClean="0"/>
              <a:t>CGI</a:t>
            </a:r>
          </a:p>
          <a:p>
            <a:r>
              <a:rPr lang="pl-PL" dirty="0" err="1" smtClean="0"/>
              <a:t>Carp</a:t>
            </a:r>
            <a:endParaRPr lang="pl-PL" dirty="0" smtClean="0"/>
          </a:p>
          <a:p>
            <a:r>
              <a:rPr lang="pl-PL" dirty="0" err="1" smtClean="0"/>
              <a:t>Benchmark</a:t>
            </a:r>
            <a:endParaRPr lang="pl-PL" dirty="0" smtClean="0"/>
          </a:p>
          <a:p>
            <a:r>
              <a:rPr lang="pl-PL" dirty="0" err="1" smtClean="0"/>
              <a:t>Data::Dumper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Użyteczne moduły niestandardowe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err="1" smtClean="0"/>
              <a:t>Template</a:t>
            </a:r>
            <a:endParaRPr lang="pl-PL" dirty="0" smtClean="0"/>
          </a:p>
          <a:p>
            <a:r>
              <a:rPr lang="pl-PL" dirty="0" smtClean="0"/>
              <a:t>DBI</a:t>
            </a:r>
          </a:p>
          <a:p>
            <a:r>
              <a:rPr lang="pl-PL" dirty="0" err="1" smtClean="0"/>
              <a:t>DBIx::Class</a:t>
            </a:r>
            <a:endParaRPr lang="pl-PL" dirty="0" smtClean="0"/>
          </a:p>
          <a:p>
            <a:r>
              <a:rPr lang="pl-PL" dirty="0" err="1" smtClean="0"/>
              <a:t>DateTime</a:t>
            </a:r>
            <a:endParaRPr lang="pl-PL" dirty="0" smtClean="0"/>
          </a:p>
          <a:p>
            <a:r>
              <a:rPr lang="pl-PL" dirty="0" err="1" smtClean="0"/>
              <a:t>HTML::Parser</a:t>
            </a:r>
            <a:endParaRPr lang="pl-PL" dirty="0" smtClean="0"/>
          </a:p>
          <a:p>
            <a:r>
              <a:rPr lang="pl-PL" dirty="0" err="1" smtClean="0"/>
              <a:t>HTML::Tidy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LWP</a:t>
            </a:r>
          </a:p>
          <a:p>
            <a:r>
              <a:rPr lang="pl-PL" dirty="0" err="1" smtClean="0"/>
              <a:t>WWW::Mechanize</a:t>
            </a:r>
            <a:endParaRPr lang="pl-PL" dirty="0" smtClean="0"/>
          </a:p>
          <a:p>
            <a:r>
              <a:rPr lang="pl-PL" dirty="0" err="1" smtClean="0"/>
              <a:t>Email::Simple</a:t>
            </a:r>
            <a:endParaRPr lang="pl-PL" dirty="0" smtClean="0"/>
          </a:p>
          <a:p>
            <a:r>
              <a:rPr lang="pl-PL" dirty="0" err="1" smtClean="0"/>
              <a:t>XML::LibXML</a:t>
            </a:r>
            <a:endParaRPr lang="pl-PL" dirty="0" smtClean="0"/>
          </a:p>
          <a:p>
            <a:r>
              <a:rPr lang="pl-PL" dirty="0" err="1" smtClean="0"/>
              <a:t>XML::Feed</a:t>
            </a:r>
            <a:endParaRPr lang="pl-PL" dirty="0" smtClean="0"/>
          </a:p>
          <a:p>
            <a:r>
              <a:rPr lang="pl-PL" dirty="0" err="1" smtClean="0"/>
              <a:t>Moose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Rodzaje zmiennych i zakresy ich użycia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zmiennych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Zmienne leksykalne (ang. </a:t>
            </a:r>
            <a:r>
              <a:rPr lang="pl-PL" dirty="0" err="1" smtClean="0"/>
              <a:t>lexical</a:t>
            </a:r>
            <a:r>
              <a:rPr lang="pl-PL" dirty="0" smtClean="0"/>
              <a:t> </a:t>
            </a:r>
            <a:r>
              <a:rPr lang="pl-PL" dirty="0" err="1" smtClean="0"/>
              <a:t>variables</a:t>
            </a:r>
            <a:r>
              <a:rPr lang="pl-PL" dirty="0" smtClean="0"/>
              <a:t>)</a:t>
            </a:r>
          </a:p>
          <a:p>
            <a:pPr lvl="1">
              <a:buNone/>
            </a:pPr>
            <a:r>
              <a:rPr lang="pl-PL" i="1" dirty="0" smtClean="0"/>
              <a:t>my  $zmienna</a:t>
            </a:r>
          </a:p>
          <a:p>
            <a:pPr lvl="1">
              <a:buNone/>
            </a:pPr>
            <a:r>
              <a:rPr lang="pl-PL" dirty="0" smtClean="0"/>
              <a:t>Związana z blokiem kodu</a:t>
            </a:r>
          </a:p>
          <a:p>
            <a:r>
              <a:rPr lang="pl-PL" dirty="0" smtClean="0"/>
              <a:t>Zmienne „pakietowe” (ang. </a:t>
            </a:r>
            <a:r>
              <a:rPr lang="pl-PL" dirty="0" err="1" smtClean="0"/>
              <a:t>package</a:t>
            </a:r>
            <a:r>
              <a:rPr lang="pl-PL" dirty="0" smtClean="0"/>
              <a:t> </a:t>
            </a:r>
            <a:r>
              <a:rPr lang="pl-PL" dirty="0" err="1" smtClean="0"/>
              <a:t>variables</a:t>
            </a:r>
            <a:r>
              <a:rPr lang="pl-PL" dirty="0" smtClean="0"/>
              <a:t>)</a:t>
            </a:r>
          </a:p>
          <a:p>
            <a:pPr lvl="1">
              <a:buNone/>
            </a:pPr>
            <a:r>
              <a:rPr lang="pl-PL" i="1" dirty="0" err="1" smtClean="0"/>
              <a:t>our</a:t>
            </a:r>
            <a:r>
              <a:rPr lang="pl-PL" i="1" dirty="0" smtClean="0"/>
              <a:t> $zmienna</a:t>
            </a:r>
          </a:p>
          <a:p>
            <a:pPr lvl="1">
              <a:buNone/>
            </a:pPr>
            <a:r>
              <a:rPr lang="pl-PL" dirty="0" smtClean="0"/>
              <a:t>Związana z pakietem/modułem</a:t>
            </a:r>
            <a:endParaRPr lang="pl-PL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leksykalne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Zasięg widoczności:</a:t>
            </a:r>
          </a:p>
          <a:p>
            <a:pPr lvl="1"/>
            <a:r>
              <a:rPr lang="pl-PL" dirty="0" smtClean="0"/>
              <a:t>Blok kodu ograniczony nawiasami (klamrowymi)</a:t>
            </a:r>
          </a:p>
          <a:p>
            <a:pPr lvl="1"/>
            <a:r>
              <a:rPr lang="pl-PL" dirty="0" smtClean="0"/>
              <a:t>Plik źródłowy</a:t>
            </a:r>
          </a:p>
          <a:p>
            <a:r>
              <a:rPr lang="pl-PL" dirty="0" smtClean="0"/>
              <a:t>Leksykalna, bo zasięg (ang. </a:t>
            </a:r>
            <a:r>
              <a:rPr lang="pl-PL" dirty="0" err="1" smtClean="0"/>
              <a:t>scope</a:t>
            </a:r>
            <a:r>
              <a:rPr lang="pl-PL" dirty="0" smtClean="0"/>
              <a:t>) jest ograniczony tylko przez tekst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Pakiety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Kod </a:t>
            </a:r>
            <a:r>
              <a:rPr lang="pl-PL" dirty="0" err="1" smtClean="0"/>
              <a:t>Perla</a:t>
            </a:r>
            <a:r>
              <a:rPr lang="pl-PL" dirty="0" smtClean="0"/>
              <a:t> składa się z pakietów</a:t>
            </a:r>
          </a:p>
          <a:p>
            <a:r>
              <a:rPr lang="pl-PL" dirty="0" smtClean="0"/>
              <a:t>Nowe pakiety tworzy się poprzez</a:t>
            </a:r>
          </a:p>
          <a:p>
            <a:pPr lvl="1">
              <a:buNone/>
            </a:pPr>
            <a:r>
              <a:rPr lang="pl-PL" i="1" dirty="0" err="1" smtClean="0"/>
              <a:t>package</a:t>
            </a:r>
            <a:r>
              <a:rPr lang="pl-PL" i="1" dirty="0" smtClean="0"/>
              <a:t> </a:t>
            </a:r>
            <a:r>
              <a:rPr lang="pl-PL" i="1" dirty="0" err="1" smtClean="0"/>
              <a:t>MyPackage</a:t>
            </a:r>
            <a:r>
              <a:rPr lang="pl-PL" i="1" dirty="0" smtClean="0"/>
              <a:t>;</a:t>
            </a:r>
          </a:p>
          <a:p>
            <a:r>
              <a:rPr lang="pl-PL" dirty="0" smtClean="0"/>
              <a:t>Najlepiej o pakiecie myśleć jak o „przestrzeni nazw” (ang. </a:t>
            </a:r>
            <a:r>
              <a:rPr lang="pl-PL" dirty="0" err="1" smtClean="0"/>
              <a:t>namespace</a:t>
            </a:r>
            <a:r>
              <a:rPr lang="pl-PL" dirty="0" smtClean="0"/>
              <a:t>)</a:t>
            </a:r>
          </a:p>
          <a:p>
            <a:r>
              <a:rPr lang="pl-PL" dirty="0" smtClean="0"/>
              <a:t>Pakietów używa się, żeby zapobiegać konfliktom nazw z bibliotekami</a:t>
            </a:r>
          </a:p>
          <a:p>
            <a:r>
              <a:rPr lang="pl-PL" dirty="0" smtClean="0"/>
              <a:t>Domyślny pakiet to „</a:t>
            </a:r>
            <a:r>
              <a:rPr lang="pl-PL" dirty="0" err="1" smtClean="0"/>
              <a:t>main</a:t>
            </a:r>
            <a:r>
              <a:rPr lang="pl-PL" dirty="0" smtClean="0"/>
              <a:t>” 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pakietowe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Egzystują w tablicy symboli pakietu</a:t>
            </a:r>
          </a:p>
          <a:p>
            <a:r>
              <a:rPr lang="pl-PL" sz="2800" dirty="0" smtClean="0"/>
              <a:t>Można się do nich odwoływać używając w pełni kwalifikowanych nazw:</a:t>
            </a:r>
          </a:p>
          <a:p>
            <a:pPr lvl="1">
              <a:buNone/>
            </a:pPr>
            <a:r>
              <a:rPr lang="pl-PL" sz="2400" dirty="0" smtClean="0"/>
              <a:t>$</a:t>
            </a:r>
            <a:r>
              <a:rPr lang="pl-PL" sz="2400" dirty="0" err="1" smtClean="0"/>
              <a:t>main::zmienna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>@</a:t>
            </a:r>
            <a:r>
              <a:rPr lang="pl-PL" sz="2400" dirty="0" err="1" smtClean="0"/>
              <a:t>pakiet::tablica</a:t>
            </a:r>
            <a:endParaRPr lang="pl-PL" sz="2400" dirty="0" smtClean="0"/>
          </a:p>
          <a:p>
            <a:r>
              <a:rPr lang="pl-PL" sz="2800" dirty="0" smtClean="0"/>
              <a:t>Nazwa pakietu nie jest wymagana w obrębie pakiety</a:t>
            </a:r>
          </a:p>
          <a:p>
            <a:r>
              <a:rPr lang="pl-PL" sz="2800" dirty="0" smtClean="0"/>
              <a:t>Zmienna jest widoczna zewsząd w obrębie pakietu (lub zewsząd jeśli w pełni kwalifikowana</a:t>
            </a:r>
            <a:r>
              <a:rPr lang="pl-PL" dirty="0" smtClean="0"/>
              <a:t>)  </a:t>
            </a:r>
            <a:endParaRPr lang="pl-PL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Deklarowanie zmiennych pakietowych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Zmienna może być predeklarowana za pomocą </a:t>
            </a:r>
            <a:r>
              <a:rPr lang="pl-PL" i="1" dirty="0" err="1" smtClean="0"/>
              <a:t>our</a:t>
            </a:r>
            <a:endParaRPr lang="pl-PL" i="1" dirty="0" smtClean="0"/>
          </a:p>
          <a:p>
            <a:pPr>
              <a:buNone/>
            </a:pPr>
            <a:r>
              <a:rPr lang="pl-PL" i="1" dirty="0" err="1" smtClean="0"/>
              <a:t>our</a:t>
            </a:r>
            <a:r>
              <a:rPr lang="pl-PL" i="1" dirty="0" smtClean="0"/>
              <a:t> ($doktor, @liczby, %</a:t>
            </a:r>
            <a:r>
              <a:rPr lang="pl-PL" i="1" dirty="0" err="1" smtClean="0"/>
              <a:t>miejsce_urodzenia</a:t>
            </a:r>
            <a:r>
              <a:rPr lang="pl-PL" i="1" dirty="0" smtClean="0"/>
              <a:t>)</a:t>
            </a:r>
            <a:r>
              <a:rPr lang="pl-PL" dirty="0" smtClean="0"/>
              <a:t>;</a:t>
            </a:r>
          </a:p>
          <a:p>
            <a:r>
              <a:rPr lang="pl-PL" dirty="0" smtClean="0"/>
              <a:t>Lub (w starszych </a:t>
            </a:r>
            <a:r>
              <a:rPr lang="pl-PL" dirty="0" err="1" smtClean="0"/>
              <a:t>Perlach</a:t>
            </a:r>
            <a:r>
              <a:rPr lang="pl-PL" dirty="0" smtClean="0"/>
              <a:t>) przy użyciu </a:t>
            </a:r>
            <a:r>
              <a:rPr lang="pl-PL" i="1" dirty="0" err="1" smtClean="0"/>
              <a:t>use</a:t>
            </a:r>
            <a:r>
              <a:rPr lang="pl-PL" i="1" dirty="0" smtClean="0"/>
              <a:t> </a:t>
            </a:r>
            <a:r>
              <a:rPr lang="pl-PL" i="1" dirty="0" err="1" smtClean="0"/>
              <a:t>vars</a:t>
            </a:r>
            <a:endParaRPr lang="pl-PL" i="1" dirty="0" smtClean="0"/>
          </a:p>
          <a:p>
            <a:pPr>
              <a:buNone/>
            </a:pPr>
            <a:r>
              <a:rPr lang="pl-PL" i="1" dirty="0" err="1" smtClean="0"/>
              <a:t>use</a:t>
            </a:r>
            <a:r>
              <a:rPr lang="pl-PL" i="1" dirty="0" smtClean="0"/>
              <a:t> </a:t>
            </a:r>
            <a:r>
              <a:rPr lang="pl-PL" i="1" dirty="0" err="1" smtClean="0"/>
              <a:t>vars</a:t>
            </a:r>
            <a:r>
              <a:rPr lang="pl-PL" i="1" dirty="0" smtClean="0"/>
              <a:t> </a:t>
            </a:r>
            <a:r>
              <a:rPr lang="pl-PL" i="1" dirty="0" err="1" smtClean="0"/>
              <a:t>qw</a:t>
            </a:r>
            <a:r>
              <a:rPr lang="pl-PL" i="1" dirty="0" smtClean="0"/>
              <a:t>($doctor @liczby %</a:t>
            </a:r>
            <a:r>
              <a:rPr lang="pl-PL" i="1" dirty="0" err="1" smtClean="0"/>
              <a:t>miejsce_urodzenia</a:t>
            </a:r>
            <a:r>
              <a:rPr lang="pl-PL" i="1" dirty="0" smtClean="0"/>
              <a:t>)</a:t>
            </a:r>
          </a:p>
          <a:p>
            <a:pPr>
              <a:buNone/>
            </a:pPr>
            <a:endParaRPr lang="pl-PL" i="1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Zmienne leksykalne czy pakietowe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Jakich zmiennych używać leksykalnych czy pakietowych?</a:t>
            </a:r>
          </a:p>
          <a:p>
            <a:r>
              <a:rPr lang="pl-PL" dirty="0" smtClean="0"/>
              <a:t>Prosta odpowiedź:</a:t>
            </a:r>
          </a:p>
          <a:p>
            <a:pPr lvl="1"/>
            <a:r>
              <a:rPr lang="pl-PL" dirty="0" smtClean="0"/>
              <a:t>Zawsze używaj zmiennych leksykalnych</a:t>
            </a:r>
          </a:p>
          <a:p>
            <a:r>
              <a:rPr lang="pl-PL" dirty="0" smtClean="0"/>
              <a:t>Bardziej złożona odpowiedź:</a:t>
            </a:r>
          </a:p>
          <a:p>
            <a:pPr lvl="1"/>
            <a:r>
              <a:rPr lang="pl-PL" dirty="0" smtClean="0"/>
              <a:t>Zawsze używaj zmiennych leksykalnych</a:t>
            </a:r>
          </a:p>
          <a:p>
            <a:pPr lvl="1"/>
            <a:r>
              <a:rPr lang="pl-PL" dirty="0" smtClean="0"/>
              <a:t>Za wyjątkiem niewielkiej liczby wyjątków</a:t>
            </a:r>
          </a:p>
          <a:p>
            <a:r>
              <a:rPr lang="pl-PL" dirty="0" smtClean="0"/>
              <a:t>Jest jeszcze operator </a:t>
            </a:r>
            <a:r>
              <a:rPr lang="pl-PL" i="1" dirty="0" err="1" smtClean="0"/>
              <a:t>local</a:t>
            </a:r>
            <a:endParaRPr lang="pl-PL" i="1" dirty="0" smtClean="0"/>
          </a:p>
          <a:p>
            <a:pPr lvl="1">
              <a:buNone/>
            </a:pPr>
            <a:r>
              <a:rPr lang="pl-PL" i="1" dirty="0" smtClean="0"/>
              <a:t>http://perl.plover.com/local.html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local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i="1" dirty="0" err="1" smtClean="0"/>
              <a:t>local</a:t>
            </a:r>
            <a:r>
              <a:rPr lang="pl-PL" dirty="0" smtClean="0"/>
              <a:t> nie tworzy zmiennych lokalnych</a:t>
            </a:r>
          </a:p>
          <a:p>
            <a:r>
              <a:rPr lang="pl-PL" dirty="0" smtClean="0"/>
              <a:t>Cóż nazwa nie jest zbyt trafiona</a:t>
            </a:r>
          </a:p>
          <a:p>
            <a:r>
              <a:rPr lang="pl-PL" dirty="0" smtClean="0"/>
              <a:t>Co robi?</a:t>
            </a:r>
          </a:p>
          <a:p>
            <a:pPr lvl="1"/>
            <a:r>
              <a:rPr lang="pl-PL" dirty="0" smtClean="0"/>
              <a:t>Tworzy lokalną kopię zmiennej pakietowej </a:t>
            </a:r>
          </a:p>
          <a:p>
            <a:r>
              <a:rPr lang="pl-PL" dirty="0" smtClean="0"/>
              <a:t>Może być użyteczna </a:t>
            </a:r>
          </a:p>
          <a:p>
            <a:pPr lvl="1"/>
            <a:r>
              <a:rPr lang="pl-PL" dirty="0" smtClean="0"/>
              <a:t>W niewielkiej liczbie przypadków</a:t>
            </a:r>
            <a:endParaRPr lang="pl-PL" dirty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użycia </a:t>
            </a:r>
            <a:r>
              <a:rPr lang="pl-PL" dirty="0" err="1" smtClean="0"/>
              <a:t>local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$/ jest zmienną pakietową</a:t>
            </a:r>
          </a:p>
          <a:p>
            <a:r>
              <a:rPr lang="pl-PL" dirty="0" smtClean="0"/>
              <a:t>Definiuje </a:t>
            </a:r>
            <a:r>
              <a:rPr lang="en-US" dirty="0" smtClean="0"/>
              <a:t>separator</a:t>
            </a:r>
            <a:r>
              <a:rPr lang="pl-PL" dirty="0" smtClean="0"/>
              <a:t> rekordów</a:t>
            </a:r>
            <a:endParaRPr lang="en-US" dirty="0" smtClean="0"/>
          </a:p>
          <a:p>
            <a:r>
              <a:rPr lang="pl-PL" dirty="0" smtClean="0"/>
              <a:t>Możesz niekiedy chcieć go zmienić</a:t>
            </a:r>
            <a:endParaRPr lang="en-US" dirty="0" smtClean="0"/>
          </a:p>
          <a:p>
            <a:r>
              <a:rPr lang="pl-PL" dirty="0" smtClean="0"/>
              <a:t>W takim przypadku ogranicz zakres zmian:</a:t>
            </a:r>
          </a:p>
          <a:p>
            <a:pPr>
              <a:buNone/>
            </a:pPr>
            <a:r>
              <a:rPr lang="pl-PL" dirty="0" smtClean="0"/>
              <a:t>{  </a:t>
            </a:r>
            <a:r>
              <a:rPr lang="pl-PL" dirty="0" err="1" smtClean="0"/>
              <a:t>local</a:t>
            </a:r>
            <a:r>
              <a:rPr lang="pl-PL" dirty="0" smtClean="0"/>
              <a:t> $/ = “\</a:t>
            </a:r>
            <a:r>
              <a:rPr lang="pl-PL" dirty="0" err="1" smtClean="0"/>
              <a:t>n\n</a:t>
            </a:r>
            <a:r>
              <a:rPr lang="pl-PL" dirty="0" smtClean="0"/>
              <a:t>”;  </a:t>
            </a:r>
          </a:p>
          <a:p>
            <a:pPr>
              <a:buNone/>
            </a:pPr>
            <a:r>
              <a:rPr lang="pl-PL" dirty="0" smtClean="0"/>
              <a:t>		</a:t>
            </a:r>
            <a:r>
              <a:rPr lang="pl-PL" dirty="0" err="1" smtClean="0"/>
              <a:t>while</a:t>
            </a:r>
            <a:r>
              <a:rPr lang="pl-PL" dirty="0" smtClean="0"/>
              <a:t> (&lt;FILE&gt; ) {    ...  }</a:t>
            </a:r>
          </a:p>
          <a:p>
            <a:pPr>
              <a:buNone/>
            </a:pPr>
            <a:r>
              <a:rPr lang="pl-PL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r>
              <a:rPr lang="pl-PL" dirty="0" smtClean="0"/>
              <a:t> / </a:t>
            </a:r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warnings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Bezpieczne kodowanie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Perl jest bardzo luźnym językiem programowania co niesie spore ryzyko</a:t>
            </a:r>
          </a:p>
          <a:p>
            <a:r>
              <a:rPr lang="pl-PL" dirty="0" smtClean="0"/>
              <a:t>Ryzyko możemy ograniczyć stosują dyrektywy specjalne:</a:t>
            </a:r>
          </a:p>
          <a:p>
            <a:pPr>
              <a:buNone/>
            </a:pPr>
            <a:r>
              <a:rPr lang="pl-PL" i="1" dirty="0" smtClean="0"/>
              <a:t>	</a:t>
            </a:r>
            <a:r>
              <a:rPr lang="pl-PL" i="1" dirty="0" err="1" smtClean="0"/>
              <a:t>use</a:t>
            </a:r>
            <a:r>
              <a:rPr lang="pl-PL" i="1" dirty="0" smtClean="0"/>
              <a:t> </a:t>
            </a:r>
            <a:r>
              <a:rPr lang="pl-PL" i="1" dirty="0" err="1" smtClean="0"/>
              <a:t>strict</a:t>
            </a:r>
            <a:r>
              <a:rPr lang="pl-PL" i="1" dirty="0" smtClean="0"/>
              <a:t>; / </a:t>
            </a:r>
            <a:r>
              <a:rPr lang="pl-PL" i="1" dirty="0" err="1" smtClean="0"/>
              <a:t>use</a:t>
            </a:r>
            <a:r>
              <a:rPr lang="pl-PL" i="1" dirty="0" smtClean="0"/>
              <a:t> </a:t>
            </a:r>
            <a:r>
              <a:rPr lang="pl-PL" i="1" dirty="0" err="1" smtClean="0"/>
              <a:t>warnings</a:t>
            </a:r>
            <a:r>
              <a:rPr lang="pl-PL" i="1" dirty="0" smtClean="0"/>
              <a:t>;</a:t>
            </a:r>
          </a:p>
          <a:p>
            <a:r>
              <a:rPr lang="pl-PL" dirty="0" smtClean="0"/>
              <a:t>Dobrze wyrobić sobie zwyczaj używania tych dyrektyw</a:t>
            </a:r>
          </a:p>
          <a:p>
            <a:r>
              <a:rPr lang="pl-PL" dirty="0" smtClean="0"/>
              <a:t>Żaden poważny programista </a:t>
            </a:r>
            <a:r>
              <a:rPr lang="pl-PL" dirty="0" err="1" smtClean="0"/>
              <a:t>Perla</a:t>
            </a:r>
            <a:r>
              <a:rPr lang="pl-PL" dirty="0" smtClean="0"/>
              <a:t>, nie koduje bez nich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Kontroluje trzy rzeczy:</a:t>
            </a:r>
          </a:p>
          <a:p>
            <a:pPr lvl="1"/>
            <a:r>
              <a:rPr lang="pl-PL" sz="2400" dirty="0" err="1" smtClean="0"/>
              <a:t>use</a:t>
            </a:r>
            <a:r>
              <a:rPr lang="pl-PL" sz="2400" dirty="0" smtClean="0"/>
              <a:t> </a:t>
            </a:r>
            <a:r>
              <a:rPr lang="pl-PL" sz="2400" dirty="0" err="1" smtClean="0"/>
              <a:t>strict</a:t>
            </a:r>
            <a:r>
              <a:rPr lang="pl-PL" sz="2400" dirty="0" smtClean="0"/>
              <a:t> ‘</a:t>
            </a:r>
            <a:r>
              <a:rPr lang="pl-PL" sz="2400" dirty="0" err="1" smtClean="0"/>
              <a:t>refs</a:t>
            </a:r>
            <a:r>
              <a:rPr lang="pl-PL" sz="2400" dirty="0" smtClean="0"/>
              <a:t>’ – odwołania symboliczne</a:t>
            </a:r>
          </a:p>
          <a:p>
            <a:pPr lvl="1"/>
            <a:r>
              <a:rPr lang="pl-PL" sz="2400" dirty="0" err="1" smtClean="0"/>
              <a:t>use</a:t>
            </a:r>
            <a:r>
              <a:rPr lang="pl-PL" sz="2400" dirty="0" smtClean="0"/>
              <a:t> </a:t>
            </a:r>
            <a:r>
              <a:rPr lang="pl-PL" sz="2400" dirty="0" err="1" smtClean="0"/>
              <a:t>strict</a:t>
            </a:r>
            <a:r>
              <a:rPr lang="pl-PL" sz="2400" dirty="0" smtClean="0"/>
              <a:t> ‘</a:t>
            </a:r>
            <a:r>
              <a:rPr lang="pl-PL" sz="2400" dirty="0" err="1" smtClean="0"/>
              <a:t>subs</a:t>
            </a:r>
            <a:r>
              <a:rPr lang="pl-PL" sz="2400" dirty="0" smtClean="0"/>
              <a:t>’ – nazwy procedur / „gołe” słowa (ang. </a:t>
            </a:r>
            <a:r>
              <a:rPr lang="pl-PL" sz="2400" dirty="0" err="1" smtClean="0"/>
              <a:t>barewords</a:t>
            </a:r>
            <a:r>
              <a:rPr lang="pl-PL" sz="2400" dirty="0" smtClean="0"/>
              <a:t>)</a:t>
            </a:r>
          </a:p>
          <a:p>
            <a:pPr lvl="1"/>
            <a:r>
              <a:rPr lang="pl-PL" sz="2400" dirty="0" err="1" smtClean="0"/>
              <a:t>use</a:t>
            </a:r>
            <a:r>
              <a:rPr lang="pl-PL" sz="2400" dirty="0" smtClean="0"/>
              <a:t> </a:t>
            </a:r>
            <a:r>
              <a:rPr lang="pl-PL" sz="2400" dirty="0" err="1" smtClean="0"/>
              <a:t>strict</a:t>
            </a:r>
            <a:r>
              <a:rPr lang="pl-PL" sz="2400" dirty="0" smtClean="0"/>
              <a:t> ‘</a:t>
            </a:r>
            <a:r>
              <a:rPr lang="pl-PL" sz="2400" dirty="0" err="1" smtClean="0"/>
              <a:t>vars</a:t>
            </a:r>
            <a:r>
              <a:rPr lang="pl-PL" sz="2400" dirty="0" smtClean="0"/>
              <a:t>’ – deklaracje zmiennych</a:t>
            </a:r>
          </a:p>
          <a:p>
            <a:r>
              <a:rPr lang="pl-PL" sz="2800" dirty="0" err="1" smtClean="0"/>
              <a:t>use</a:t>
            </a:r>
            <a:r>
              <a:rPr lang="pl-PL" sz="2800" dirty="0" smtClean="0"/>
              <a:t> </a:t>
            </a:r>
            <a:r>
              <a:rPr lang="pl-PL" sz="2800" dirty="0" err="1" smtClean="0"/>
              <a:t>strict</a:t>
            </a:r>
            <a:r>
              <a:rPr lang="pl-PL" sz="2800" dirty="0" smtClean="0"/>
              <a:t> – włącza elementy kontroli dla wszystkich trzech ww.</a:t>
            </a:r>
          </a:p>
          <a:p>
            <a:r>
              <a:rPr lang="pl-PL" sz="2800" dirty="0" smtClean="0"/>
              <a:t>w niektórych przypadkach możemy chcieć wyłączyć sprawdzanie użyjemy wówczas</a:t>
            </a:r>
          </a:p>
          <a:p>
            <a:pPr lvl="1">
              <a:buNone/>
            </a:pPr>
            <a:r>
              <a:rPr lang="pl-PL" sz="2400" dirty="0" smtClean="0"/>
              <a:t>No </a:t>
            </a:r>
            <a:r>
              <a:rPr lang="pl-PL" sz="2400" dirty="0" err="1" smtClean="0"/>
              <a:t>strict</a:t>
            </a:r>
            <a:r>
              <a:rPr lang="pl-PL" sz="2400" dirty="0" smtClean="0"/>
              <a:t> 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r>
              <a:rPr lang="pl-PL" dirty="0" smtClean="0"/>
              <a:t> ‘</a:t>
            </a:r>
            <a:r>
              <a:rPr lang="pl-PL" dirty="0" err="1" smtClean="0"/>
              <a:t>refs</a:t>
            </a:r>
            <a:r>
              <a:rPr lang="pl-PL" dirty="0" smtClean="0"/>
              <a:t>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W Perlu możliwe jest tworzenie zmiennych w następujący sposób:</a:t>
            </a:r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en-US" sz="2400" dirty="0" smtClean="0"/>
              <a:t>$what = '</a:t>
            </a:r>
            <a:r>
              <a:rPr lang="en-US" sz="2400" dirty="0" err="1" smtClean="0"/>
              <a:t>dalek</a:t>
            </a:r>
            <a:r>
              <a:rPr lang="en-US" sz="2400" dirty="0" smtClean="0"/>
              <a:t>';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en-US" sz="2400" dirty="0" smtClean="0"/>
              <a:t>$$what = '</a:t>
            </a:r>
            <a:r>
              <a:rPr lang="en-US" sz="2400" dirty="0" err="1" smtClean="0"/>
              <a:t>Karn</a:t>
            </a:r>
            <a:r>
              <a:rPr lang="en-US" sz="2400" dirty="0" smtClean="0"/>
              <a:t>';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	</a:t>
            </a:r>
            <a:r>
              <a:rPr lang="en-US" sz="2400" dirty="0" smtClean="0"/>
              <a:t># </a:t>
            </a:r>
            <a:r>
              <a:rPr lang="pl-PL" sz="2400" dirty="0" smtClean="0"/>
              <a:t>zmienna</a:t>
            </a:r>
            <a:r>
              <a:rPr lang="en-US" sz="2400" dirty="0" smtClean="0"/>
              <a:t> $</a:t>
            </a:r>
            <a:r>
              <a:rPr lang="en-US" sz="2400" dirty="0" err="1" smtClean="0"/>
              <a:t>dalek</a:t>
            </a:r>
            <a:r>
              <a:rPr lang="en-US" sz="2400" dirty="0" smtClean="0"/>
              <a:t> </a:t>
            </a:r>
            <a:r>
              <a:rPr lang="pl-PL" sz="2400" dirty="0" smtClean="0"/>
              <a:t>przyjmuje wartość</a:t>
            </a:r>
            <a:r>
              <a:rPr lang="en-US" sz="2400" dirty="0" smtClean="0"/>
              <a:t> '</a:t>
            </a:r>
            <a:r>
              <a:rPr lang="en-US" sz="2400" dirty="0" err="1" smtClean="0"/>
              <a:t>Karn</a:t>
            </a:r>
            <a:r>
              <a:rPr lang="en-US" sz="2400" dirty="0" smtClean="0"/>
              <a:t>'</a:t>
            </a:r>
          </a:p>
          <a:p>
            <a:r>
              <a:rPr lang="pl-PL" sz="2400" dirty="0" smtClean="0"/>
              <a:t>Co jeśli</a:t>
            </a:r>
            <a:r>
              <a:rPr lang="en-US" sz="2400" dirty="0" smtClean="0"/>
              <a:t> '</a:t>
            </a:r>
            <a:r>
              <a:rPr lang="en-US" sz="2400" dirty="0" err="1" smtClean="0"/>
              <a:t>dalek</a:t>
            </a:r>
            <a:r>
              <a:rPr lang="pl-PL" sz="2400" dirty="0" smtClean="0"/>
              <a:t>’ został wprowadzony przez użytkownika</a:t>
            </a:r>
            <a:r>
              <a:rPr lang="en-US" sz="2400" dirty="0" smtClean="0"/>
              <a:t>?</a:t>
            </a:r>
          </a:p>
          <a:p>
            <a:r>
              <a:rPr lang="pl-PL" sz="2400" dirty="0" smtClean="0"/>
              <a:t>Ludzie często myślą, że to bardzo fajna cecha…</a:t>
            </a:r>
            <a:endParaRPr lang="en-US" sz="2400" dirty="0" smtClean="0"/>
          </a:p>
          <a:p>
            <a:r>
              <a:rPr lang="pl-PL" sz="2400" dirty="0" smtClean="0"/>
              <a:t>…co znaczy, że są w błędzie</a:t>
            </a:r>
          </a:p>
          <a:p>
            <a:r>
              <a:rPr lang="pl-PL" sz="2400" dirty="0" smtClean="0"/>
              <a:t>W powyższym przypadku lepiej użyć </a:t>
            </a:r>
            <a:r>
              <a:rPr lang="pl-PL" sz="2400" dirty="0" err="1" smtClean="0"/>
              <a:t>hash-y</a:t>
            </a:r>
            <a:r>
              <a:rPr lang="pl-PL" sz="2400" dirty="0" smtClean="0"/>
              <a:t>:</a:t>
            </a:r>
          </a:p>
          <a:p>
            <a:pPr>
              <a:buNone/>
            </a:pPr>
            <a:r>
              <a:rPr lang="pl-PL" sz="2400" dirty="0" smtClean="0"/>
              <a:t>	$</a:t>
            </a:r>
            <a:r>
              <a:rPr lang="pl-PL" sz="2400" dirty="0" err="1" smtClean="0"/>
              <a:t>what</a:t>
            </a:r>
            <a:r>
              <a:rPr lang="pl-PL" sz="2400" dirty="0" smtClean="0"/>
              <a:t> = </a:t>
            </a:r>
            <a:r>
              <a:rPr lang="pl-PL" sz="2400" dirty="0" err="1" smtClean="0"/>
              <a:t>'dale</a:t>
            </a:r>
            <a:r>
              <a:rPr lang="pl-PL" sz="2400" dirty="0" smtClean="0"/>
              <a:t>k'; $</a:t>
            </a:r>
            <a:r>
              <a:rPr lang="pl-PL" sz="2400" dirty="0" err="1" smtClean="0"/>
              <a:t>alien</a:t>
            </a:r>
            <a:r>
              <a:rPr lang="pl-PL" sz="2400" dirty="0" smtClean="0"/>
              <a:t>{$</a:t>
            </a:r>
            <a:r>
              <a:rPr lang="pl-PL" sz="2400" dirty="0" err="1" smtClean="0"/>
              <a:t>what</a:t>
            </a:r>
            <a:r>
              <a:rPr lang="pl-PL" sz="2400" dirty="0" smtClean="0"/>
              <a:t>} = '</a:t>
            </a:r>
            <a:r>
              <a:rPr lang="pl-PL" sz="2400" dirty="0" err="1" smtClean="0"/>
              <a:t>Karn</a:t>
            </a:r>
            <a:r>
              <a:rPr lang="pl-PL" sz="2400" dirty="0" smtClean="0"/>
              <a:t>'</a:t>
            </a:r>
          </a:p>
          <a:p>
            <a:endParaRPr lang="pl-PL" sz="2400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r>
              <a:rPr lang="pl-PL" dirty="0" smtClean="0"/>
              <a:t> ‘</a:t>
            </a:r>
            <a:r>
              <a:rPr lang="pl-PL" dirty="0" err="1" smtClean="0"/>
              <a:t>subs</a:t>
            </a:r>
            <a:r>
              <a:rPr lang="pl-PL" dirty="0" smtClean="0"/>
              <a:t>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Nie możemy być „gołosłowni” (ang. </a:t>
            </a:r>
            <a:r>
              <a:rPr lang="pl-PL" sz="2400" dirty="0" err="1" smtClean="0"/>
              <a:t>bareword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Gołe słowo (</a:t>
            </a:r>
            <a:r>
              <a:rPr lang="pl-PL" sz="2400" dirty="0" err="1" smtClean="0"/>
              <a:t>bareword</a:t>
            </a:r>
            <a:r>
              <a:rPr lang="pl-PL" sz="2400" dirty="0" smtClean="0"/>
              <a:t>) to słowo, które nie ma innej interpretacji</a:t>
            </a:r>
          </a:p>
          <a:p>
            <a:r>
              <a:rPr lang="pl-PL" sz="2400" dirty="0" smtClean="0"/>
              <a:t>Np. słowo bez $,@,%,&amp;</a:t>
            </a:r>
          </a:p>
          <a:p>
            <a:r>
              <a:rPr lang="pl-PL" sz="2400" dirty="0" smtClean="0"/>
              <a:t>Słowo takie jest traktowane jako wywołanie funkcji albo cytowany łańcuch (</a:t>
            </a:r>
            <a:r>
              <a:rPr lang="pl-PL" sz="2400" dirty="0" err="1" smtClean="0"/>
              <a:t>quoted</a:t>
            </a:r>
            <a:r>
              <a:rPr lang="pl-PL" sz="2400" dirty="0" smtClean="0"/>
              <a:t> </a:t>
            </a:r>
            <a:r>
              <a:rPr lang="pl-PL" sz="2400" dirty="0" err="1" smtClean="0"/>
              <a:t>string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$</a:t>
            </a:r>
            <a:r>
              <a:rPr lang="pl-PL" sz="2400" dirty="0" err="1" smtClean="0"/>
              <a:t>maciej=Milostan</a:t>
            </a:r>
            <a:r>
              <a:rPr lang="pl-PL" sz="2400" dirty="0" smtClean="0"/>
              <a:t>;</a:t>
            </a:r>
          </a:p>
          <a:p>
            <a:r>
              <a:rPr lang="pl-PL" sz="2800" dirty="0" smtClean="0"/>
              <a:t>Takie użycie może kolidować w przyszłości z zarezerwowanymi słowami – np. co jeśli później zdefiniujemy funkcję </a:t>
            </a:r>
            <a:r>
              <a:rPr lang="pl-PL" sz="2800" dirty="0" err="1" smtClean="0"/>
              <a:t>Milostan</a:t>
            </a:r>
            <a:r>
              <a:rPr lang="pl-PL" sz="2800" dirty="0" smtClean="0"/>
              <a:t>();</a:t>
            </a:r>
            <a:endParaRPr lang="pl-PL" sz="2800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strict</a:t>
            </a:r>
            <a:r>
              <a:rPr lang="pl-PL" dirty="0" smtClean="0"/>
              <a:t> ‘</a:t>
            </a:r>
            <a:r>
              <a:rPr lang="pl-PL" dirty="0" err="1" smtClean="0"/>
              <a:t>vars</a:t>
            </a:r>
            <a:r>
              <a:rPr lang="pl-PL" dirty="0" smtClean="0"/>
              <a:t>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Wymusza deklaracje zmiennych</a:t>
            </a:r>
          </a:p>
          <a:p>
            <a:r>
              <a:rPr lang="pl-PL" dirty="0" smtClean="0"/>
              <a:t>Zapobiega literówką </a:t>
            </a:r>
          </a:p>
          <a:p>
            <a:r>
              <a:rPr lang="pl-PL" dirty="0" smtClean="0"/>
              <a:t>Zawsze pamiętajmy o zakresie zmiennych </a:t>
            </a:r>
            <a:endParaRPr lang="pl-PL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warnings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Ostrzeżenia przed podejrzanymi zwyczajami programistycznymi</a:t>
            </a:r>
          </a:p>
          <a:p>
            <a:r>
              <a:rPr lang="pl-PL" dirty="0" smtClean="0"/>
              <a:t>Przykłady typowych ostrzeżeń</a:t>
            </a:r>
          </a:p>
          <a:p>
            <a:pPr lvl="1"/>
            <a:r>
              <a:rPr lang="pl-PL" dirty="0" smtClean="0"/>
              <a:t>Zmienna użyta tylko raz</a:t>
            </a:r>
          </a:p>
          <a:p>
            <a:pPr lvl="1"/>
            <a:r>
              <a:rPr lang="pl-PL" dirty="0" smtClean="0"/>
              <a:t>Używanie zmiennych niezdefiniowanych/niezadeklarowanych</a:t>
            </a:r>
          </a:p>
          <a:p>
            <a:pPr lvl="1"/>
            <a:r>
              <a:rPr lang="pl-PL" dirty="0" smtClean="0"/>
              <a:t>Zapis do uchwytów pliku otwartych w trybie tylko do odczytu</a:t>
            </a:r>
          </a:p>
          <a:p>
            <a:pPr lvl="1"/>
            <a:r>
              <a:rPr lang="pl-PL" dirty="0" smtClean="0"/>
              <a:t>I wiele, </a:t>
            </a:r>
            <a:r>
              <a:rPr lang="pl-PL" dirty="0" err="1" smtClean="0"/>
              <a:t>wiele</a:t>
            </a:r>
            <a:r>
              <a:rPr lang="pl-PL" dirty="0" smtClean="0"/>
              <a:t> </a:t>
            </a:r>
            <a:r>
              <a:rPr lang="pl-PL" dirty="0" err="1" smtClean="0"/>
              <a:t>wiecej</a:t>
            </a:r>
            <a:endParaRPr lang="pl-PL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Lokalne wyłączenie ostrzeżeń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Czasami nazbyt pracochłonne jest wyczyszczenie kodu, żeby uczynić go 100% czystym</a:t>
            </a:r>
          </a:p>
          <a:p>
            <a:r>
              <a:rPr lang="pl-PL" sz="2800" dirty="0" smtClean="0"/>
              <a:t>Możemy wyłączyć ostrzeżenia lokalnie</a:t>
            </a:r>
          </a:p>
          <a:p>
            <a:r>
              <a:rPr lang="pl-PL" sz="2800" dirty="0" smtClean="0"/>
              <a:t>Możemy wyłączyć specyficzne ostrzeżenia</a:t>
            </a:r>
          </a:p>
          <a:p>
            <a:pPr lvl="1">
              <a:buNone/>
            </a:pPr>
            <a:r>
              <a:rPr lang="pl-PL" sz="2400" dirty="0" smtClean="0"/>
              <a:t>{ no </a:t>
            </a:r>
            <a:r>
              <a:rPr lang="pl-PL" sz="2400" dirty="0" err="1" smtClean="0"/>
              <a:t>warnings</a:t>
            </a:r>
            <a:r>
              <a:rPr lang="pl-PL" sz="2400" dirty="0" smtClean="0"/>
              <a:t> ‘</a:t>
            </a:r>
            <a:r>
              <a:rPr lang="pl-PL" sz="2400" dirty="0" err="1" smtClean="0"/>
              <a:t>deprecated</a:t>
            </a:r>
            <a:r>
              <a:rPr lang="pl-PL" sz="2400" dirty="0" smtClean="0"/>
              <a:t>’;</a:t>
            </a:r>
          </a:p>
          <a:p>
            <a:pPr lvl="1">
              <a:buNone/>
            </a:pPr>
            <a:r>
              <a:rPr lang="pl-PL" sz="2400" dirty="0" smtClean="0"/>
              <a:t>#wiekowy kod</a:t>
            </a:r>
          </a:p>
          <a:p>
            <a:pPr lvl="1">
              <a:buNone/>
            </a:pPr>
            <a:r>
              <a:rPr lang="pl-PL" sz="2400" dirty="0" smtClean="0"/>
              <a:t>}</a:t>
            </a:r>
          </a:p>
          <a:p>
            <a:r>
              <a:rPr lang="pl-PL" sz="2800" dirty="0" smtClean="0"/>
              <a:t>Zobacz: </a:t>
            </a:r>
            <a:r>
              <a:rPr lang="pl-PL" sz="2800" dirty="0" err="1" smtClean="0"/>
              <a:t>perldoc</a:t>
            </a:r>
            <a:r>
              <a:rPr lang="pl-PL" sz="2800" dirty="0" smtClean="0"/>
              <a:t> </a:t>
            </a:r>
            <a:r>
              <a:rPr lang="pl-PL" sz="2800" dirty="0" err="1" smtClean="0"/>
              <a:t>perllexwarn</a:t>
            </a:r>
            <a:endParaRPr lang="pl-PL" sz="2800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Referencje i złożone typy danych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Referencje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Referencja w Perlu jest bytem zbliżonym do wskaźników w C i Pascalu (ale lepszym)</a:t>
            </a:r>
          </a:p>
          <a:p>
            <a:r>
              <a:rPr lang="pl-PL" dirty="0" smtClean="0"/>
              <a:t>Referencja jest unikalnym sposobem odwołania się do zmiennej</a:t>
            </a:r>
          </a:p>
          <a:p>
            <a:r>
              <a:rPr lang="pl-PL" dirty="0" smtClean="0"/>
              <a:t>Referencja zawsze pasuje do kontekstu skalarnego</a:t>
            </a:r>
          </a:p>
          <a:p>
            <a:r>
              <a:rPr lang="pl-PL" dirty="0" smtClean="0"/>
              <a:t>Referencja wygląda np. tak:</a:t>
            </a:r>
          </a:p>
          <a:p>
            <a:pPr>
              <a:buNone/>
            </a:pPr>
            <a:r>
              <a:rPr lang="pl-PL" dirty="0" smtClean="0"/>
              <a:t>		SCALAR(0x20026731)</a:t>
            </a:r>
            <a:endParaRPr lang="pl-PL" dirty="0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Tworzenie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Umieść \ przed nazwą zmiennej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scalar_ref</a:t>
            </a:r>
            <a:r>
              <a:rPr lang="pl-PL" dirty="0" smtClean="0"/>
              <a:t> = \$</a:t>
            </a:r>
            <a:r>
              <a:rPr lang="pl-PL" dirty="0" err="1" smtClean="0"/>
              <a:t>scalar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array_ref</a:t>
            </a:r>
            <a:r>
              <a:rPr lang="pl-PL" dirty="0" smtClean="0"/>
              <a:t> = \@</a:t>
            </a:r>
            <a:r>
              <a:rPr lang="pl-PL" dirty="0" err="1" smtClean="0"/>
              <a:t>array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hash_ref</a:t>
            </a:r>
            <a:r>
              <a:rPr lang="pl-PL" dirty="0" smtClean="0"/>
              <a:t> = \%</a:t>
            </a:r>
            <a:r>
              <a:rPr lang="pl-PL" dirty="0" err="1" smtClean="0"/>
              <a:t>hash</a:t>
            </a:r>
            <a:r>
              <a:rPr lang="pl-PL" dirty="0" smtClean="0"/>
              <a:t>;</a:t>
            </a:r>
          </a:p>
          <a:p>
            <a:r>
              <a:rPr lang="pl-PL" dirty="0" smtClean="0"/>
              <a:t>Teraz możesz referencje traktować jak każdy inny skalar:</a:t>
            </a:r>
            <a:endParaRPr lang="en-US" dirty="0" smtClean="0"/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var</a:t>
            </a:r>
            <a:r>
              <a:rPr lang="pl-PL" dirty="0" smtClean="0"/>
              <a:t> = $</a:t>
            </a:r>
            <a:r>
              <a:rPr lang="pl-PL" dirty="0" err="1" smtClean="0"/>
              <a:t>scalar_ref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refs</a:t>
            </a:r>
            <a:r>
              <a:rPr lang="pl-PL" dirty="0" smtClean="0"/>
              <a:t>[0] = $</a:t>
            </a:r>
            <a:r>
              <a:rPr lang="pl-PL" dirty="0" err="1" smtClean="0"/>
              <a:t>array_ref</a:t>
            </a:r>
            <a:r>
              <a:rPr lang="pl-PL" dirty="0" smtClean="0"/>
              <a:t>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another_ref</a:t>
            </a:r>
            <a:r>
              <a:rPr lang="pl-PL" dirty="0" smtClean="0"/>
              <a:t> = $</a:t>
            </a:r>
            <a:r>
              <a:rPr lang="pl-PL" dirty="0" err="1" smtClean="0"/>
              <a:t>refs</a:t>
            </a:r>
            <a:r>
              <a:rPr lang="pl-PL" dirty="0" smtClean="0"/>
              <a:t>[0];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Tworzenie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[ LIST ] tworzy tzw. anonimową tablicę i przekazuje referencję do niej</a:t>
            </a:r>
          </a:p>
          <a:p>
            <a:pPr lvl="1"/>
            <a:r>
              <a:rPr lang="en-US" dirty="0" smtClean="0"/>
              <a:t>$</a:t>
            </a:r>
            <a:r>
              <a:rPr lang="en-US" dirty="0" err="1" smtClean="0"/>
              <a:t>aref</a:t>
            </a:r>
            <a:r>
              <a:rPr lang="en-US" dirty="0" smtClean="0"/>
              <a:t> = [ 'this', 'is', 'a', 'list'];$aref2 = [ @array ];</a:t>
            </a:r>
          </a:p>
          <a:p>
            <a:r>
              <a:rPr lang="en-US" dirty="0" smtClean="0"/>
              <a:t>{ LIST } </a:t>
            </a:r>
            <a:r>
              <a:rPr lang="pl-PL" dirty="0" smtClean="0"/>
              <a:t>tworzy anonimowy </a:t>
            </a:r>
            <a:r>
              <a:rPr lang="en-US" dirty="0" smtClean="0"/>
              <a:t>hash </a:t>
            </a:r>
            <a:r>
              <a:rPr lang="pl-PL" dirty="0" smtClean="0"/>
              <a:t>i </a:t>
            </a:r>
            <a:r>
              <a:rPr lang="pl-PL" dirty="0" err="1" smtClean="0"/>
              <a:t>przkazuje</a:t>
            </a:r>
            <a:r>
              <a:rPr lang="pl-PL" dirty="0" smtClean="0"/>
              <a:t> referencję do niego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href</a:t>
            </a:r>
            <a:r>
              <a:rPr lang="pl-PL" dirty="0" smtClean="0"/>
              <a:t> = { 1 =&gt; 'one', 2 =&gt; '</a:t>
            </a:r>
            <a:r>
              <a:rPr lang="pl-PL" dirty="0" err="1" smtClean="0"/>
              <a:t>two</a:t>
            </a:r>
            <a:r>
              <a:rPr lang="pl-PL" dirty="0" smtClean="0"/>
              <a:t>' };</a:t>
            </a:r>
          </a:p>
          <a:p>
            <a:pPr lvl="1"/>
            <a:r>
              <a:rPr lang="pl-PL" dirty="0" smtClean="0"/>
              <a:t>$</a:t>
            </a:r>
            <a:r>
              <a:rPr lang="pl-PL" dirty="0" err="1" smtClean="0"/>
              <a:t>href</a:t>
            </a:r>
            <a:r>
              <a:rPr lang="pl-PL" dirty="0" smtClean="0"/>
              <a:t> = { %</a:t>
            </a:r>
            <a:r>
              <a:rPr lang="pl-PL" dirty="0" err="1" smtClean="0"/>
              <a:t>hash</a:t>
            </a:r>
            <a:r>
              <a:rPr lang="pl-PL" dirty="0" smtClean="0"/>
              <a:t> };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Tworzenie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Przykładowy kod: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t-BR" dirty="0" smtClean="0"/>
              <a:t>@arr = (1, 2, 3, 4);$aref1 = \@arr;$aref2 = [ @arr ];print "$aref1\n$aref2\n";</a:t>
            </a:r>
          </a:p>
          <a:p>
            <a:r>
              <a:rPr lang="pl-PL" dirty="0" smtClean="0"/>
              <a:t>Wynik:</a:t>
            </a:r>
          </a:p>
          <a:p>
            <a:pPr>
              <a:buNone/>
            </a:pPr>
            <a:r>
              <a:rPr lang="pl-PL" dirty="0" smtClean="0"/>
              <a:t>	ARRAY(0x20026800)</a:t>
            </a:r>
          </a:p>
          <a:p>
            <a:pPr>
              <a:buNone/>
            </a:pPr>
            <a:r>
              <a:rPr lang="pl-PL" dirty="0" smtClean="0"/>
              <a:t>	ARRAY(0x2002bc00)</a:t>
            </a:r>
          </a:p>
          <a:p>
            <a:r>
              <a:rPr lang="pl-PL" dirty="0" smtClean="0"/>
              <a:t>Druga metoda</a:t>
            </a:r>
            <a:r>
              <a:rPr lang="en-US" dirty="0" smtClean="0"/>
              <a:t> </a:t>
            </a:r>
            <a:r>
              <a:rPr lang="pl-PL" b="1" dirty="0" smtClean="0"/>
              <a:t>tworzy kopię tablicy</a:t>
            </a:r>
            <a:endParaRPr lang="en-US" b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Korzystanie z referencji do tablic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pl-PL" dirty="0" smtClean="0"/>
              <a:t>żyj </a:t>
            </a:r>
            <a:r>
              <a:rPr lang="en-US" dirty="0" smtClean="0"/>
              <a:t>{$</a:t>
            </a:r>
            <a:r>
              <a:rPr lang="en-US" dirty="0" err="1" smtClean="0"/>
              <a:t>aref</a:t>
            </a:r>
            <a:r>
              <a:rPr lang="en-US" dirty="0" smtClean="0"/>
              <a:t>} </a:t>
            </a:r>
            <a:r>
              <a:rPr lang="pl-PL" dirty="0" smtClean="0"/>
              <a:t>aby odzyskać tablicę, do której posiadasz referencję</a:t>
            </a:r>
          </a:p>
          <a:p>
            <a:r>
              <a:rPr lang="pl-PL" dirty="0" smtClean="0"/>
              <a:t>Cała tablica: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array</a:t>
            </a:r>
            <a:r>
              <a:rPr lang="pl-PL" dirty="0" smtClean="0"/>
              <a:t> = @{$</a:t>
            </a:r>
            <a:r>
              <a:rPr lang="pl-PL" dirty="0" err="1" smtClean="0"/>
              <a:t>aref</a:t>
            </a:r>
            <a:r>
              <a:rPr lang="pl-PL" dirty="0" smtClean="0"/>
              <a:t>};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rev</a:t>
            </a:r>
            <a:r>
              <a:rPr lang="pl-PL" dirty="0" smtClean="0"/>
              <a:t> = </a:t>
            </a:r>
            <a:r>
              <a:rPr lang="pl-PL" dirty="0" err="1" smtClean="0"/>
              <a:t>reverse</a:t>
            </a:r>
            <a:r>
              <a:rPr lang="pl-PL" dirty="0" smtClean="0"/>
              <a:t> @{$</a:t>
            </a:r>
            <a:r>
              <a:rPr lang="pl-PL" dirty="0" err="1" smtClean="0"/>
              <a:t>aref</a:t>
            </a:r>
            <a:r>
              <a:rPr lang="pl-PL" dirty="0" smtClean="0"/>
              <a:t>};</a:t>
            </a:r>
          </a:p>
          <a:p>
            <a:r>
              <a:rPr lang="pl-PL" dirty="0" smtClean="0"/>
              <a:t>Pojedynczy element</a:t>
            </a:r>
          </a:p>
          <a:p>
            <a:pPr>
              <a:buNone/>
            </a:pPr>
            <a:r>
              <a:rPr lang="pl-PL" dirty="0" smtClean="0"/>
              <a:t>	$</a:t>
            </a:r>
            <a:r>
              <a:rPr lang="pl-PL" dirty="0" err="1" smtClean="0"/>
              <a:t>elem</a:t>
            </a:r>
            <a:r>
              <a:rPr lang="pl-PL" dirty="0" smtClean="0"/>
              <a:t> = ${$</a:t>
            </a:r>
            <a:r>
              <a:rPr lang="pl-PL" dirty="0" err="1" smtClean="0"/>
              <a:t>aref</a:t>
            </a:r>
            <a:r>
              <a:rPr lang="pl-PL" dirty="0" smtClean="0"/>
              <a:t>}[0];</a:t>
            </a:r>
          </a:p>
          <a:p>
            <a:pPr>
              <a:buNone/>
            </a:pPr>
            <a:r>
              <a:rPr lang="pl-PL" dirty="0" smtClean="0"/>
              <a:t>	${$</a:t>
            </a:r>
            <a:r>
              <a:rPr lang="pl-PL" dirty="0" err="1" smtClean="0"/>
              <a:t>aref</a:t>
            </a:r>
            <a:r>
              <a:rPr lang="pl-PL" dirty="0" smtClean="0"/>
              <a:t>}[0] = '</a:t>
            </a:r>
            <a:r>
              <a:rPr lang="pl-PL" dirty="0" err="1" smtClean="0"/>
              <a:t>foo</a:t>
            </a:r>
            <a:r>
              <a:rPr lang="pl-PL" dirty="0" smtClean="0"/>
              <a:t>';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Korzystanie z referencji do </a:t>
            </a:r>
            <a:r>
              <a:rPr lang="pl-PL" dirty="0" err="1" smtClean="0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pl-PL" dirty="0" smtClean="0"/>
              <a:t>żyj</a:t>
            </a:r>
            <a:r>
              <a:rPr lang="en-US" dirty="0" smtClean="0"/>
              <a:t> {$</a:t>
            </a:r>
            <a:r>
              <a:rPr lang="en-US" dirty="0" err="1" smtClean="0"/>
              <a:t>href</a:t>
            </a:r>
            <a:r>
              <a:rPr lang="en-US" dirty="0" smtClean="0"/>
              <a:t>}</a:t>
            </a:r>
            <a:r>
              <a:rPr lang="pl-PL" dirty="0" smtClean="0"/>
              <a:t> aby odzyskać</a:t>
            </a:r>
            <a:r>
              <a:rPr lang="en-US" dirty="0" smtClean="0"/>
              <a:t> hash </a:t>
            </a:r>
            <a:r>
              <a:rPr lang="pl-PL" dirty="0" smtClean="0"/>
              <a:t>do którego posiadasz referencję</a:t>
            </a:r>
          </a:p>
          <a:p>
            <a:r>
              <a:rPr lang="pl-PL" dirty="0" smtClean="0"/>
              <a:t>Cały </a:t>
            </a:r>
            <a:r>
              <a:rPr lang="pl-PL" dirty="0" err="1" smtClean="0"/>
              <a:t>hash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%</a:t>
            </a:r>
            <a:r>
              <a:rPr lang="pl-PL" dirty="0" err="1" smtClean="0"/>
              <a:t>hash</a:t>
            </a:r>
            <a:r>
              <a:rPr lang="pl-PL" dirty="0" smtClean="0"/>
              <a:t> = %{$</a:t>
            </a:r>
            <a:r>
              <a:rPr lang="pl-PL" dirty="0" err="1" smtClean="0"/>
              <a:t>href</a:t>
            </a:r>
            <a:r>
              <a:rPr lang="pl-PL" dirty="0" smtClean="0"/>
              <a:t>};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keys</a:t>
            </a:r>
            <a:r>
              <a:rPr lang="pl-PL" dirty="0" smtClean="0"/>
              <a:t> = </a:t>
            </a:r>
            <a:r>
              <a:rPr lang="pl-PL" dirty="0" err="1" smtClean="0"/>
              <a:t>keys</a:t>
            </a:r>
            <a:r>
              <a:rPr lang="pl-PL" dirty="0" smtClean="0"/>
              <a:t> %{$</a:t>
            </a:r>
            <a:r>
              <a:rPr lang="pl-PL" dirty="0" err="1" smtClean="0"/>
              <a:t>href</a:t>
            </a:r>
            <a:r>
              <a:rPr lang="pl-PL" dirty="0" smtClean="0"/>
              <a:t>};</a:t>
            </a:r>
          </a:p>
          <a:p>
            <a:r>
              <a:rPr lang="pl-PL" dirty="0" smtClean="0"/>
              <a:t>Pojedynczy element</a:t>
            </a:r>
          </a:p>
          <a:p>
            <a:pPr>
              <a:buNone/>
            </a:pPr>
            <a:r>
              <a:rPr lang="pl-PL" dirty="0" smtClean="0"/>
              <a:t>	$</a:t>
            </a:r>
            <a:r>
              <a:rPr lang="pl-PL" dirty="0" err="1" smtClean="0"/>
              <a:t>elem</a:t>
            </a:r>
            <a:r>
              <a:rPr lang="pl-PL" dirty="0" smtClean="0"/>
              <a:t> = ${$</a:t>
            </a:r>
            <a:r>
              <a:rPr lang="pl-PL" dirty="0" err="1" smtClean="0"/>
              <a:t>href</a:t>
            </a:r>
            <a:r>
              <a:rPr lang="pl-PL" dirty="0" smtClean="0"/>
              <a:t>}{</a:t>
            </a:r>
            <a:r>
              <a:rPr lang="pl-PL" dirty="0" err="1" smtClean="0"/>
              <a:t>key</a:t>
            </a:r>
            <a:r>
              <a:rPr lang="pl-PL" dirty="0" smtClean="0"/>
              <a:t>};</a:t>
            </a:r>
          </a:p>
          <a:p>
            <a:pPr>
              <a:buNone/>
            </a:pPr>
            <a:r>
              <a:rPr lang="pl-PL" dirty="0" smtClean="0"/>
              <a:t>	${$</a:t>
            </a:r>
            <a:r>
              <a:rPr lang="pl-PL" dirty="0" err="1" smtClean="0"/>
              <a:t>href</a:t>
            </a:r>
            <a:r>
              <a:rPr lang="pl-PL" dirty="0" smtClean="0"/>
              <a:t>}{</a:t>
            </a:r>
            <a:r>
              <a:rPr lang="pl-PL" dirty="0" err="1" smtClean="0"/>
              <a:t>key</a:t>
            </a:r>
            <a:r>
              <a:rPr lang="pl-PL" dirty="0" smtClean="0"/>
              <a:t>} = '</a:t>
            </a:r>
            <a:r>
              <a:rPr lang="pl-PL" dirty="0" err="1" smtClean="0"/>
              <a:t>foo</a:t>
            </a:r>
            <a:r>
              <a:rPr lang="pl-PL" dirty="0" smtClean="0"/>
              <a:t>';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pl-PL" dirty="0" smtClean="0"/>
              <a:t>żyj</a:t>
            </a:r>
            <a:r>
              <a:rPr lang="en-US" dirty="0" smtClean="0"/>
              <a:t> (-&gt;) </a:t>
            </a:r>
            <a:r>
              <a:rPr lang="pl-PL" dirty="0" smtClean="0"/>
              <a:t>aby uzyskać dostęp do</a:t>
            </a:r>
            <a:r>
              <a:rPr lang="en-US" dirty="0" smtClean="0"/>
              <a:t> element</a:t>
            </a:r>
            <a:r>
              <a:rPr lang="pl-PL" dirty="0" smtClean="0"/>
              <a:t>u tablicy lub tablicy asocjacyjnej (</a:t>
            </a:r>
            <a:r>
              <a:rPr lang="pl-PL" dirty="0" err="1" smtClean="0"/>
              <a:t>hash-a</a:t>
            </a:r>
            <a:r>
              <a:rPr lang="pl-PL" dirty="0" smtClean="0"/>
              <a:t>)</a:t>
            </a:r>
            <a:endParaRPr lang="en-US" dirty="0" smtClean="0"/>
          </a:p>
          <a:p>
            <a:r>
              <a:rPr lang="pl-PL" dirty="0" smtClean="0"/>
              <a:t>Zamiast </a:t>
            </a:r>
            <a:r>
              <a:rPr lang="en-US" dirty="0" smtClean="0"/>
              <a:t>${$</a:t>
            </a:r>
            <a:r>
              <a:rPr lang="en-US" dirty="0" err="1" smtClean="0"/>
              <a:t>aref</a:t>
            </a:r>
            <a:r>
              <a:rPr lang="en-US" dirty="0" smtClean="0"/>
              <a:t>}[0] </a:t>
            </a:r>
            <a:r>
              <a:rPr lang="pl-PL" dirty="0" smtClean="0"/>
              <a:t>możesz użyć </a:t>
            </a:r>
            <a:r>
              <a:rPr lang="en-US" dirty="0" smtClean="0"/>
              <a:t>$</a:t>
            </a:r>
            <a:r>
              <a:rPr lang="en-US" dirty="0" err="1" smtClean="0"/>
              <a:t>aref</a:t>
            </a:r>
            <a:r>
              <a:rPr lang="en-US" dirty="0" smtClean="0"/>
              <a:t>-&gt;[0]</a:t>
            </a:r>
          </a:p>
          <a:p>
            <a:r>
              <a:rPr lang="pl-PL" dirty="0" smtClean="0"/>
              <a:t>Zamiast </a:t>
            </a:r>
            <a:r>
              <a:rPr lang="en-US" dirty="0" smtClean="0"/>
              <a:t>${$</a:t>
            </a:r>
            <a:r>
              <a:rPr lang="en-US" dirty="0" err="1" smtClean="0"/>
              <a:t>href</a:t>
            </a:r>
            <a:r>
              <a:rPr lang="en-US" dirty="0" smtClean="0"/>
              <a:t>}{key} </a:t>
            </a:r>
            <a:r>
              <a:rPr lang="pl-PL" dirty="0" smtClean="0"/>
              <a:t>możesz użyć </a:t>
            </a:r>
            <a:r>
              <a:rPr lang="en-US" dirty="0" smtClean="0"/>
              <a:t>$</a:t>
            </a:r>
            <a:r>
              <a:rPr lang="en-US" dirty="0" err="1" smtClean="0"/>
              <a:t>href</a:t>
            </a:r>
            <a:r>
              <a:rPr lang="en-US" dirty="0" smtClean="0"/>
              <a:t>-&gt;{key}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Aby dowiedzieć się do czego odwołuje się referencja możesz użyć </a:t>
            </a:r>
            <a:r>
              <a:rPr lang="en-US" dirty="0" smtClean="0"/>
              <a:t>ref</a:t>
            </a:r>
            <a:r>
              <a:rPr lang="pl-PL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   	</a:t>
            </a:r>
            <a:r>
              <a:rPr lang="en-US" dirty="0" smtClean="0"/>
              <a:t>$</a:t>
            </a:r>
            <a:r>
              <a:rPr lang="en-US" dirty="0" err="1" smtClean="0"/>
              <a:t>aref</a:t>
            </a:r>
            <a:r>
              <a:rPr lang="en-US" dirty="0" smtClean="0"/>
              <a:t> = [ 1, 2, 3 ];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	</a:t>
            </a:r>
            <a:r>
              <a:rPr lang="en-US" dirty="0" smtClean="0"/>
              <a:t>print ref $</a:t>
            </a:r>
            <a:r>
              <a:rPr lang="en-US" dirty="0" err="1" smtClean="0"/>
              <a:t>aref</a:t>
            </a:r>
            <a:r>
              <a:rPr lang="en-US" dirty="0" smtClean="0"/>
              <a:t>; # </a:t>
            </a:r>
            <a:r>
              <a:rPr lang="pl-PL" dirty="0" smtClean="0"/>
              <a:t>Wypisze</a:t>
            </a:r>
            <a:r>
              <a:rPr lang="en-US" dirty="0" smtClean="0"/>
              <a:t> ARRAY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$</a:t>
            </a:r>
            <a:r>
              <a:rPr lang="en-US" dirty="0" err="1" smtClean="0"/>
              <a:t>href</a:t>
            </a:r>
            <a:r>
              <a:rPr lang="en-US" dirty="0" smtClean="0"/>
              <a:t> = { 1 =&gt; 'one',          2 =&gt; 'two' };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print ref $</a:t>
            </a:r>
            <a:r>
              <a:rPr lang="en-US" dirty="0" err="1" smtClean="0"/>
              <a:t>href</a:t>
            </a:r>
            <a:r>
              <a:rPr lang="en-US" dirty="0" smtClean="0"/>
              <a:t>; # </a:t>
            </a:r>
            <a:r>
              <a:rPr lang="pl-PL" dirty="0" smtClean="0"/>
              <a:t>Wypisze</a:t>
            </a:r>
            <a:r>
              <a:rPr lang="en-US" dirty="0" smtClean="0"/>
              <a:t> HASH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 co używać referencji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Przekazywanie parametrów</a:t>
            </a:r>
          </a:p>
          <a:p>
            <a:r>
              <a:rPr lang="pl-PL" dirty="0" smtClean="0"/>
              <a:t>Złożone typy danych</a:t>
            </a:r>
            <a:endParaRPr lang="pl-PL" dirty="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Przekazywanie parametrów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Co to robi?	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@arr1 = (1, 2, 3);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@arr2 = (4, 5, 6);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err="1" smtClean="0"/>
              <a:t>check_size</a:t>
            </a:r>
            <a:r>
              <a:rPr lang="en-US" dirty="0" smtClean="0"/>
              <a:t>(@arr1, @arr2);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sub </a:t>
            </a:r>
            <a:r>
              <a:rPr lang="en-US" dirty="0" err="1" smtClean="0"/>
              <a:t>check_size</a:t>
            </a:r>
            <a:r>
              <a:rPr lang="en-US" dirty="0" smtClean="0"/>
              <a:t> {  </a:t>
            </a:r>
            <a:endParaRPr lang="pl-PL" dirty="0" smtClean="0"/>
          </a:p>
          <a:p>
            <a:pPr lvl="2">
              <a:buNone/>
            </a:pPr>
            <a:r>
              <a:rPr lang="en-US" dirty="0" smtClean="0"/>
              <a:t>my (@a1, @a2) = @_;  </a:t>
            </a:r>
            <a:endParaRPr lang="pl-PL" dirty="0" smtClean="0"/>
          </a:p>
          <a:p>
            <a:pPr lvl="2">
              <a:buNone/>
            </a:pPr>
            <a:r>
              <a:rPr lang="en-US" dirty="0" smtClean="0"/>
              <a:t>print @a1 == @a2 ? 'Yes' : 'No';</a:t>
            </a:r>
            <a:endParaRPr lang="pl-PL" dirty="0" smtClean="0"/>
          </a:p>
          <a:p>
            <a:pPr lvl="1">
              <a:buNone/>
            </a:pPr>
            <a:r>
              <a:rPr lang="en-US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to nie działa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my (@a1, @a2) = @_;</a:t>
            </a:r>
          </a:p>
          <a:p>
            <a:r>
              <a:rPr lang="pl-PL" dirty="0" smtClean="0"/>
              <a:t>Tablice są łączone w @_</a:t>
            </a:r>
          </a:p>
          <a:p>
            <a:r>
              <a:rPr lang="pl-PL" dirty="0" smtClean="0"/>
              <a:t>Wszystkie elementy kończą w @a1</a:t>
            </a:r>
          </a:p>
          <a:p>
            <a:r>
              <a:rPr lang="pl-PL" dirty="0" smtClean="0"/>
              <a:t>Jak to możemy naprawić?</a:t>
            </a:r>
          </a:p>
          <a:p>
            <a:r>
              <a:rPr lang="pl-PL" dirty="0" smtClean="0"/>
              <a:t>Przekażmy referencje do tablic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Kolejna próba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@arr1 = (1, 2, 3);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@arr2 = (4, 5, 6);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err="1" smtClean="0"/>
              <a:t>check_size</a:t>
            </a:r>
            <a:r>
              <a:rPr lang="en-US" dirty="0" smtClean="0"/>
              <a:t>(\@arr1, \@arr2);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sub </a:t>
            </a:r>
            <a:r>
              <a:rPr lang="en-US" dirty="0" err="1" smtClean="0"/>
              <a:t>check_size</a:t>
            </a:r>
            <a:r>
              <a:rPr lang="en-US" dirty="0" smtClean="0"/>
              <a:t>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my ($a1, $a2) = @_;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print @$a1 == @$a2 ? </a:t>
            </a:r>
            <a:r>
              <a:rPr lang="pl-PL" dirty="0" smtClean="0"/>
              <a:t> ‘Tak</a:t>
            </a:r>
            <a:r>
              <a:rPr lang="en-US" dirty="0" smtClean="0"/>
              <a:t>' : </a:t>
            </a:r>
            <a:r>
              <a:rPr lang="pl-PL" dirty="0" smtClean="0"/>
              <a:t>	</a:t>
            </a:r>
            <a:r>
              <a:rPr lang="en-US" dirty="0" smtClean="0"/>
              <a:t>'N</a:t>
            </a:r>
            <a:r>
              <a:rPr lang="pl-PL" dirty="0" err="1" smtClean="0"/>
              <a:t>ie</a:t>
            </a:r>
            <a:r>
              <a:rPr lang="en-US" dirty="0" smtClean="0"/>
              <a:t>';}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Złożone 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Kolejne dobre pole do użycia referencji</a:t>
            </a:r>
            <a:endParaRPr lang="en-US" dirty="0" smtClean="0"/>
          </a:p>
          <a:p>
            <a:r>
              <a:rPr lang="pl-PL" dirty="0" smtClean="0"/>
              <a:t>Spróbujmy utworzyć tablicę </a:t>
            </a:r>
            <a:r>
              <a:rPr lang="en-US" dirty="0" smtClean="0"/>
              <a:t>2D </a:t>
            </a:r>
          </a:p>
          <a:p>
            <a:pPr>
              <a:buNone/>
            </a:pPr>
            <a:r>
              <a:rPr lang="pl-PL" dirty="0" smtClean="0"/>
              <a:t>	@arr_2d = ((1, 2, 3),           </a:t>
            </a:r>
            <a:br>
              <a:rPr lang="pl-PL" dirty="0" smtClean="0"/>
            </a:br>
            <a:r>
              <a:rPr lang="pl-PL" dirty="0" smtClean="0"/>
              <a:t>		      (4, 5, 6),           </a:t>
            </a:r>
            <a:br>
              <a:rPr lang="pl-PL" dirty="0" smtClean="0"/>
            </a:br>
            <a:r>
              <a:rPr lang="pl-PL" dirty="0" smtClean="0"/>
              <a:t>		      (7, 8, 9));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fr-FR" dirty="0" smtClean="0"/>
              <a:t>@arr_2d </a:t>
            </a:r>
            <a:r>
              <a:rPr lang="pl-PL" dirty="0" smtClean="0"/>
              <a:t>zawiera </a:t>
            </a:r>
            <a:r>
              <a:rPr lang="fr-FR" dirty="0" smtClean="0"/>
              <a:t>(1, 2, 3, 4, 5, 6, 7, 8, 9)</a:t>
            </a:r>
          </a:p>
          <a:p>
            <a:r>
              <a:rPr lang="pl-PL" dirty="0" smtClean="0"/>
              <a:t>Jest to tak zwane spłaszczenie tablicy</a:t>
            </a:r>
            <a:endParaRPr lang="en-US" i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Złożone 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Tablice 2D  przy użyciu referencji</a:t>
            </a:r>
          </a:p>
          <a:p>
            <a:r>
              <a:rPr lang="pl-PL" dirty="0" smtClean="0"/>
              <a:t>@arr_2d =  ([1, 2, 3],           </a:t>
            </a:r>
          </a:p>
          <a:p>
            <a:pPr>
              <a:buNone/>
            </a:pPr>
            <a:r>
              <a:rPr lang="pl-PL" dirty="0" smtClean="0"/>
              <a:t>				[4, 5, 6],           </a:t>
            </a:r>
            <a:br>
              <a:rPr lang="pl-PL" dirty="0" smtClean="0"/>
            </a:br>
            <a:r>
              <a:rPr lang="pl-PL" dirty="0" smtClean="0"/>
              <a:t>			[7, 8, 9]);</a:t>
            </a:r>
          </a:p>
          <a:p>
            <a:r>
              <a:rPr lang="pl-PL" dirty="0" smtClean="0"/>
              <a:t>Ale jak uzyskać dostęp do indywidualnych elementów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   </a:t>
            </a:r>
            <a:r>
              <a:rPr lang="en-US" dirty="0" smtClean="0"/>
              <a:t>$arr_2d[1] </a:t>
            </a:r>
            <a:r>
              <a:rPr lang="pl-PL" dirty="0" smtClean="0"/>
              <a:t>jest </a:t>
            </a:r>
            <a:r>
              <a:rPr lang="en-US" dirty="0" smtClean="0"/>
              <a:t>ref</a:t>
            </a:r>
            <a:r>
              <a:rPr lang="pl-PL" dirty="0" smtClean="0"/>
              <a:t>.</a:t>
            </a:r>
            <a:r>
              <a:rPr lang="en-US" dirty="0" smtClean="0"/>
              <a:t> </a:t>
            </a:r>
            <a:r>
              <a:rPr lang="pl-PL" dirty="0" smtClean="0"/>
              <a:t>do tab.</a:t>
            </a:r>
            <a:r>
              <a:rPr lang="en-US" dirty="0" smtClean="0"/>
              <a:t> (4, 5, 6)</a:t>
            </a:r>
          </a:p>
          <a:p>
            <a:r>
              <a:rPr lang="pl-PL" dirty="0" smtClean="0"/>
              <a:t>$arr_2d[1]-&gt;[</a:t>
            </a:r>
            <a:r>
              <a:rPr lang="pl-PL" dirty="0" err="1" smtClean="0"/>
              <a:t>1</a:t>
            </a:r>
            <a:r>
              <a:rPr lang="pl-PL" dirty="0" smtClean="0"/>
              <a:t>] jest elementem 5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Złożone 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Tablice 2D raz jeszcze</a:t>
            </a:r>
          </a:p>
          <a:p>
            <a:r>
              <a:rPr lang="pl-PL" dirty="0" smtClean="0"/>
              <a:t>@arr_2d =  [ [1, 2, 3],           </a:t>
            </a:r>
          </a:p>
          <a:p>
            <a:pPr>
              <a:buNone/>
            </a:pPr>
            <a:r>
              <a:rPr lang="pl-PL" dirty="0" smtClean="0"/>
              <a:t>				 [4, 5, 6],           </a:t>
            </a:r>
            <a:br>
              <a:rPr lang="pl-PL" dirty="0" smtClean="0"/>
            </a:br>
            <a:r>
              <a:rPr lang="pl-PL" dirty="0" smtClean="0"/>
              <a:t>			 [7, 8, 9] ];</a:t>
            </a:r>
          </a:p>
          <a:p>
            <a:r>
              <a:rPr lang="en-US" dirty="0" smtClean="0"/>
              <a:t>$arr_2d</a:t>
            </a:r>
            <a:r>
              <a:rPr lang="pl-PL" dirty="0" smtClean="0"/>
              <a:t>-&gt;</a:t>
            </a:r>
            <a:r>
              <a:rPr lang="en-US" dirty="0" smtClean="0"/>
              <a:t>[1] </a:t>
            </a:r>
            <a:r>
              <a:rPr lang="pl-PL" dirty="0" smtClean="0"/>
              <a:t>jest </a:t>
            </a:r>
            <a:r>
              <a:rPr lang="en-US" dirty="0" smtClean="0"/>
              <a:t>ref</a:t>
            </a:r>
            <a:r>
              <a:rPr lang="pl-PL" dirty="0" smtClean="0"/>
              <a:t>.</a:t>
            </a:r>
            <a:r>
              <a:rPr lang="en-US" dirty="0" smtClean="0"/>
              <a:t> </a:t>
            </a:r>
            <a:r>
              <a:rPr lang="pl-PL" dirty="0" smtClean="0"/>
              <a:t>do tab.</a:t>
            </a:r>
            <a:r>
              <a:rPr lang="en-US" dirty="0" smtClean="0"/>
              <a:t> (4, 5, 6)</a:t>
            </a:r>
          </a:p>
          <a:p>
            <a:r>
              <a:rPr lang="pl-PL" dirty="0" smtClean="0"/>
              <a:t>$arr_2d-&gt;[1]-&gt;[</a:t>
            </a:r>
            <a:r>
              <a:rPr lang="pl-PL" dirty="0" err="1" smtClean="0"/>
              <a:t>1</a:t>
            </a:r>
            <a:r>
              <a:rPr lang="pl-PL" dirty="0" smtClean="0"/>
              <a:t>] jest elementem 5</a:t>
            </a:r>
          </a:p>
          <a:p>
            <a:r>
              <a:rPr lang="pl-PL" dirty="0" smtClean="0"/>
              <a:t>Można pominąć pośrednie strzałki</a:t>
            </a:r>
          </a:p>
          <a:p>
            <a:r>
              <a:rPr lang="pl-PL" dirty="0" smtClean="0"/>
              <a:t>$arr_2d-&gt;[1][</a:t>
            </a:r>
            <a:r>
              <a:rPr lang="pl-PL" dirty="0" err="1" smtClean="0"/>
              <a:t>1</a:t>
            </a:r>
            <a:r>
              <a:rPr lang="pl-PL" dirty="0" smtClean="0"/>
              <a:t>]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struktur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Wyobraź sobie następujący plik danych</a:t>
            </a:r>
          </a:p>
          <a:p>
            <a:r>
              <a:rPr lang="pl-PL" dirty="0" err="1" smtClean="0"/>
              <a:t>Milostan</a:t>
            </a:r>
            <a:r>
              <a:rPr lang="pl-PL" dirty="0" smtClean="0"/>
              <a:t>, Maciej, Informatyk</a:t>
            </a:r>
          </a:p>
          <a:p>
            <a:pPr>
              <a:buNone/>
            </a:pPr>
            <a:r>
              <a:rPr lang="pl-PL" dirty="0" smtClean="0"/>
              <a:t> 	Komorowski, Bronisław, Prezydent RP</a:t>
            </a:r>
          </a:p>
          <a:p>
            <a:pPr>
              <a:buNone/>
            </a:pPr>
            <a:r>
              <a:rPr lang="pl-PL" dirty="0" smtClean="0"/>
              <a:t>	Kowalski, Jan, Kowal</a:t>
            </a:r>
          </a:p>
          <a:p>
            <a:r>
              <a:rPr lang="pl-PL" dirty="0" smtClean="0"/>
              <a:t>Jaka struktura będzie odpowiednia do składowania takich danych</a:t>
            </a:r>
          </a:p>
          <a:p>
            <a:r>
              <a:rPr lang="pl-PL" dirty="0" err="1" smtClean="0"/>
              <a:t>Hash</a:t>
            </a:r>
            <a:r>
              <a:rPr lang="pl-PL" dirty="0" smtClean="0"/>
              <a:t> dla każdego rekordu</a:t>
            </a:r>
          </a:p>
          <a:p>
            <a:r>
              <a:rPr lang="pl-PL" dirty="0" smtClean="0"/>
              <a:t>Tablica rekordów</a:t>
            </a:r>
          </a:p>
          <a:p>
            <a:r>
              <a:rPr lang="pl-PL" dirty="0" smtClean="0"/>
              <a:t>Tablica </a:t>
            </a:r>
            <a:r>
              <a:rPr lang="pl-PL" dirty="0" err="1" smtClean="0"/>
              <a:t>hashy</a:t>
            </a:r>
            <a:endParaRPr lang="pl-PL" dirty="0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Więcej struktur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1628800"/>
            <a:ext cx="7696200" cy="4751387"/>
          </a:xfrm>
        </p:spPr>
        <p:txBody>
          <a:bodyPr/>
          <a:lstStyle/>
          <a:p>
            <a:r>
              <a:rPr lang="pl-PL" dirty="0" smtClean="0"/>
              <a:t>Tworzenie tablicy </a:t>
            </a:r>
            <a:r>
              <a:rPr lang="pl-PL" dirty="0" err="1" smtClean="0"/>
              <a:t>hash-y</a:t>
            </a:r>
            <a:r>
              <a:rPr lang="pl-PL" dirty="0" smtClean="0"/>
              <a:t>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@records;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@cols = (‘</a:t>
            </a:r>
            <a:r>
              <a:rPr lang="pl-PL" dirty="0" smtClean="0"/>
              <a:t>nazwisko</a:t>
            </a:r>
            <a:r>
              <a:rPr lang="en-US" dirty="0" smtClean="0"/>
              <a:t>', ‘</a:t>
            </a:r>
            <a:r>
              <a:rPr lang="pl-PL" dirty="0" err="1" smtClean="0"/>
              <a:t>imie</a:t>
            </a:r>
            <a:r>
              <a:rPr lang="en-US" dirty="0" smtClean="0"/>
              <a:t>', ‘</a:t>
            </a:r>
            <a:r>
              <a:rPr lang="pl-PL" dirty="0" smtClean="0"/>
              <a:t>praca</a:t>
            </a:r>
            <a:r>
              <a:rPr lang="en-US" dirty="0" smtClean="0"/>
              <a:t>');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while (&lt;FILE&gt;)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chomp;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my %</a:t>
            </a:r>
            <a:r>
              <a:rPr lang="en-US" dirty="0" err="1" smtClean="0"/>
              <a:t>rec</a:t>
            </a:r>
            <a:r>
              <a:rPr lang="en-US" dirty="0" smtClean="0"/>
              <a:t>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@</a:t>
            </a:r>
            <a:r>
              <a:rPr lang="en-US" dirty="0" err="1" smtClean="0"/>
              <a:t>rec</a:t>
            </a:r>
            <a:r>
              <a:rPr lang="en-US" dirty="0" smtClean="0"/>
              <a:t>{@cols} = split /,/;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	</a:t>
            </a:r>
            <a:r>
              <a:rPr lang="en-US" dirty="0" smtClean="0"/>
              <a:t>push @records, \%</a:t>
            </a:r>
            <a:r>
              <a:rPr lang="en-US" dirty="0" err="1" smtClean="0"/>
              <a:t>rec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tablicy </a:t>
            </a:r>
            <a:r>
              <a:rPr lang="pl-PL" dirty="0" err="1" smtClean="0"/>
              <a:t>hash-y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foreach</a:t>
            </a:r>
            <a:r>
              <a:rPr lang="pl-PL" dirty="0" smtClean="0"/>
              <a:t> (@</a:t>
            </a:r>
            <a:r>
              <a:rPr lang="pl-PL" dirty="0" err="1" smtClean="0"/>
              <a:t>records</a:t>
            </a:r>
            <a:r>
              <a:rPr lang="pl-PL" dirty="0" smtClean="0"/>
              <a:t>) {  </a:t>
            </a:r>
          </a:p>
          <a:p>
            <a:pPr>
              <a:buNone/>
            </a:pPr>
            <a:r>
              <a:rPr lang="pl-PL" dirty="0" smtClean="0"/>
              <a:t>		</a:t>
            </a:r>
            <a:r>
              <a:rPr lang="pl-PL" dirty="0" err="1" smtClean="0"/>
              <a:t>print</a:t>
            </a:r>
            <a:r>
              <a:rPr lang="pl-PL" dirty="0" smtClean="0"/>
              <a:t> "$_-&gt;{</a:t>
            </a:r>
            <a:r>
              <a:rPr lang="pl-PL" dirty="0" err="1" smtClean="0"/>
              <a:t>imie</a:t>
            </a:r>
            <a:r>
              <a:rPr lang="pl-PL" dirty="0" smtClean="0"/>
              <a:t>} ",        </a:t>
            </a:r>
          </a:p>
          <a:p>
            <a:pPr>
              <a:buNone/>
            </a:pPr>
            <a:r>
              <a:rPr lang="pl-PL" dirty="0" smtClean="0"/>
              <a:t>			"$_-&gt;{nazwisko} ".</a:t>
            </a:r>
          </a:p>
          <a:p>
            <a:pPr>
              <a:buNone/>
            </a:pPr>
            <a:r>
              <a:rPr lang="pl-PL" dirty="0" smtClean="0"/>
              <a:t>		        "</a:t>
            </a:r>
            <a:r>
              <a:rPr lang="pl-PL" dirty="0" err="1" smtClean="0"/>
              <a:t>is</a:t>
            </a:r>
            <a:r>
              <a:rPr lang="pl-PL" dirty="0" smtClean="0"/>
              <a:t> a $_-&gt;{praca}\n";}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Złożone typy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Wiele możliwości</a:t>
            </a:r>
          </a:p>
          <a:p>
            <a:pPr lvl="1"/>
            <a:r>
              <a:rPr lang="pl-PL" dirty="0" err="1" smtClean="0"/>
              <a:t>Hash</a:t>
            </a:r>
            <a:r>
              <a:rPr lang="pl-PL" dirty="0" smtClean="0"/>
              <a:t> </a:t>
            </a:r>
            <a:r>
              <a:rPr lang="pl-PL" dirty="0" err="1" smtClean="0"/>
              <a:t>hash-y</a:t>
            </a:r>
            <a:endParaRPr lang="pl-PL" dirty="0" smtClean="0"/>
          </a:p>
          <a:p>
            <a:pPr lvl="1"/>
            <a:r>
              <a:rPr lang="pl-PL" dirty="0" err="1" smtClean="0"/>
              <a:t>Hash</a:t>
            </a:r>
            <a:r>
              <a:rPr lang="pl-PL" dirty="0" smtClean="0"/>
              <a:t> list</a:t>
            </a:r>
          </a:p>
          <a:p>
            <a:pPr lvl="1"/>
            <a:r>
              <a:rPr lang="pl-PL" dirty="0" smtClean="0"/>
              <a:t>Wiele poziomów (lista </a:t>
            </a:r>
            <a:r>
              <a:rPr lang="pl-PL" dirty="0" err="1" smtClean="0"/>
              <a:t>hash-y</a:t>
            </a:r>
            <a:r>
              <a:rPr lang="pl-PL" dirty="0" smtClean="0"/>
              <a:t> </a:t>
            </a:r>
            <a:r>
              <a:rPr lang="pl-PL" dirty="0" err="1" smtClean="0"/>
              <a:t>hash-y</a:t>
            </a:r>
            <a:r>
              <a:rPr lang="pl-PL" dirty="0" smtClean="0"/>
              <a:t>, itd.)</a:t>
            </a:r>
          </a:p>
          <a:p>
            <a:r>
              <a:rPr lang="pl-PL" dirty="0" smtClean="0"/>
              <a:t>Zobacz przykłady w </a:t>
            </a:r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perldsc</a:t>
            </a:r>
            <a:r>
              <a:rPr lang="pl-PL" dirty="0" smtClean="0"/>
              <a:t> (</a:t>
            </a:r>
            <a:r>
              <a:rPr lang="pl-PL" dirty="0" err="1" smtClean="0"/>
              <a:t>the</a:t>
            </a:r>
            <a:r>
              <a:rPr lang="pl-PL" dirty="0" smtClean="0"/>
              <a:t> data </a:t>
            </a:r>
            <a:r>
              <a:rPr lang="pl-PL" dirty="0" err="1" smtClean="0"/>
              <a:t>structures</a:t>
            </a:r>
            <a:r>
              <a:rPr lang="pl-PL" dirty="0" smtClean="0"/>
              <a:t> </a:t>
            </a:r>
            <a:r>
              <a:rPr lang="pl-PL" dirty="0" err="1" smtClean="0"/>
              <a:t>cookbook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Sortowanie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Sortowanie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Perl ma funkcję sort, która jako argument bierze listę i ją sortuje</a:t>
            </a:r>
          </a:p>
          <a:p>
            <a:r>
              <a:rPr lang="pl-PL" dirty="0" smtClean="0"/>
              <a:t>@posortowana = sort @tablica;</a:t>
            </a:r>
          </a:p>
          <a:p>
            <a:r>
              <a:rPr lang="pl-PL" dirty="0" smtClean="0"/>
              <a:t>Zwróć uwagę, że sortowanie nie odbywa się w miejscu: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array</a:t>
            </a:r>
            <a:r>
              <a:rPr lang="pl-PL" dirty="0" smtClean="0"/>
              <a:t> = sort @</a:t>
            </a:r>
            <a:r>
              <a:rPr lang="pl-PL" dirty="0" err="1" smtClean="0"/>
              <a:t>array</a:t>
            </a:r>
            <a:r>
              <a:rPr lang="pl-PL" dirty="0" smtClean="0"/>
              <a:t>;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Kolejność sortowania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err="1" smtClean="0"/>
              <a:t>Domyślan</a:t>
            </a:r>
            <a:r>
              <a:rPr lang="pl-PL" sz="2800" dirty="0" smtClean="0"/>
              <a:t> kolejność jest określona </a:t>
            </a:r>
            <a:r>
              <a:rPr lang="pl-PL" sz="2800" dirty="0" err="1" smtClean="0"/>
              <a:t>wg</a:t>
            </a:r>
            <a:r>
              <a:rPr lang="pl-PL" sz="2800" dirty="0" smtClean="0"/>
              <a:t>.</a:t>
            </a:r>
            <a:r>
              <a:rPr lang="en-US" sz="2800" dirty="0" smtClean="0"/>
              <a:t> ASCII</a:t>
            </a:r>
          </a:p>
          <a:p>
            <a:pPr>
              <a:buNone/>
            </a:pPr>
            <a:r>
              <a:rPr lang="pl-PL" sz="2800" dirty="0" smtClean="0"/>
              <a:t>	@</a:t>
            </a:r>
            <a:r>
              <a:rPr lang="pl-PL" sz="2800" dirty="0" err="1" smtClean="0"/>
              <a:t>chars</a:t>
            </a:r>
            <a:r>
              <a:rPr lang="pl-PL" sz="2800" dirty="0" smtClean="0"/>
              <a:t> = sort 'e', 'b', 'a', 'd', 'c';</a:t>
            </a:r>
          </a:p>
          <a:p>
            <a:pPr>
              <a:buNone/>
            </a:pPr>
            <a:r>
              <a:rPr lang="pl-PL" sz="2800" dirty="0" smtClean="0"/>
              <a:t>	# @</a:t>
            </a:r>
            <a:r>
              <a:rPr lang="pl-PL" sz="2800" dirty="0" err="1" smtClean="0"/>
              <a:t>chars</a:t>
            </a:r>
            <a:r>
              <a:rPr lang="pl-PL" sz="2800" dirty="0" smtClean="0"/>
              <a:t> ma ('a', 'b', 'c', 'd', 'e')</a:t>
            </a:r>
          </a:p>
          <a:p>
            <a:r>
              <a:rPr lang="pl-PL" sz="2800" dirty="0" smtClean="0"/>
              <a:t>Czasem daje to dziwne wyniki</a:t>
            </a:r>
          </a:p>
          <a:p>
            <a:pPr>
              <a:buNone/>
            </a:pPr>
            <a:r>
              <a:rPr lang="pl-PL" sz="2800" dirty="0" smtClean="0"/>
              <a:t>	@</a:t>
            </a:r>
            <a:r>
              <a:rPr lang="pl-PL" sz="2800" dirty="0" err="1" smtClean="0"/>
              <a:t>chars</a:t>
            </a:r>
            <a:r>
              <a:rPr lang="pl-PL" sz="2800" dirty="0" smtClean="0"/>
              <a:t> = sort 'E', 'b', 'a', 'D', 'c';</a:t>
            </a:r>
          </a:p>
          <a:p>
            <a:pPr>
              <a:buNone/>
            </a:pPr>
            <a:r>
              <a:rPr lang="pl-PL" sz="2800" dirty="0" smtClean="0"/>
              <a:t>	# @</a:t>
            </a:r>
            <a:r>
              <a:rPr lang="pl-PL" sz="2800" dirty="0" err="1" smtClean="0"/>
              <a:t>chars</a:t>
            </a:r>
            <a:r>
              <a:rPr lang="pl-PL" sz="2800" dirty="0" smtClean="0"/>
              <a:t> ma postać ('D', 'E', 'a', 'b', 'c')</a:t>
            </a:r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en-US" sz="2800" dirty="0" smtClean="0"/>
              <a:t>@</a:t>
            </a:r>
            <a:r>
              <a:rPr lang="en-US" sz="2800" dirty="0" err="1" smtClean="0"/>
              <a:t>nums</a:t>
            </a:r>
            <a:r>
              <a:rPr lang="en-US" sz="2800" dirty="0" smtClean="0"/>
              <a:t> = sort 1 .. 10;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 </a:t>
            </a:r>
            <a:r>
              <a:rPr lang="en-US" sz="2800" dirty="0" smtClean="0"/>
              <a:t># @</a:t>
            </a:r>
            <a:r>
              <a:rPr lang="en-US" sz="2800" dirty="0" err="1" smtClean="0"/>
              <a:t>nums</a:t>
            </a:r>
            <a:r>
              <a:rPr lang="pl-PL" sz="2800" dirty="0" smtClean="0"/>
              <a:t> ma postać</a:t>
            </a:r>
            <a:r>
              <a:rPr lang="en-US" sz="2800" dirty="0" smtClean="0"/>
              <a:t> (1, 10, 2, 3, 4,           </a:t>
            </a:r>
            <a:r>
              <a:rPr lang="pl-PL" sz="2800" dirty="0" smtClean="0"/>
              <a:t>#                               </a:t>
            </a:r>
            <a:r>
              <a:rPr lang="en-US" sz="2800" dirty="0" smtClean="0"/>
              <a:t>5,  6, 7, 8, 9)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Bloki sortujące (ang. </a:t>
            </a:r>
            <a:r>
              <a:rPr lang="pl-PL" dirty="0" err="1" smtClean="0"/>
              <a:t>sorting</a:t>
            </a:r>
            <a:r>
              <a:rPr lang="pl-PL" dirty="0" smtClean="0"/>
              <a:t> </a:t>
            </a:r>
            <a:r>
              <a:rPr lang="pl-PL" dirty="0" err="1" smtClean="0"/>
              <a:t>block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7696200" cy="4751387"/>
          </a:xfrm>
        </p:spPr>
        <p:txBody>
          <a:bodyPr/>
          <a:lstStyle/>
          <a:p>
            <a:r>
              <a:rPr lang="pl-PL" dirty="0" smtClean="0"/>
              <a:t>Możemy zdefiniować własne kryteria sortowania używając tzw. „</a:t>
            </a:r>
            <a:r>
              <a:rPr lang="pl-PL" dirty="0" err="1" smtClean="0"/>
              <a:t>sorting</a:t>
            </a:r>
            <a:r>
              <a:rPr lang="pl-PL" dirty="0" smtClean="0"/>
              <a:t> </a:t>
            </a:r>
            <a:r>
              <a:rPr lang="pl-PL" dirty="0" err="1" smtClean="0"/>
              <a:t>blocks</a:t>
            </a:r>
            <a:r>
              <a:rPr lang="pl-PL" dirty="0" smtClean="0"/>
              <a:t>”</a:t>
            </a:r>
          </a:p>
          <a:p>
            <a:r>
              <a:rPr lang="pl-PL" dirty="0" smtClean="0"/>
              <a:t>@</a:t>
            </a:r>
            <a:r>
              <a:rPr lang="pl-PL" dirty="0" err="1" smtClean="0"/>
              <a:t>nums</a:t>
            </a:r>
            <a:r>
              <a:rPr lang="pl-PL" dirty="0" smtClean="0"/>
              <a:t> =   sort { $a &lt;=&gt; $b } 1 .. 10;</a:t>
            </a:r>
          </a:p>
          <a:p>
            <a:r>
              <a:rPr lang="en-US" dirty="0" smtClean="0"/>
              <a:t>Perl </a:t>
            </a:r>
            <a:r>
              <a:rPr lang="pl-PL" dirty="0" smtClean="0"/>
              <a:t>umieszcza dwie wartości z listy w</a:t>
            </a:r>
            <a:r>
              <a:rPr lang="en-US" dirty="0" smtClean="0"/>
              <a:t> $a </a:t>
            </a:r>
            <a:r>
              <a:rPr lang="pl-PL" dirty="0" smtClean="0"/>
              <a:t> i</a:t>
            </a:r>
            <a:r>
              <a:rPr lang="en-US" dirty="0" smtClean="0"/>
              <a:t> $b</a:t>
            </a:r>
          </a:p>
          <a:p>
            <a:r>
              <a:rPr lang="en-US" dirty="0" smtClean="0"/>
              <a:t>Blok </a:t>
            </a:r>
            <a:r>
              <a:rPr lang="pl-PL" dirty="0" smtClean="0"/>
              <a:t>porównuje wartości</a:t>
            </a:r>
            <a:r>
              <a:rPr lang="en-US" dirty="0" smtClean="0"/>
              <a:t> </a:t>
            </a:r>
            <a:r>
              <a:rPr lang="pl-PL" dirty="0" smtClean="0"/>
              <a:t>i przyjmuje wartość </a:t>
            </a:r>
            <a:r>
              <a:rPr lang="en-US" dirty="0" smtClean="0"/>
              <a:t> -1, 0 </a:t>
            </a:r>
            <a:r>
              <a:rPr lang="pl-PL" dirty="0" smtClean="0"/>
              <a:t>lub</a:t>
            </a:r>
            <a:r>
              <a:rPr lang="en-US" dirty="0" smtClean="0"/>
              <a:t> 1</a:t>
            </a:r>
          </a:p>
          <a:p>
            <a:r>
              <a:rPr lang="pl-PL" dirty="0" smtClean="0"/>
              <a:t>Operator </a:t>
            </a:r>
            <a:r>
              <a:rPr lang="en-US" dirty="0" smtClean="0"/>
              <a:t>&lt;=&gt;</a:t>
            </a:r>
            <a:r>
              <a:rPr lang="pl-PL" dirty="0" smtClean="0"/>
              <a:t> robi to dla liczb </a:t>
            </a:r>
            <a:r>
              <a:rPr lang="en-US" dirty="0" smtClean="0"/>
              <a:t>(</a:t>
            </a:r>
            <a:r>
              <a:rPr lang="en-US" dirty="0" err="1" smtClean="0"/>
              <a:t>cmp</a:t>
            </a:r>
            <a:r>
              <a:rPr lang="en-US" dirty="0" smtClean="0"/>
              <a:t> </a:t>
            </a:r>
            <a:r>
              <a:rPr lang="pl-PL" dirty="0" smtClean="0"/>
              <a:t>dla</a:t>
            </a:r>
            <a:r>
              <a:rPr lang="en-US" dirty="0" smtClean="0"/>
              <a:t> </a:t>
            </a:r>
            <a:r>
              <a:rPr lang="pl-PL" dirty="0" smtClean="0"/>
              <a:t>łańcuchów znaków</a:t>
            </a:r>
            <a:r>
              <a:rPr lang="en-US" dirty="0" smtClean="0"/>
              <a:t>)</a:t>
            </a:r>
          </a:p>
          <a:p>
            <a:r>
              <a:rPr lang="pl-PL" dirty="0" smtClean="0"/>
              <a:t>  </a:t>
            </a:r>
            <a:endParaRPr lang="pl-PL" dirty="0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Proste przykłady sortowania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 { $b </a:t>
            </a:r>
            <a:r>
              <a:rPr lang="en-US" dirty="0" err="1" smtClean="0"/>
              <a:t>cmp</a:t>
            </a:r>
            <a:r>
              <a:rPr lang="en-US" dirty="0" smtClean="0"/>
              <a:t> $a } @words</a:t>
            </a:r>
          </a:p>
          <a:p>
            <a:r>
              <a:rPr lang="pl-PL" dirty="0" smtClean="0"/>
              <a:t>sort { </a:t>
            </a:r>
            <a:r>
              <a:rPr lang="pl-PL" dirty="0" err="1" smtClean="0"/>
              <a:t>lc</a:t>
            </a:r>
            <a:r>
              <a:rPr lang="pl-PL" dirty="0" smtClean="0"/>
              <a:t> $a </a:t>
            </a:r>
            <a:r>
              <a:rPr lang="pl-PL" dirty="0" err="1" smtClean="0"/>
              <a:t>cmp</a:t>
            </a:r>
            <a:r>
              <a:rPr lang="pl-PL" dirty="0" smtClean="0"/>
              <a:t> </a:t>
            </a:r>
            <a:r>
              <a:rPr lang="pl-PL" dirty="0" err="1" smtClean="0"/>
              <a:t>lc</a:t>
            </a:r>
            <a:r>
              <a:rPr lang="pl-PL" dirty="0" smtClean="0"/>
              <a:t> $b } @</a:t>
            </a:r>
            <a:r>
              <a:rPr lang="pl-PL" dirty="0" err="1" smtClean="0"/>
              <a:t>words</a:t>
            </a:r>
            <a:endParaRPr lang="pl-PL" dirty="0" smtClean="0"/>
          </a:p>
          <a:p>
            <a:r>
              <a:rPr lang="pl-PL" dirty="0" smtClean="0"/>
              <a:t>sort { </a:t>
            </a:r>
            <a:r>
              <a:rPr lang="pl-PL" dirty="0" err="1" smtClean="0"/>
              <a:t>substr</a:t>
            </a:r>
            <a:r>
              <a:rPr lang="pl-PL" dirty="0" smtClean="0"/>
              <a:t>($a, 4)        </a:t>
            </a:r>
            <a:r>
              <a:rPr lang="pl-PL" dirty="0" err="1" smtClean="0"/>
              <a:t>cmp</a:t>
            </a:r>
            <a:r>
              <a:rPr lang="pl-PL" dirty="0" smtClean="0"/>
              <a:t> </a:t>
            </a:r>
            <a:r>
              <a:rPr lang="pl-PL" dirty="0" err="1" smtClean="0"/>
              <a:t>substr</a:t>
            </a:r>
            <a:r>
              <a:rPr lang="pl-PL" dirty="0" smtClean="0"/>
              <a:t>($b, 4) } @lines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Funkcje sortujące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7696200" cy="4751387"/>
          </a:xfrm>
        </p:spPr>
        <p:txBody>
          <a:bodyPr/>
          <a:lstStyle/>
          <a:p>
            <a:r>
              <a:rPr lang="pl-PL" dirty="0" smtClean="0"/>
              <a:t>Zamiast bloku sortującego możemy użyć funkcji</a:t>
            </a:r>
          </a:p>
          <a:p>
            <a:r>
              <a:rPr lang="en-US" dirty="0" smtClean="0"/>
              <a:t>@words = sort dictionary @words;</a:t>
            </a:r>
            <a:endParaRPr lang="pl-PL" dirty="0" smtClean="0"/>
          </a:p>
          <a:p>
            <a:pPr lvl="1">
              <a:buNone/>
            </a:pPr>
            <a:r>
              <a:rPr lang="en-US" dirty="0" smtClean="0"/>
              <a:t>sub dictionary {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# Don't change $a and $b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my ($A, $B) = ($a, $b);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$A =~ s/\W+//g;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$B =~ s/\W+//g;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$A </a:t>
            </a:r>
            <a:r>
              <a:rPr lang="en-US" dirty="0" err="1" smtClean="0"/>
              <a:t>cmp</a:t>
            </a:r>
            <a:r>
              <a:rPr lang="en-US" dirty="0" smtClean="0"/>
              <a:t> $B;</a:t>
            </a:r>
            <a:endParaRPr lang="pl-PL" dirty="0" smtClean="0"/>
          </a:p>
          <a:p>
            <a:pPr lvl="1">
              <a:buNone/>
            </a:pPr>
            <a:r>
              <a:rPr lang="en-US" dirty="0" smtClean="0"/>
              <a:t>}</a:t>
            </a:r>
            <a:endParaRPr lang="pl-PL" dirty="0" smtClean="0"/>
          </a:p>
          <a:p>
            <a:pPr lvl="1">
              <a:buNone/>
            </a:pP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Sortowanie </a:t>
            </a:r>
            <a:r>
              <a:rPr lang="pl-PL" dirty="0" err="1" smtClean="0"/>
              <a:t>wg</a:t>
            </a:r>
            <a:r>
              <a:rPr lang="pl-PL" dirty="0" smtClean="0"/>
              <a:t>. nazwisk i imion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484784"/>
            <a:ext cx="8820472" cy="4751387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my @</a:t>
            </a:r>
            <a:r>
              <a:rPr lang="pl-PL" dirty="0" err="1" smtClean="0"/>
              <a:t>names</a:t>
            </a:r>
            <a:r>
              <a:rPr lang="pl-PL" dirty="0" smtClean="0"/>
              <a:t> = ('</a:t>
            </a:r>
            <a:r>
              <a:rPr lang="pl-PL" dirty="0" err="1" smtClean="0"/>
              <a:t>Rose</a:t>
            </a:r>
            <a:r>
              <a:rPr lang="pl-PL" dirty="0" smtClean="0"/>
              <a:t> Tyler',             				    'Martha Jones',             			    'Donna Noble',             			    'Anna Kowalska');</a:t>
            </a:r>
          </a:p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names</a:t>
            </a:r>
            <a:r>
              <a:rPr lang="pl-PL" dirty="0" smtClean="0"/>
              <a:t> = sort </a:t>
            </a:r>
            <a:r>
              <a:rPr lang="pl-PL" dirty="0" err="1" smtClean="0"/>
              <a:t>sort_names</a:t>
            </a:r>
            <a:r>
              <a:rPr lang="pl-PL" dirty="0" smtClean="0"/>
              <a:t> @</a:t>
            </a:r>
            <a:r>
              <a:rPr lang="pl-PL" dirty="0" err="1" smtClean="0"/>
              <a:t>names</a:t>
            </a:r>
            <a:r>
              <a:rPr lang="pl-PL" dirty="0" smtClean="0"/>
              <a:t>;</a:t>
            </a:r>
          </a:p>
          <a:p>
            <a:pPr>
              <a:buNone/>
            </a:pPr>
            <a:r>
              <a:rPr lang="en-US" dirty="0" smtClean="0"/>
              <a:t>sub </a:t>
            </a:r>
            <a:r>
              <a:rPr lang="en-US" dirty="0" err="1" smtClean="0"/>
              <a:t>sort_names</a:t>
            </a:r>
            <a:r>
              <a:rPr lang="en-US" dirty="0" smtClean="0"/>
              <a:t>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@a = split /\s/, $a;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@b = split /\s/, $b;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return $a[1] </a:t>
            </a:r>
            <a:r>
              <a:rPr lang="en-US" dirty="0" err="1" smtClean="0"/>
              <a:t>cmp</a:t>
            </a:r>
            <a:r>
              <a:rPr lang="en-US" dirty="0" smtClean="0"/>
              <a:t> $b[1] or $a[0] </a:t>
            </a:r>
            <a:r>
              <a:rPr lang="en-US" dirty="0" err="1" smtClean="0"/>
              <a:t>cmp</a:t>
            </a:r>
            <a:r>
              <a:rPr lang="en-US" dirty="0" smtClean="0"/>
              <a:t> $b[</a:t>
            </a:r>
            <a:r>
              <a:rPr lang="pl-PL" dirty="0" smtClean="0"/>
              <a:t>0</a:t>
            </a:r>
            <a:r>
              <a:rPr lang="en-US" dirty="0" smtClean="0"/>
              <a:t>];</a:t>
            </a:r>
            <a:r>
              <a:rPr lang="pl-PL" dirty="0" smtClean="0"/>
              <a:t> </a:t>
            </a:r>
            <a:r>
              <a:rPr lang="en-US" dirty="0" smtClean="0"/>
              <a:t>}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sub </a:t>
            </a:r>
            <a:r>
              <a:rPr lang="en-US" dirty="0" err="1" smtClean="0"/>
              <a:t>sort_names</a:t>
            </a:r>
            <a:r>
              <a:rPr lang="en-US" dirty="0" smtClean="0"/>
              <a:t> {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@a = split /\s/, $a;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my @b = split /\s/, $b; 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return $a[1] </a:t>
            </a:r>
            <a:r>
              <a:rPr lang="en-US" dirty="0" err="1" smtClean="0"/>
              <a:t>cmp</a:t>
            </a:r>
            <a:r>
              <a:rPr lang="en-US" dirty="0" smtClean="0"/>
              <a:t> $b[1] or $a[0] </a:t>
            </a:r>
            <a:r>
              <a:rPr lang="en-US" dirty="0" err="1" smtClean="0"/>
              <a:t>cmp</a:t>
            </a:r>
            <a:r>
              <a:rPr lang="en-US" dirty="0" smtClean="0"/>
              <a:t> $b[</a:t>
            </a:r>
            <a:r>
              <a:rPr lang="pl-PL" dirty="0" smtClean="0"/>
              <a:t>0</a:t>
            </a:r>
            <a:r>
              <a:rPr lang="en-US" dirty="0" smtClean="0"/>
              <a:t>];</a:t>
            </a:r>
            <a:r>
              <a:rPr lang="pl-PL" dirty="0" smtClean="0"/>
              <a:t> </a:t>
            </a:r>
            <a:r>
              <a:rPr lang="en-US" dirty="0" smtClean="0"/>
              <a:t>}</a:t>
            </a:r>
            <a:endParaRPr lang="pl-PL" dirty="0" smtClean="0"/>
          </a:p>
          <a:p>
            <a:r>
              <a:rPr lang="pl-PL" dirty="0" smtClean="0"/>
              <a:t>Powyższy kod będzie nieefektywny dla dużej liczby danych</a:t>
            </a:r>
          </a:p>
          <a:p>
            <a:r>
              <a:rPr lang="pl-PL" dirty="0" smtClean="0"/>
              <a:t>Wiele wywołań </a:t>
            </a:r>
            <a:r>
              <a:rPr lang="pl-PL" dirty="0" err="1" smtClean="0"/>
              <a:t>split</a:t>
            </a:r>
            <a:r>
              <a:rPr lang="pl-PL" dirty="0" smtClean="0"/>
              <a:t> na tych samych danych</a:t>
            </a:r>
            <a:endParaRPr lang="pl-PL" dirty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Efektywniejsz</a:t>
            </a:r>
            <a:r>
              <a:rPr lang="pl-PL" dirty="0" smtClean="0"/>
              <a:t> sortowanie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Podziel (s</a:t>
            </a:r>
            <a:r>
              <a:rPr lang="en-US" dirty="0" err="1" smtClean="0"/>
              <a:t>plit</a:t>
            </a:r>
            <a:r>
              <a:rPr lang="pl-PL" dirty="0" smtClean="0"/>
              <a:t>)</a:t>
            </a:r>
            <a:r>
              <a:rPr lang="en-US" dirty="0" smtClean="0"/>
              <a:t> </a:t>
            </a:r>
            <a:r>
              <a:rPr lang="pl-PL" dirty="0" smtClean="0"/>
              <a:t>każdy rekord tylko raz</a:t>
            </a:r>
            <a:endParaRPr lang="en-US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err="1" smtClean="0"/>
              <a:t>@spli</a:t>
            </a:r>
            <a:r>
              <a:rPr lang="pl-PL" dirty="0" smtClean="0"/>
              <a:t>t = map { [ </a:t>
            </a:r>
            <a:r>
              <a:rPr lang="pl-PL" dirty="0" err="1" smtClean="0"/>
              <a:t>split</a:t>
            </a:r>
            <a:r>
              <a:rPr lang="pl-PL" dirty="0" smtClean="0"/>
              <a:t> ] } @</a:t>
            </a:r>
            <a:r>
              <a:rPr lang="pl-PL" dirty="0" err="1" smtClean="0"/>
              <a:t>names</a:t>
            </a:r>
            <a:r>
              <a:rPr lang="pl-PL" dirty="0" smtClean="0"/>
              <a:t>;</a:t>
            </a:r>
          </a:p>
          <a:p>
            <a:r>
              <a:rPr lang="pl-PL" dirty="0" smtClean="0"/>
              <a:t>Posortuj nową tablicę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@sort = sort { $a-&gt;[1] </a:t>
            </a:r>
            <a:r>
              <a:rPr lang="en-US" dirty="0" err="1" smtClean="0"/>
              <a:t>cmp</a:t>
            </a:r>
            <a:r>
              <a:rPr lang="en-US" dirty="0" smtClean="0"/>
              <a:t> $b-&gt;[1]  or $a-&gt;[0] </a:t>
            </a:r>
            <a:r>
              <a:rPr lang="en-US" dirty="0" err="1" smtClean="0"/>
              <a:t>cmp</a:t>
            </a:r>
            <a:r>
              <a:rPr lang="en-US" dirty="0" smtClean="0"/>
              <a:t> $b-&gt;[0] } @split;</a:t>
            </a:r>
          </a:p>
          <a:p>
            <a:r>
              <a:rPr lang="pl-PL" dirty="0" smtClean="0"/>
              <a:t>Połącz dane razem</a:t>
            </a:r>
          </a:p>
          <a:p>
            <a:pPr>
              <a:buNone/>
            </a:pPr>
            <a:r>
              <a:rPr lang="pl-PL" dirty="0" smtClean="0"/>
              <a:t>   @</a:t>
            </a:r>
            <a:r>
              <a:rPr lang="pl-PL" dirty="0" err="1" smtClean="0"/>
              <a:t>names</a:t>
            </a:r>
            <a:r>
              <a:rPr lang="pl-PL" dirty="0" smtClean="0"/>
              <a:t> = map { </a:t>
            </a:r>
            <a:r>
              <a:rPr lang="pl-PL" dirty="0" err="1" smtClean="0"/>
              <a:t>join</a:t>
            </a:r>
            <a:r>
              <a:rPr lang="pl-PL" dirty="0" smtClean="0"/>
              <a:t> ' ', @$_ }            @sort;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Złóżmy to razem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Poprzedni kod możemy zapisać tak:</a:t>
            </a:r>
          </a:p>
          <a:p>
            <a:pPr>
              <a:buNone/>
            </a:pPr>
            <a:r>
              <a:rPr lang="pl-PL" dirty="0" smtClean="0"/>
              <a:t>@</a:t>
            </a:r>
            <a:r>
              <a:rPr lang="pl-PL" dirty="0" err="1" smtClean="0"/>
              <a:t>names</a:t>
            </a:r>
            <a:r>
              <a:rPr lang="pl-PL" dirty="0" smtClean="0"/>
              <a:t> = map  { </a:t>
            </a:r>
            <a:r>
              <a:rPr lang="pl-PL" dirty="0" err="1" smtClean="0"/>
              <a:t>join</a:t>
            </a:r>
            <a:r>
              <a:rPr lang="pl-PL" dirty="0" smtClean="0"/>
              <a:t> ' ', @$_ }  sort { $a-&gt;[1] </a:t>
            </a:r>
            <a:r>
              <a:rPr lang="pl-PL" dirty="0" err="1" smtClean="0"/>
              <a:t>cmp</a:t>
            </a:r>
            <a:r>
              <a:rPr lang="pl-PL" dirty="0" smtClean="0"/>
              <a:t> $b-&gt;[1]    || $a-&gt;[0] </a:t>
            </a:r>
            <a:r>
              <a:rPr lang="pl-PL" dirty="0" err="1" smtClean="0"/>
              <a:t>cmp</a:t>
            </a:r>
            <a:r>
              <a:rPr lang="pl-PL" dirty="0" smtClean="0"/>
              <a:t> $b-&gt;[0] }  map  { [ </a:t>
            </a:r>
            <a:r>
              <a:rPr lang="pl-PL" dirty="0" err="1" smtClean="0"/>
              <a:t>split</a:t>
            </a:r>
            <a:r>
              <a:rPr lang="pl-PL" dirty="0" smtClean="0"/>
              <a:t> ] } @</a:t>
            </a:r>
            <a:r>
              <a:rPr lang="pl-PL" dirty="0" err="1" smtClean="0"/>
              <a:t>names</a:t>
            </a:r>
            <a:r>
              <a:rPr lang="pl-PL" dirty="0" smtClean="0"/>
              <a:t>;</a:t>
            </a:r>
          </a:p>
          <a:p>
            <a:r>
              <a:rPr lang="pl-PL" dirty="0" smtClean="0"/>
              <a:t>Wszystkie funkcje działają na wynikach poprzednich funkcji w łańcuchu</a:t>
            </a:r>
            <a:endParaRPr lang="pl-PL" dirty="0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Trasnformacja</a:t>
            </a:r>
            <a:r>
              <a:rPr lang="pl-PL" dirty="0" smtClean="0"/>
              <a:t> Schwartza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Zamiast: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en-US" dirty="0" smtClean="0"/>
              <a:t>@</a:t>
            </a:r>
            <a:r>
              <a:rPr lang="pl-PL" dirty="0" err="1" smtClean="0"/>
              <a:t>data_out</a:t>
            </a:r>
            <a:r>
              <a:rPr lang="en-US" dirty="0" smtClean="0"/>
              <a:t> = sort { f</a:t>
            </a:r>
            <a:r>
              <a:rPr lang="pl-PL" dirty="0" err="1" smtClean="0"/>
              <a:t>unc</a:t>
            </a:r>
            <a:r>
              <a:rPr lang="en-US" dirty="0" smtClean="0"/>
              <a:t>($a) </a:t>
            </a:r>
            <a:r>
              <a:rPr lang="en-US" dirty="0" err="1" smtClean="0"/>
              <a:t>cmp</a:t>
            </a:r>
            <a:r>
              <a:rPr lang="en-US" dirty="0" smtClean="0"/>
              <a:t> f</a:t>
            </a:r>
            <a:r>
              <a:rPr lang="pl-PL" dirty="0" err="1" smtClean="0"/>
              <a:t>unc</a:t>
            </a:r>
            <a:r>
              <a:rPr lang="en-US" dirty="0" smtClean="0"/>
              <a:t>($b) } @</a:t>
            </a:r>
            <a:r>
              <a:rPr lang="pl-PL" dirty="0" err="1" smtClean="0"/>
              <a:t>data_in</a:t>
            </a:r>
            <a:r>
              <a:rPr lang="en-US" dirty="0" smtClean="0"/>
              <a:t>;</a:t>
            </a:r>
            <a:endParaRPr lang="pl-PL" dirty="0" smtClean="0"/>
          </a:p>
          <a:p>
            <a:r>
              <a:rPr lang="pl-PL" dirty="0" smtClean="0"/>
              <a:t>Efektywniej jest:</a:t>
            </a:r>
          </a:p>
          <a:p>
            <a:pPr>
              <a:buNone/>
            </a:pPr>
            <a:r>
              <a:rPr lang="pl-PL" dirty="0" smtClean="0"/>
              <a:t>	@</a:t>
            </a:r>
            <a:r>
              <a:rPr lang="pl-PL" dirty="0" err="1" smtClean="0"/>
              <a:t>data_out</a:t>
            </a:r>
            <a:r>
              <a:rPr lang="pl-PL" dirty="0" smtClean="0"/>
              <a:t> =   map  { $_-&gt;[1] }  sort { $a-&gt;[0] </a:t>
            </a:r>
            <a:r>
              <a:rPr lang="pl-PL" dirty="0" err="1" smtClean="0"/>
              <a:t>cmp</a:t>
            </a:r>
            <a:r>
              <a:rPr lang="pl-PL" dirty="0" smtClean="0"/>
              <a:t> $b-&gt;[0] }  map  { [</a:t>
            </a:r>
            <a:r>
              <a:rPr lang="pl-PL" dirty="0" err="1" smtClean="0"/>
              <a:t>func</a:t>
            </a:r>
            <a:r>
              <a:rPr lang="pl-PL" dirty="0" smtClean="0"/>
              <a:t>($_), $_] }   @</a:t>
            </a:r>
            <a:r>
              <a:rPr lang="pl-PL" dirty="0" err="1" smtClean="0"/>
              <a:t>data_in</a:t>
            </a:r>
            <a:r>
              <a:rPr lang="pl-PL" dirty="0" smtClean="0"/>
              <a:t>;</a:t>
            </a:r>
          </a:p>
          <a:p>
            <a:r>
              <a:rPr lang="pl-PL" dirty="0" smtClean="0"/>
              <a:t>Stary trik z </a:t>
            </a:r>
            <a:r>
              <a:rPr lang="pl-PL" dirty="0" err="1" smtClean="0"/>
              <a:t>Lispa</a:t>
            </a:r>
            <a:endParaRPr lang="pl-PL" dirty="0" smtClean="0"/>
          </a:p>
          <a:p>
            <a:r>
              <a:rPr lang="pl-PL" dirty="0" smtClean="0"/>
              <a:t>Randal Schwartz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Tworzenie modułów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 co pisać moduły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Reużycie</a:t>
            </a:r>
            <a:r>
              <a:rPr lang="pl-PL" dirty="0" smtClean="0"/>
              <a:t> kodu</a:t>
            </a:r>
          </a:p>
          <a:p>
            <a:r>
              <a:rPr lang="pl-PL" dirty="0" smtClean="0"/>
              <a:t>Żeby „nie wyważać już otwartych drzwi”</a:t>
            </a:r>
          </a:p>
          <a:p>
            <a:r>
              <a:rPr lang="pl-PL" dirty="0" smtClean="0"/>
              <a:t>Łatwiejsze współdzielenie kodu między projektami</a:t>
            </a:r>
          </a:p>
          <a:p>
            <a:r>
              <a:rPr lang="pl-PL" dirty="0" smtClean="0"/>
              <a:t>Lepsze projektowanie, bardziej ogólne</a:t>
            </a:r>
            <a:endParaRPr lang="pl-PL" dirty="0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Podstawowy moduł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use strict;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use warnings;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package </a:t>
            </a:r>
            <a:r>
              <a:rPr lang="en-US" dirty="0" err="1" smtClean="0"/>
              <a:t>MyModule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use Exporter;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our @ISA = ('Exporter');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our @EXPORT = ('</a:t>
            </a:r>
            <a:r>
              <a:rPr lang="en-US" dirty="0" err="1" smtClean="0"/>
              <a:t>my_sub</a:t>
            </a:r>
            <a:r>
              <a:rPr lang="en-US" dirty="0" smtClean="0"/>
              <a:t>');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sub </a:t>
            </a:r>
            <a:r>
              <a:rPr lang="en-US" dirty="0" err="1" smtClean="0"/>
              <a:t>my_sub</a:t>
            </a:r>
            <a:r>
              <a:rPr lang="en-US" dirty="0" smtClean="0"/>
              <a:t> {  print "This is </a:t>
            </a:r>
            <a:r>
              <a:rPr lang="en-US" dirty="0" err="1" smtClean="0"/>
              <a:t>my_sub</a:t>
            </a:r>
            <a:r>
              <a:rPr lang="en-US" dirty="0" smtClean="0"/>
              <a:t>\n";}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1</a:t>
            </a:r>
            <a:r>
              <a:rPr lang="pl-PL" dirty="0" smtClean="0"/>
              <a:t>;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</a:t>
            </a:r>
            <a:r>
              <a:rPr lang="pl-PL" dirty="0" err="1" smtClean="0"/>
              <a:t>MyModule.pm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use </a:t>
            </a:r>
            <a:r>
              <a:rPr lang="en-US" dirty="0" err="1" smtClean="0"/>
              <a:t>MyModule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# </a:t>
            </a:r>
            <a:r>
              <a:rPr lang="en-US" dirty="0" err="1" smtClean="0"/>
              <a:t>my_sub</a:t>
            </a:r>
            <a:r>
              <a:rPr lang="en-US" dirty="0" smtClean="0"/>
              <a:t> </a:t>
            </a:r>
            <a:r>
              <a:rPr lang="pl-PL" dirty="0" smtClean="0"/>
              <a:t>jest dostępna </a:t>
            </a:r>
            <a:r>
              <a:rPr lang="en-US" dirty="0" smtClean="0"/>
              <a:t>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# </a:t>
            </a:r>
            <a:r>
              <a:rPr lang="pl-PL" dirty="0" smtClean="0"/>
              <a:t>do użycia w Twoim programie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en-US" dirty="0" err="1" smtClean="0"/>
              <a:t>my_sub</a:t>
            </a:r>
            <a:r>
              <a:rPr lang="en-US" dirty="0" smtClean="0"/>
              <a:t>();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# </a:t>
            </a:r>
            <a:r>
              <a:rPr lang="pl-PL" dirty="0" smtClean="0"/>
              <a:t>Wypisze</a:t>
            </a:r>
            <a:r>
              <a:rPr lang="en-US" dirty="0" smtClean="0"/>
              <a:t> "This is </a:t>
            </a:r>
            <a:r>
              <a:rPr lang="en-US" dirty="0" err="1" smtClean="0"/>
              <a:t>my_sub</a:t>
            </a:r>
            <a:r>
              <a:rPr lang="en-US" dirty="0" smtClean="0"/>
              <a:t>()"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Znaczna część kodu </a:t>
            </a:r>
            <a:r>
              <a:rPr lang="en-US" dirty="0" smtClean="0"/>
              <a:t>MyModule.pm </a:t>
            </a:r>
            <a:r>
              <a:rPr lang="pl-PL" dirty="0" smtClean="0"/>
              <a:t>dotyczy</a:t>
            </a:r>
            <a:r>
              <a:rPr lang="en-US" dirty="0" smtClean="0"/>
              <a:t> </a:t>
            </a:r>
            <a:r>
              <a:rPr lang="pl-PL" dirty="0" err="1" smtClean="0"/>
              <a:t>ekportu</a:t>
            </a:r>
            <a:r>
              <a:rPr lang="pl-PL" dirty="0" smtClean="0"/>
              <a:t> nazw</a:t>
            </a:r>
            <a:r>
              <a:rPr lang="en-US" dirty="0" smtClean="0"/>
              <a:t> </a:t>
            </a:r>
            <a:r>
              <a:rPr lang="pl-PL" dirty="0" smtClean="0"/>
              <a:t>procedur</a:t>
            </a:r>
            <a:endParaRPr lang="en-US" dirty="0" smtClean="0"/>
          </a:p>
          <a:p>
            <a:r>
              <a:rPr lang="pl-PL" dirty="0" smtClean="0"/>
              <a:t>Pełna nazwa procedury</a:t>
            </a:r>
          </a:p>
          <a:p>
            <a:pPr lvl="1"/>
            <a:r>
              <a:rPr lang="pl-PL" dirty="0" err="1" smtClean="0"/>
              <a:t>MyModule::my_sub</a:t>
            </a:r>
            <a:r>
              <a:rPr lang="pl-PL" dirty="0" smtClean="0"/>
              <a:t>()</a:t>
            </a:r>
          </a:p>
          <a:p>
            <a:r>
              <a:rPr lang="pl-PL" dirty="0" smtClean="0"/>
              <a:t>Eksportowany skrót</a:t>
            </a:r>
          </a:p>
          <a:p>
            <a:pPr lvl="1"/>
            <a:r>
              <a:rPr lang="pl-PL" dirty="0" err="1" smtClean="0"/>
              <a:t>my_sub</a:t>
            </a:r>
            <a:r>
              <a:rPr lang="pl-PL" dirty="0" smtClean="0"/>
              <a:t>()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Każda procedura „żyje” w pakiecie</a:t>
            </a:r>
          </a:p>
          <a:p>
            <a:r>
              <a:rPr lang="pl-PL" dirty="0" smtClean="0"/>
              <a:t>Domyślnym pakietem jest </a:t>
            </a:r>
            <a:r>
              <a:rPr lang="pl-PL" dirty="0" err="1" smtClean="0"/>
              <a:t>main</a:t>
            </a:r>
            <a:endParaRPr lang="pl-PL" dirty="0" smtClean="0"/>
          </a:p>
          <a:p>
            <a:r>
              <a:rPr lang="pl-PL" dirty="0" smtClean="0"/>
              <a:t>Nowe pakiety wprowadza się przy użyciu słowa kluczowego </a:t>
            </a:r>
            <a:r>
              <a:rPr lang="pl-PL" dirty="0" err="1" smtClean="0"/>
              <a:t>package</a:t>
            </a:r>
            <a:endParaRPr lang="pl-PL" dirty="0" smtClean="0"/>
          </a:p>
          <a:p>
            <a:r>
              <a:rPr lang="pl-PL" dirty="0" smtClean="0"/>
              <a:t>Pełna nazwa procedury to:</a:t>
            </a:r>
          </a:p>
          <a:p>
            <a:pPr lvl="1"/>
            <a:r>
              <a:rPr lang="pl-PL" dirty="0" err="1" smtClean="0"/>
              <a:t>pakiet::nazwa_procedury</a:t>
            </a:r>
            <a:endParaRPr lang="pl-PL" dirty="0" smtClean="0"/>
          </a:p>
          <a:p>
            <a:r>
              <a:rPr lang="pl-PL" dirty="0" smtClean="0"/>
              <a:t>Nazwa pakietu może zostać pominięta w obrębie tego samego pakietu</a:t>
            </a:r>
          </a:p>
          <a:p>
            <a:r>
              <a:rPr lang="pl-PL" dirty="0" smtClean="0"/>
              <a:t>Jak w rodzinie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Używanie eksporterów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Moduł </a:t>
            </a:r>
            <a:r>
              <a:rPr lang="pl-PL" dirty="0" err="1" smtClean="0"/>
              <a:t>Exporter.pm</a:t>
            </a:r>
            <a:r>
              <a:rPr lang="pl-PL" dirty="0" smtClean="0"/>
              <a:t> obsługuje eksport nazw procedur i zmiennych</a:t>
            </a:r>
          </a:p>
          <a:p>
            <a:r>
              <a:rPr lang="pl-PL" dirty="0" err="1" smtClean="0"/>
              <a:t>Exporter.pm</a:t>
            </a:r>
            <a:r>
              <a:rPr lang="pl-PL" dirty="0" smtClean="0"/>
              <a:t> definiuje </a:t>
            </a:r>
            <a:r>
              <a:rPr lang="pl-PL" dirty="0" err="1" smtClean="0"/>
              <a:t>procedure</a:t>
            </a:r>
            <a:r>
              <a:rPr lang="pl-PL" dirty="0" smtClean="0"/>
              <a:t> o nazwie import</a:t>
            </a:r>
          </a:p>
          <a:p>
            <a:r>
              <a:rPr lang="pl-PL" dirty="0" smtClean="0"/>
              <a:t>Import jest wywoływana automatycznie zawsze, gdy moduł jest używany</a:t>
            </a:r>
          </a:p>
          <a:p>
            <a:r>
              <a:rPr lang="pl-PL" dirty="0" smtClean="0"/>
              <a:t>Import umieszcza referencje do naszych procedur w tabeli symboli programu wywołującego </a:t>
            </a:r>
            <a:endParaRPr lang="pl-PL" dirty="0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działa </a:t>
            </a:r>
            <a:r>
              <a:rPr lang="pl-PL" dirty="0" err="1" smtClean="0"/>
              <a:t>Exporter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Jak </a:t>
            </a:r>
            <a:r>
              <a:rPr lang="en-US" sz="2800" dirty="0" err="1" smtClean="0"/>
              <a:t>MyModule</a:t>
            </a:r>
            <a:r>
              <a:rPr lang="en-US" sz="2800" dirty="0" smtClean="0"/>
              <a:t> </a:t>
            </a:r>
            <a:r>
              <a:rPr lang="pl-PL" sz="2800" dirty="0" err="1" smtClean="0"/>
              <a:t>wykorzytuje</a:t>
            </a:r>
            <a:r>
              <a:rPr lang="pl-PL" sz="2800" dirty="0" smtClean="0"/>
              <a:t> </a:t>
            </a:r>
            <a:r>
              <a:rPr lang="pl-PL" sz="2800" dirty="0" err="1" smtClean="0"/>
              <a:t>proceduę</a:t>
            </a:r>
            <a:r>
              <a:rPr lang="pl-PL" sz="2800" dirty="0" smtClean="0"/>
              <a:t> import </a:t>
            </a:r>
            <a:r>
              <a:rPr lang="en-US" sz="2800" dirty="0" smtClean="0"/>
              <a:t> Exporter</a:t>
            </a:r>
            <a:r>
              <a:rPr lang="pl-PL" sz="2800" dirty="0" smtClean="0"/>
              <a:t>-a</a:t>
            </a:r>
            <a:r>
              <a:rPr lang="en-US" sz="2800" dirty="0" smtClean="0"/>
              <a:t>?</a:t>
            </a:r>
          </a:p>
          <a:p>
            <a:r>
              <a:rPr lang="pl-PL" sz="2800" dirty="0" smtClean="0"/>
              <a:t>Korzystamy z mechanizmu dziedziczenia</a:t>
            </a:r>
            <a:endParaRPr lang="en-US" sz="2800" dirty="0" smtClean="0"/>
          </a:p>
          <a:p>
            <a:r>
              <a:rPr lang="pl-PL" sz="2800" dirty="0" smtClean="0"/>
              <a:t>Dziedziczenie jest definiowane przy użyciu tablicy</a:t>
            </a:r>
            <a:r>
              <a:rPr lang="en-US" sz="2800" dirty="0" smtClean="0"/>
              <a:t> @ISA array</a:t>
            </a:r>
          </a:p>
          <a:p>
            <a:r>
              <a:rPr lang="pl-PL" sz="2800" dirty="0" smtClean="0"/>
              <a:t>Jeśli wywołujemy procedurę, która nie jest zdefiniowana w naszym module, wówczas również moduły </a:t>
            </a:r>
            <a:r>
              <a:rPr lang="pl-PL" sz="2800" dirty="0" err="1" smtClean="0"/>
              <a:t>zdefiniowanew</a:t>
            </a:r>
            <a:r>
              <a:rPr lang="pl-PL" sz="2800" dirty="0" smtClean="0"/>
              <a:t> </a:t>
            </a:r>
            <a:r>
              <a:rPr lang="en-US" sz="2800" dirty="0" smtClean="0"/>
              <a:t>@ISA</a:t>
            </a:r>
            <a:r>
              <a:rPr lang="pl-PL" sz="2800" dirty="0" smtClean="0"/>
              <a:t> są również sprawdzanie</a:t>
            </a:r>
            <a:endParaRPr lang="en-US" sz="2800" dirty="0" smtClean="0"/>
          </a:p>
          <a:p>
            <a:r>
              <a:rPr lang="pl-PL" sz="2800" dirty="0" smtClean="0"/>
              <a:t>A co za tym idzie</a:t>
            </a:r>
            <a:r>
              <a:rPr lang="en-US" sz="2800" dirty="0" smtClean="0"/>
              <a:t> Exporter::import </a:t>
            </a:r>
            <a:r>
              <a:rPr lang="pl-PL" sz="2800" dirty="0" smtClean="0"/>
              <a:t>jest wywoływana</a:t>
            </a:r>
            <a:endParaRPr lang="en-US" sz="2800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Symbole eksportu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Skąd import wie, którą procedurę wyeksportować?</a:t>
            </a:r>
            <a:endParaRPr lang="en-US" dirty="0" smtClean="0"/>
          </a:p>
          <a:p>
            <a:r>
              <a:rPr lang="en-US" dirty="0" smtClean="0"/>
              <a:t>E</a:t>
            </a:r>
            <a:r>
              <a:rPr lang="pl-PL" dirty="0" err="1" smtClean="0"/>
              <a:t>ks</a:t>
            </a:r>
            <a:r>
              <a:rPr lang="en-US" dirty="0" smtClean="0"/>
              <a:t>port</a:t>
            </a:r>
            <a:r>
              <a:rPr lang="pl-PL" dirty="0" err="1" smtClean="0"/>
              <a:t>owane</a:t>
            </a:r>
            <a:r>
              <a:rPr lang="pl-PL" dirty="0" smtClean="0"/>
              <a:t> elementy</a:t>
            </a:r>
            <a:r>
              <a:rPr lang="en-US" dirty="0" smtClean="0"/>
              <a:t> </a:t>
            </a:r>
            <a:r>
              <a:rPr lang="pl-PL" dirty="0" smtClean="0"/>
              <a:t>są</a:t>
            </a:r>
            <a:r>
              <a:rPr lang="en-US" dirty="0" smtClean="0"/>
              <a:t> </a:t>
            </a:r>
            <a:r>
              <a:rPr lang="en-US" dirty="0" err="1" smtClean="0"/>
              <a:t>defin</a:t>
            </a:r>
            <a:r>
              <a:rPr lang="pl-PL" dirty="0" err="1" smtClean="0"/>
              <a:t>iowane</a:t>
            </a:r>
            <a:r>
              <a:rPr lang="en-US" dirty="0" smtClean="0"/>
              <a:t> </a:t>
            </a:r>
            <a:r>
              <a:rPr lang="pl-PL" dirty="0" smtClean="0"/>
              <a:t>w</a:t>
            </a:r>
            <a:r>
              <a:rPr lang="en-US" dirty="0" smtClean="0"/>
              <a:t> @EXPORT </a:t>
            </a:r>
            <a:r>
              <a:rPr lang="pl-PL" dirty="0" smtClean="0"/>
              <a:t>lub</a:t>
            </a:r>
            <a:r>
              <a:rPr lang="en-US" dirty="0" smtClean="0"/>
              <a:t> @EXPORT_OK</a:t>
            </a:r>
          </a:p>
          <a:p>
            <a:r>
              <a:rPr lang="en-US" dirty="0" smtClean="0"/>
              <a:t>Automat</a:t>
            </a:r>
            <a:r>
              <a:rPr lang="pl-PL" dirty="0" err="1" smtClean="0"/>
              <a:t>yczne</a:t>
            </a:r>
            <a:r>
              <a:rPr lang="en-US" dirty="0" smtClean="0"/>
              <a:t> e</a:t>
            </a:r>
            <a:r>
              <a:rPr lang="pl-PL" dirty="0" err="1" smtClean="0"/>
              <a:t>ks</a:t>
            </a:r>
            <a:r>
              <a:rPr lang="en-US" dirty="0" smtClean="0"/>
              <a:t>port</a:t>
            </a:r>
            <a:r>
              <a:rPr lang="pl-PL" dirty="0" smtClean="0"/>
              <a:t>y</a:t>
            </a:r>
            <a:r>
              <a:rPr lang="en-US" dirty="0" smtClean="0"/>
              <a:t> </a:t>
            </a:r>
            <a:r>
              <a:rPr lang="pl-PL" dirty="0" smtClean="0"/>
              <a:t>są</a:t>
            </a:r>
            <a:r>
              <a:rPr lang="en-US" dirty="0" smtClean="0"/>
              <a:t> </a:t>
            </a:r>
            <a:r>
              <a:rPr lang="pl-PL" dirty="0" smtClean="0"/>
              <a:t>z</a:t>
            </a:r>
            <a:r>
              <a:rPr lang="en-US" dirty="0" err="1" smtClean="0"/>
              <a:t>defin</a:t>
            </a:r>
            <a:r>
              <a:rPr lang="pl-PL" dirty="0" err="1" smtClean="0"/>
              <a:t>iowane</a:t>
            </a:r>
            <a:r>
              <a:rPr lang="en-US" dirty="0" smtClean="0"/>
              <a:t> </a:t>
            </a:r>
            <a:r>
              <a:rPr lang="pl-PL" dirty="0" smtClean="0"/>
              <a:t>w</a:t>
            </a:r>
            <a:r>
              <a:rPr lang="en-US" dirty="0" smtClean="0"/>
              <a:t> @EXPORT</a:t>
            </a:r>
          </a:p>
          <a:p>
            <a:r>
              <a:rPr lang="en-US" dirty="0" smtClean="0"/>
              <a:t>Op</a:t>
            </a:r>
            <a:r>
              <a:rPr lang="pl-PL" dirty="0" err="1" smtClean="0"/>
              <a:t>cjonalne</a:t>
            </a:r>
            <a:r>
              <a:rPr lang="en-US" dirty="0" smtClean="0"/>
              <a:t> e</a:t>
            </a:r>
            <a:r>
              <a:rPr lang="pl-PL" dirty="0" err="1" smtClean="0"/>
              <a:t>ksporty</a:t>
            </a:r>
            <a:r>
              <a:rPr lang="pl-PL" dirty="0" smtClean="0"/>
              <a:t> są</a:t>
            </a:r>
            <a:r>
              <a:rPr lang="en-US" dirty="0" smtClean="0"/>
              <a:t> </a:t>
            </a:r>
            <a:r>
              <a:rPr lang="en-US" dirty="0" err="1" smtClean="0"/>
              <a:t>defin</a:t>
            </a:r>
            <a:r>
              <a:rPr lang="pl-PL" dirty="0" err="1" smtClean="0"/>
              <a:t>iowane</a:t>
            </a:r>
            <a:r>
              <a:rPr lang="en-US" dirty="0" smtClean="0"/>
              <a:t> </a:t>
            </a:r>
            <a:r>
              <a:rPr lang="pl-PL" dirty="0" smtClean="0"/>
              <a:t>w</a:t>
            </a:r>
            <a:r>
              <a:rPr lang="en-US" dirty="0" smtClean="0"/>
              <a:t> @EXPORT_OK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Eksportowanie zbioru symboli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Zbiory eksportów można zdefiniować w </a:t>
            </a:r>
            <a:r>
              <a:rPr lang="en-US" sz="2800" dirty="0" smtClean="0"/>
              <a:t>%EXPORT_TAGS</a:t>
            </a:r>
          </a:p>
          <a:p>
            <a:r>
              <a:rPr lang="pl-PL" sz="2800" dirty="0" smtClean="0"/>
              <a:t>Kluczem jest nazwa zbioru</a:t>
            </a:r>
          </a:p>
          <a:p>
            <a:r>
              <a:rPr lang="pl-PL" sz="2800" dirty="0" smtClean="0"/>
              <a:t>Wartością jest</a:t>
            </a:r>
            <a:r>
              <a:rPr lang="en-US" sz="2800" dirty="0" smtClean="0"/>
              <a:t> </a:t>
            </a:r>
            <a:r>
              <a:rPr lang="en-US" sz="2800" dirty="0" err="1" smtClean="0"/>
              <a:t>referenc</a:t>
            </a:r>
            <a:r>
              <a:rPr lang="pl-PL" sz="2800" dirty="0" smtClean="0"/>
              <a:t>ja</a:t>
            </a:r>
            <a:r>
              <a:rPr lang="en-US" sz="2800" dirty="0" smtClean="0"/>
              <a:t> </a:t>
            </a:r>
            <a:r>
              <a:rPr lang="pl-PL" sz="2800" dirty="0" smtClean="0"/>
              <a:t>do tablicy nazw</a:t>
            </a:r>
            <a:endParaRPr lang="en-US" sz="2800" dirty="0" smtClean="0"/>
          </a:p>
          <a:p>
            <a:r>
              <a:rPr lang="en-US" sz="2800" dirty="0" smtClean="0"/>
              <a:t>our %EXPORT_TAGS =  (advanced =&gt; 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	</a:t>
            </a:r>
            <a:r>
              <a:rPr lang="en-US" sz="2800" dirty="0" smtClean="0"/>
              <a:t>[ </a:t>
            </a:r>
            <a:r>
              <a:rPr lang="en-US" sz="2800" dirty="0" err="1" smtClean="0"/>
              <a:t>qw</a:t>
            </a:r>
            <a:r>
              <a:rPr lang="en-US" sz="2800" dirty="0" smtClean="0"/>
              <a:t>( </a:t>
            </a:r>
            <a:r>
              <a:rPr lang="en-US" sz="2800" dirty="0" err="1" smtClean="0"/>
              <a:t>my_sub</a:t>
            </a:r>
            <a:r>
              <a:rPr lang="en-US" sz="2800" dirty="0" smtClean="0"/>
              <a:t>  </a:t>
            </a:r>
            <a:r>
              <a:rPr lang="en-US" sz="2800" dirty="0" err="1" smtClean="0"/>
              <a:t>my_other_sub</a:t>
            </a:r>
            <a:r>
              <a:rPr lang="en-US" sz="2800" dirty="0" smtClean="0"/>
              <a:t> ) ];</a:t>
            </a:r>
            <a:endParaRPr lang="pl-PL" sz="2800" dirty="0" smtClean="0"/>
          </a:p>
          <a:p>
            <a:r>
              <a:rPr lang="en-US" sz="2800" dirty="0" smtClean="0"/>
              <a:t>use </a:t>
            </a:r>
            <a:r>
              <a:rPr lang="en-US" sz="2800" dirty="0" err="1" smtClean="0"/>
              <a:t>MyModule</a:t>
            </a:r>
            <a:r>
              <a:rPr lang="en-US" sz="2800" dirty="0" smtClean="0"/>
              <a:t> </a:t>
            </a:r>
            <a:r>
              <a:rPr lang="en-US" sz="2800" dirty="0" err="1" smtClean="0"/>
              <a:t>qw</a:t>
            </a:r>
            <a:r>
              <a:rPr lang="en-US" sz="2800" dirty="0" smtClean="0"/>
              <a:t>(:advanced);</a:t>
            </a: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	</a:t>
            </a:r>
            <a:r>
              <a:rPr lang="en-US" sz="2800" dirty="0" err="1" smtClean="0"/>
              <a:t>my_sub</a:t>
            </a:r>
            <a:r>
              <a:rPr lang="en-US" sz="2800" dirty="0" smtClean="0"/>
              <a:t>();</a:t>
            </a:r>
            <a:r>
              <a:rPr lang="en-US" sz="2800" dirty="0" err="1" smtClean="0"/>
              <a:t>my_other_sub</a:t>
            </a:r>
            <a:r>
              <a:rPr lang="en-US" sz="2800" dirty="0" smtClean="0"/>
              <a:t>();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używać @</a:t>
            </a:r>
            <a:r>
              <a:rPr lang="pl-PL" dirty="0" err="1" smtClean="0"/>
              <a:t>EXPORT_OK</a:t>
            </a:r>
            <a:r>
              <a:rPr lang="pl-PL" dirty="0" smtClean="0"/>
              <a:t>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Umożliwia to twojemu użytkownikowi możliwość wyboru, które procedury zaimportować</a:t>
            </a:r>
            <a:endParaRPr lang="en-US" dirty="0" smtClean="0"/>
          </a:p>
          <a:p>
            <a:r>
              <a:rPr lang="pl-PL" dirty="0" err="1" smtClean="0"/>
              <a:t>Mniejsz</a:t>
            </a:r>
            <a:r>
              <a:rPr lang="pl-PL" dirty="0" smtClean="0"/>
              <a:t> szansa na konflikty nazw</a:t>
            </a:r>
            <a:endParaRPr lang="en-US" dirty="0" smtClean="0"/>
          </a:p>
          <a:p>
            <a:r>
              <a:rPr lang="pl-PL" dirty="0" smtClean="0"/>
              <a:t>Użycie</a:t>
            </a:r>
            <a:r>
              <a:rPr lang="en-US" dirty="0" smtClean="0"/>
              <a:t> @EXPORT_OK </a:t>
            </a:r>
            <a:r>
              <a:rPr lang="pl-PL" dirty="0" smtClean="0"/>
              <a:t>jest bardziej preferowane niż</a:t>
            </a:r>
            <a:r>
              <a:rPr lang="en-US" dirty="0" smtClean="0"/>
              <a:t> @EXPORT</a:t>
            </a:r>
          </a:p>
          <a:p>
            <a:r>
              <a:rPr lang="en-US" dirty="0" smtClean="0"/>
              <a:t>Do</a:t>
            </a:r>
            <a:r>
              <a:rPr lang="pl-PL" dirty="0" smtClean="0"/>
              <a:t>k</a:t>
            </a:r>
            <a:r>
              <a:rPr lang="en-US" dirty="0" err="1" smtClean="0"/>
              <a:t>ument</a:t>
            </a:r>
            <a:r>
              <a:rPr lang="pl-PL" dirty="0" err="1" smtClean="0"/>
              <a:t>uj</a:t>
            </a:r>
            <a:r>
              <a:rPr lang="en-US" dirty="0" smtClean="0"/>
              <a:t> e</a:t>
            </a:r>
            <a:r>
              <a:rPr lang="pl-PL" dirty="0" err="1" smtClean="0"/>
              <a:t>ksportowalne</a:t>
            </a:r>
            <a:r>
              <a:rPr lang="pl-PL" dirty="0" smtClean="0"/>
              <a:t> </a:t>
            </a:r>
            <a:r>
              <a:rPr lang="en-US" dirty="0" err="1" smtClean="0"/>
              <a:t>na</a:t>
            </a:r>
            <a:r>
              <a:rPr lang="pl-PL" dirty="0" err="1" smtClean="0"/>
              <a:t>zwy</a:t>
            </a:r>
            <a:r>
              <a:rPr lang="pl-PL" dirty="0" smtClean="0"/>
              <a:t> i zbiory</a:t>
            </a:r>
            <a:endParaRPr lang="pl-PL" dirty="0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Eksportowanie zmiennych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Możesz również eksportować zmienne</a:t>
            </a:r>
            <a:endParaRPr lang="en-US" dirty="0" smtClean="0"/>
          </a:p>
          <a:p>
            <a:r>
              <a:rPr lang="en-US" dirty="0" smtClean="0"/>
              <a:t>@EXPORT_OK = </a:t>
            </a:r>
            <a:r>
              <a:rPr lang="en-US" dirty="0" err="1" smtClean="0"/>
              <a:t>qw</a:t>
            </a:r>
            <a:r>
              <a:rPr lang="en-US" dirty="0" smtClean="0"/>
              <a:t>($scalar,                </a:t>
            </a:r>
            <a:r>
              <a:rPr lang="pl-PL" dirty="0" smtClean="0"/>
              <a:t>				</a:t>
            </a:r>
            <a:r>
              <a:rPr lang="en-US" dirty="0" smtClean="0"/>
              <a:t>@array,                </a:t>
            </a:r>
            <a:r>
              <a:rPr lang="pl-PL" dirty="0" smtClean="0"/>
              <a:t>					</a:t>
            </a:r>
            <a:r>
              <a:rPr lang="en-US" dirty="0" smtClean="0"/>
              <a:t>%hash);</a:t>
            </a:r>
          </a:p>
          <a:p>
            <a:r>
              <a:rPr lang="pl-PL" dirty="0" smtClean="0"/>
              <a:t>Mogą być one częścią zbioru eksportowego</a:t>
            </a:r>
            <a:endParaRPr lang="en-US" dirty="0" smtClean="0"/>
          </a:p>
          <a:p>
            <a:r>
              <a:rPr lang="pl-PL" dirty="0" smtClean="0"/>
              <a:t>Wszelkie eksportowane zmienne muszą być zmiennymi pakietowymi (</a:t>
            </a:r>
            <a:r>
              <a:rPr lang="en-US" dirty="0" smtClean="0"/>
              <a:t>package variables</a:t>
            </a:r>
            <a:r>
              <a:rPr lang="pl-PL" dirty="0" smtClean="0"/>
              <a:t>)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Pisanie modułów, łatwa droga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Znaczne cześć kodów modułów jest zbliżona</a:t>
            </a:r>
            <a:endParaRPr lang="en-US" dirty="0" smtClean="0"/>
          </a:p>
          <a:p>
            <a:r>
              <a:rPr lang="pl-PL" dirty="0" smtClean="0"/>
              <a:t>Nie pisz kodów, które są już napisane</a:t>
            </a:r>
            <a:endParaRPr lang="en-US" dirty="0" smtClean="0"/>
          </a:p>
          <a:p>
            <a:r>
              <a:rPr lang="pl-PL" dirty="0" smtClean="0"/>
              <a:t>Kopiuj z istniejących </a:t>
            </a:r>
            <a:r>
              <a:rPr lang="en-US" dirty="0" err="1" smtClean="0"/>
              <a:t>modu</a:t>
            </a:r>
            <a:r>
              <a:rPr lang="pl-PL" dirty="0" smtClean="0"/>
              <a:t>łów</a:t>
            </a:r>
            <a:endParaRPr lang="en-US" dirty="0" smtClean="0"/>
          </a:p>
          <a:p>
            <a:r>
              <a:rPr lang="pl-PL" dirty="0" smtClean="0"/>
              <a:t>Zobacz też: </a:t>
            </a:r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en-US" dirty="0" smtClean="0"/>
              <a:t>Module::Starter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Obiektowość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zorientowane obiektowo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programowaniu proceduralnym mamy procedury operujące na danych</a:t>
            </a:r>
          </a:p>
          <a:p>
            <a:r>
              <a:rPr lang="pl-PL" dirty="0" smtClean="0"/>
              <a:t>W  programowaniu obiektowym klasy zawierają metody, które definiują ich akcję (operują na ich danych)</a:t>
            </a:r>
          </a:p>
          <a:p>
            <a:r>
              <a:rPr lang="pl-PL" dirty="0" smtClean="0"/>
              <a:t>Obiekty są instancjami klas</a:t>
            </a:r>
          </a:p>
          <a:p>
            <a:r>
              <a:rPr lang="pl-PL" dirty="0" smtClean="0"/>
              <a:t>Perl zapewnia wsparcie obiektowości na „wyśrubowanym” poziomie</a:t>
            </a:r>
          </a:p>
          <a:p>
            <a:r>
              <a:rPr lang="pl-PL" dirty="0" smtClean="0"/>
              <a:t>Łączy to co najlepsze z obydwu światów</a:t>
            </a:r>
            <a:endParaRPr lang="pl-PL" dirty="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Perl zorientowany obiektowo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Obiekt to moduł, który zachowuje pewne </a:t>
            </a:r>
            <a:r>
              <a:rPr lang="pl-PL" dirty="0" err="1" smtClean="0"/>
              <a:t>regułu</a:t>
            </a:r>
            <a:endParaRPr lang="pl-PL" dirty="0" smtClean="0"/>
          </a:p>
          <a:p>
            <a:r>
              <a:rPr lang="pl-PL" dirty="0" smtClean="0"/>
              <a:t>Trzy reguły </a:t>
            </a:r>
            <a:r>
              <a:rPr lang="pl-PL" dirty="0" err="1" smtClean="0"/>
              <a:t>obiektó</a:t>
            </a:r>
            <a:r>
              <a:rPr lang="pl-PL" dirty="0" smtClean="0"/>
              <a:t> </a:t>
            </a:r>
            <a:r>
              <a:rPr lang="pl-PL" dirty="0" err="1" smtClean="0"/>
              <a:t>Perla</a:t>
            </a:r>
            <a:r>
              <a:rPr lang="pl-PL" dirty="0" smtClean="0"/>
              <a:t>:</a:t>
            </a:r>
          </a:p>
          <a:p>
            <a:pPr lvl="1"/>
            <a:r>
              <a:rPr lang="pl-PL" dirty="0" smtClean="0"/>
              <a:t>Klasa jest pakietem</a:t>
            </a:r>
          </a:p>
          <a:p>
            <a:pPr lvl="1"/>
            <a:r>
              <a:rPr lang="pl-PL" dirty="0" smtClean="0"/>
              <a:t>Obiekt jest referencją (zwykle do </a:t>
            </a:r>
            <a:r>
              <a:rPr lang="pl-PL" dirty="0" err="1" smtClean="0"/>
              <a:t>hash-a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/>
              <a:t>Metoda jest podprogramem/procedurą/funkcją (</a:t>
            </a:r>
            <a:r>
              <a:rPr lang="pl-PL" dirty="0" err="1" smtClean="0"/>
              <a:t>subroutine</a:t>
            </a:r>
            <a:r>
              <a:rPr lang="pl-PL" dirty="0" smtClean="0"/>
              <a:t>)</a:t>
            </a:r>
          </a:p>
          <a:p>
            <a:r>
              <a:rPr lang="pl-PL" i="1" dirty="0" err="1" smtClean="0"/>
              <a:t>bless</a:t>
            </a:r>
            <a:r>
              <a:rPr lang="pl-PL" i="1" dirty="0" smtClean="0"/>
              <a:t>  „</a:t>
            </a:r>
            <a:r>
              <a:rPr lang="pl-PL" dirty="0" smtClean="0"/>
              <a:t>mówi” referencji jakiego rodzaju jest obiektem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Prosty obiekt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0" y="1773238"/>
            <a:ext cx="4533900" cy="4751387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package </a:t>
            </a:r>
            <a:r>
              <a:rPr lang="en-US" sz="2400" dirty="0" err="1" smtClean="0"/>
              <a:t>MyObject</a:t>
            </a:r>
            <a:r>
              <a:rPr lang="en-US" sz="2400" dirty="0" smtClean="0"/>
              <a:t>;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sub new {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$class = shift;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$name = shift;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$self = { name =&gt; $name };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return bless $</a:t>
            </a:r>
            <a:r>
              <a:rPr lang="en-US" sz="2400" dirty="0" err="1" smtClean="0"/>
              <a:t>self,$class</a:t>
            </a:r>
            <a:r>
              <a:rPr lang="en-US" sz="2400" dirty="0" smtClean="0"/>
              <a:t>;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}</a:t>
            </a:r>
          </a:p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sub </a:t>
            </a:r>
            <a:r>
              <a:rPr lang="en-US" sz="2400" dirty="0" err="1" smtClean="0"/>
              <a:t>get_name</a:t>
            </a:r>
            <a:r>
              <a:rPr lang="en-US" sz="2400" dirty="0" smtClean="0"/>
              <a:t> {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$self = shift;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return $self-&gt;{name};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}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sub </a:t>
            </a:r>
            <a:r>
              <a:rPr lang="en-US" sz="2400" dirty="0" err="1" smtClean="0"/>
              <a:t>set_name</a:t>
            </a:r>
            <a:r>
              <a:rPr lang="en-US" sz="2400" dirty="0" smtClean="0"/>
              <a:t> {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my $self = shift;  </a:t>
            </a: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en-US" sz="2400" dirty="0" smtClean="0"/>
              <a:t>$self-&gt;{name} = shift;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}</a:t>
            </a:r>
            <a:endParaRPr lang="pl-PL" sz="2400" dirty="0" smtClean="0"/>
          </a:p>
          <a:p>
            <a:pPr>
              <a:buNone/>
            </a:pPr>
            <a:r>
              <a:rPr lang="en-US" sz="2400" dirty="0" smtClean="0"/>
              <a:t>1;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Użycie </a:t>
            </a:r>
            <a:r>
              <a:rPr lang="pl-PL" dirty="0" err="1" smtClean="0"/>
              <a:t>MyObject.pm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use </a:t>
            </a:r>
            <a:r>
              <a:rPr lang="en-US" dirty="0" err="1" smtClean="0"/>
              <a:t>MyObject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my $</a:t>
            </a:r>
            <a:r>
              <a:rPr lang="en-US" dirty="0" err="1" smtClean="0"/>
              <a:t>obj</a:t>
            </a:r>
            <a:r>
              <a:rPr lang="en-US" dirty="0" smtClean="0"/>
              <a:t> =  </a:t>
            </a:r>
            <a:r>
              <a:rPr lang="en-US" dirty="0" err="1" smtClean="0"/>
              <a:t>MyObject</a:t>
            </a:r>
            <a:r>
              <a:rPr lang="en-US" dirty="0" smtClean="0"/>
              <a:t>-&gt;new('Dave');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print $</a:t>
            </a:r>
            <a:r>
              <a:rPr lang="en-US" dirty="0" err="1" smtClean="0"/>
              <a:t>obj</a:t>
            </a:r>
            <a:r>
              <a:rPr lang="en-US" dirty="0" smtClean="0"/>
              <a:t>-&gt;</a:t>
            </a:r>
            <a:r>
              <a:rPr lang="en-US" dirty="0" err="1" smtClean="0"/>
              <a:t>get_name</a:t>
            </a:r>
            <a:r>
              <a:rPr lang="en-US" dirty="0" smtClean="0"/>
              <a:t>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# prints '</a:t>
            </a:r>
            <a:r>
              <a:rPr lang="en-US" dirty="0" err="1" smtClean="0"/>
              <a:t>Dave'$obj</a:t>
            </a:r>
            <a:r>
              <a:rPr lang="en-US" dirty="0" smtClean="0"/>
              <a:t>-&gt;</a:t>
            </a:r>
            <a:r>
              <a:rPr lang="en-US" dirty="0" err="1" smtClean="0"/>
              <a:t>set_name</a:t>
            </a:r>
            <a:r>
              <a:rPr lang="en-US" dirty="0" smtClean="0"/>
              <a:t>('David');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print $</a:t>
            </a:r>
            <a:r>
              <a:rPr lang="en-US" dirty="0" err="1" smtClean="0"/>
              <a:t>obj</a:t>
            </a:r>
            <a:r>
              <a:rPr lang="en-US" dirty="0" smtClean="0"/>
              <a:t>-&gt;</a:t>
            </a:r>
            <a:r>
              <a:rPr lang="en-US" dirty="0" err="1" smtClean="0"/>
              <a:t>get_name</a:t>
            </a:r>
            <a:r>
              <a:rPr lang="en-US" dirty="0" smtClean="0"/>
              <a:t>;# prints 'David'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Dodatowe</a:t>
            </a:r>
            <a:r>
              <a:rPr lang="pl-PL" dirty="0" smtClean="0"/>
              <a:t> informacje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perlboot</a:t>
            </a:r>
            <a:endParaRPr lang="pl-PL" dirty="0" smtClean="0"/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perltoot</a:t>
            </a:r>
            <a:endParaRPr lang="pl-PL" dirty="0" smtClean="0"/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perlobj</a:t>
            </a:r>
            <a:endParaRPr lang="pl-PL" dirty="0" smtClean="0"/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perlbot</a:t>
            </a:r>
            <a:endParaRPr lang="pl-PL" dirty="0" smtClean="0"/>
          </a:p>
          <a:p>
            <a:r>
              <a:rPr lang="en-US" dirty="0" err="1" smtClean="0"/>
              <a:t>perldoc</a:t>
            </a:r>
            <a:r>
              <a:rPr lang="en-US" dirty="0" smtClean="0"/>
              <a:t> Moose (if it is installed)</a:t>
            </a:r>
          </a:p>
          <a:p>
            <a:r>
              <a:rPr lang="pl-PL" i="1" dirty="0" err="1" smtClean="0"/>
              <a:t>Object</a:t>
            </a:r>
            <a:r>
              <a:rPr lang="pl-PL" i="1" dirty="0" smtClean="0"/>
              <a:t> </a:t>
            </a:r>
            <a:r>
              <a:rPr lang="pl-PL" i="1" dirty="0" err="1" smtClean="0"/>
              <a:t>Oriented</a:t>
            </a:r>
            <a:r>
              <a:rPr lang="pl-PL" i="1" dirty="0" smtClean="0"/>
              <a:t> Perl (</a:t>
            </a:r>
            <a:r>
              <a:rPr lang="pl-PL" i="1" dirty="0" err="1" smtClean="0"/>
              <a:t>Conway</a:t>
            </a:r>
            <a:r>
              <a:rPr lang="pl-PL" i="1" dirty="0" smtClean="0"/>
              <a:t>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Komunikacja z bazami danych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Bazy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Grupa aplikacji </a:t>
            </a:r>
            <a:r>
              <a:rPr lang="pl-PL" sz="2800" dirty="0" err="1" smtClean="0"/>
              <a:t>wymagajacych</a:t>
            </a:r>
            <a:r>
              <a:rPr lang="pl-PL" sz="2800" dirty="0" smtClean="0"/>
              <a:t> komunikacji z relacyjnymi lub obiektowymi bazami danych rośnie w </a:t>
            </a:r>
            <a:r>
              <a:rPr lang="pl-PL" sz="2800" dirty="0" err="1" smtClean="0"/>
              <a:t>siłe</a:t>
            </a:r>
            <a:endParaRPr lang="pl-PL" sz="2800" dirty="0" smtClean="0"/>
          </a:p>
          <a:p>
            <a:r>
              <a:rPr lang="pl-PL" sz="2800" dirty="0" smtClean="0"/>
              <a:t>Perl posiada narzędzia czyniące te odwołania tak prostymi jak to tylko możliwe</a:t>
            </a:r>
          </a:p>
          <a:p>
            <a:r>
              <a:rPr lang="pl-PL" sz="2800" dirty="0" smtClean="0"/>
              <a:t>Moduł DBI daje podstawy do komunikacji z większością współczesnych baz danych</a:t>
            </a:r>
          </a:p>
          <a:p>
            <a:r>
              <a:rPr lang="pl-PL" dirty="0" smtClean="0"/>
              <a:t>Warto korzystać z modułów DBI, lub modułów opartych na DBI</a:t>
            </a:r>
            <a:endParaRPr lang="pl-PL" dirty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działa DBI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Program używa </a:t>
            </a:r>
            <a:r>
              <a:rPr lang="pl-PL" dirty="0" err="1" smtClean="0"/>
              <a:t>DBI.pm</a:t>
            </a:r>
            <a:endParaRPr lang="pl-PL" dirty="0" smtClean="0"/>
          </a:p>
          <a:p>
            <a:r>
              <a:rPr lang="pl-PL" dirty="0" smtClean="0"/>
              <a:t>Tworzy połączenie do bazy danych danego typu</a:t>
            </a:r>
          </a:p>
          <a:p>
            <a:r>
              <a:rPr lang="pl-PL" dirty="0" smtClean="0"/>
              <a:t>Moduł DBD zostaje załadowany</a:t>
            </a:r>
          </a:p>
          <a:p>
            <a:r>
              <a:rPr lang="pl-PL" dirty="0" smtClean="0"/>
              <a:t>DBD „tłumaczy” wywołania z API DBI na wywołania specyficzne dla danej bazy danych</a:t>
            </a:r>
          </a:p>
          <a:p>
            <a:r>
              <a:rPr lang="pl-PL" dirty="0" smtClean="0"/>
              <a:t>DBD konwertuje „zwrócone wartości do struktur </a:t>
            </a:r>
            <a:r>
              <a:rPr lang="pl-PL" dirty="0" err="1" smtClean="0"/>
              <a:t>Perlowych</a:t>
            </a:r>
            <a:endParaRPr lang="pl-PL" dirty="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Łączenie się z bazą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484784"/>
            <a:ext cx="8382000" cy="5039841"/>
          </a:xfrm>
        </p:spPr>
        <p:txBody>
          <a:bodyPr/>
          <a:lstStyle/>
          <a:p>
            <a:pPr>
              <a:buNone/>
            </a:pPr>
            <a:r>
              <a:rPr lang="en-US" i="1" dirty="0" smtClean="0"/>
              <a:t>use DBI;</a:t>
            </a:r>
            <a:endParaRPr lang="pl-PL" i="1" dirty="0" smtClean="0"/>
          </a:p>
          <a:p>
            <a:pPr>
              <a:buNone/>
            </a:pPr>
            <a:r>
              <a:rPr lang="en-US" i="1" dirty="0" smtClean="0"/>
              <a:t>my $</a:t>
            </a:r>
            <a:r>
              <a:rPr lang="en-US" i="1" dirty="0" err="1" smtClean="0"/>
              <a:t>dbh</a:t>
            </a:r>
            <a:r>
              <a:rPr lang="en-US" i="1" dirty="0" smtClean="0"/>
              <a:t> = DBI-&gt;connect(  "</a:t>
            </a:r>
            <a:r>
              <a:rPr lang="en-US" i="1" dirty="0" err="1" smtClean="0"/>
              <a:t>dbi:mysql</a:t>
            </a:r>
            <a:r>
              <a:rPr lang="en-US" i="1" dirty="0" smtClean="0"/>
              <a:t>:$</a:t>
            </a:r>
            <a:r>
              <a:rPr lang="en-US" i="1" dirty="0" err="1" smtClean="0"/>
              <a:t>some_stuff</a:t>
            </a:r>
            <a:r>
              <a:rPr lang="en-US" i="1" dirty="0" smtClean="0"/>
              <a:t>",  $user, </a:t>
            </a:r>
            <a:r>
              <a:rPr lang="en-US" dirty="0" smtClean="0"/>
              <a:t>$pass);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mysql</a:t>
            </a:r>
            <a:r>
              <a:rPr lang="en-US" dirty="0" smtClean="0"/>
              <a:t>” </a:t>
            </a:r>
            <a:r>
              <a:rPr lang="pl-PL" dirty="0" smtClean="0"/>
              <a:t>jest nazwą</a:t>
            </a:r>
            <a:r>
              <a:rPr lang="en-US" dirty="0" smtClean="0"/>
              <a:t> DBD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err="1" smtClean="0"/>
              <a:t>DBD::mysql</a:t>
            </a:r>
            <a:endParaRPr lang="pl-PL" dirty="0" smtClean="0"/>
          </a:p>
          <a:p>
            <a:r>
              <a:rPr lang="pl-PL" dirty="0" smtClean="0"/>
              <a:t>Teoretycznie można  dokonać podmiany bazy na inną</a:t>
            </a:r>
            <a:endParaRPr lang="en-US" dirty="0" smtClean="0"/>
          </a:p>
          <a:p>
            <a:r>
              <a:rPr lang="pl-PL" dirty="0" smtClean="0"/>
              <a:t>Wystarczy zmienić wiersz zawierający specyfikację połączenia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Zapytania do bazy – przygotowanie zapytania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Przygotowanie zapytania SQL-owego</a:t>
            </a:r>
          </a:p>
          <a:p>
            <a:pPr lvl="1"/>
            <a:r>
              <a:rPr lang="en-US" dirty="0" smtClean="0"/>
              <a:t>my $</a:t>
            </a:r>
            <a:r>
              <a:rPr lang="en-US" dirty="0" err="1" smtClean="0"/>
              <a:t>sth</a:t>
            </a:r>
            <a:r>
              <a:rPr lang="en-US" dirty="0" smtClean="0"/>
              <a:t> = $</a:t>
            </a:r>
            <a:r>
              <a:rPr lang="en-US" dirty="0" err="1" smtClean="0"/>
              <a:t>dbh</a:t>
            </a:r>
            <a:r>
              <a:rPr lang="en-US" dirty="0" smtClean="0"/>
              <a:t>-&gt;prepare(  'select name, genre from artist');</a:t>
            </a:r>
          </a:p>
          <a:p>
            <a:pPr lvl="1"/>
            <a:r>
              <a:rPr lang="en-US" dirty="0" smtClean="0"/>
              <a:t>my $</a:t>
            </a:r>
            <a:r>
              <a:rPr lang="en-US" dirty="0" err="1" smtClean="0"/>
              <a:t>sth</a:t>
            </a:r>
            <a:r>
              <a:rPr lang="en-US" dirty="0" smtClean="0"/>
              <a:t> = $</a:t>
            </a:r>
            <a:r>
              <a:rPr lang="en-US" dirty="0" err="1" smtClean="0"/>
              <a:t>dbh</a:t>
            </a:r>
            <a:r>
              <a:rPr lang="en-US" dirty="0" smtClean="0"/>
              <a:t>-&gt;prepare(  "select title,   from   song   where  artist = '$id'");</a:t>
            </a:r>
          </a:p>
          <a:p>
            <a:r>
              <a:rPr lang="pl-PL" dirty="0" err="1" smtClean="0"/>
              <a:t>Sprwadż</a:t>
            </a:r>
            <a:r>
              <a:rPr lang="pl-PL" dirty="0" smtClean="0"/>
              <a:t> „zwracane wartości”</a:t>
            </a:r>
            <a:r>
              <a:rPr lang="en-US" dirty="0" smtClean="0"/>
              <a:t> (</a:t>
            </a:r>
            <a:r>
              <a:rPr lang="pl-PL" dirty="0" smtClean="0"/>
              <a:t> na wypadek błędów składni (</a:t>
            </a:r>
            <a:r>
              <a:rPr lang="en-US" dirty="0" smtClean="0"/>
              <a:t>syntax errors)</a:t>
            </a:r>
            <a:r>
              <a:rPr lang="pl-PL" dirty="0" smtClean="0"/>
              <a:t>)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Zapytania do bazy – wykonanie zapytania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Wykonaj zapytanie do bazy</a:t>
            </a:r>
          </a:p>
          <a:p>
            <a:r>
              <a:rPr lang="pl-PL" dirty="0" smtClean="0"/>
              <a:t>$</a:t>
            </a:r>
            <a:r>
              <a:rPr lang="pl-PL" dirty="0" err="1" smtClean="0"/>
              <a:t>sth-&gt;execute</a:t>
            </a:r>
            <a:endParaRPr lang="pl-PL" dirty="0" smtClean="0"/>
          </a:p>
          <a:p>
            <a:r>
              <a:rPr lang="pl-PL" dirty="0" smtClean="0"/>
              <a:t>Nadal sprawdzaj czy nie wystąpiły błędy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Zapytania do bazy – pobranie wyników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r>
              <a:rPr lang="pl-PL" dirty="0" smtClean="0"/>
              <a:t>Pobierz dane otrzymane w wyniku zapytania:</a:t>
            </a:r>
          </a:p>
          <a:p>
            <a:pPr lvl="1">
              <a:buNone/>
            </a:pPr>
            <a:r>
              <a:rPr lang="en-US" dirty="0" smtClean="0"/>
              <a:t>while (my @row =  $</a:t>
            </a:r>
            <a:r>
              <a:rPr lang="en-US" dirty="0" err="1" smtClean="0"/>
              <a:t>sth</a:t>
            </a:r>
            <a:r>
              <a:rPr lang="pl-PL" dirty="0" smtClean="0"/>
              <a:t>-</a:t>
            </a:r>
            <a:r>
              <a:rPr lang="en-US" dirty="0" smtClean="0"/>
              <a:t>&gt;</a:t>
            </a:r>
            <a:r>
              <a:rPr lang="en-US" dirty="0" err="1" smtClean="0"/>
              <a:t>fetchrow_array</a:t>
            </a:r>
            <a:r>
              <a:rPr lang="en-US" dirty="0" smtClean="0"/>
              <a:t>){  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print "@row\n";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  </a:t>
            </a:r>
            <a:r>
              <a:rPr lang="en-US" dirty="0" smtClean="0"/>
              <a:t>}</a:t>
            </a:r>
            <a:endParaRPr lang="pl-PL" dirty="0" smtClean="0"/>
          </a:p>
          <a:p>
            <a:pPr lvl="1">
              <a:buNone/>
            </a:pPr>
            <a:endParaRPr lang="en-US" dirty="0" smtClean="0"/>
          </a:p>
          <a:p>
            <a:r>
              <a:rPr lang="pl-PL" dirty="0" smtClean="0"/>
              <a:t> Pola w ramach krotki danych są przekazywane w takiej samej kolejności w jakiej zostały zdefiniowane w zapytaniu</a:t>
            </a:r>
            <a:endParaRPr lang="en-US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funkcje pobierające wyniki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fetchrow_arrayref</a:t>
            </a:r>
            <a:endParaRPr lang="pl-PL" dirty="0" smtClean="0"/>
          </a:p>
          <a:p>
            <a:r>
              <a:rPr lang="en-US" dirty="0" err="1" smtClean="0"/>
              <a:t>fetchrow_hashref</a:t>
            </a:r>
            <a:r>
              <a:rPr lang="en-US" dirty="0" smtClean="0"/>
              <a:t> (k</a:t>
            </a:r>
            <a:r>
              <a:rPr lang="pl-PL" dirty="0" err="1" smtClean="0"/>
              <a:t>luczami</a:t>
            </a:r>
            <a:r>
              <a:rPr lang="en-US" dirty="0" smtClean="0"/>
              <a:t> </a:t>
            </a:r>
            <a:r>
              <a:rPr lang="pl-PL" dirty="0" smtClean="0"/>
              <a:t>są nazwy kolumn</a:t>
            </a:r>
            <a:r>
              <a:rPr lang="en-US" dirty="0" smtClean="0"/>
              <a:t>)</a:t>
            </a:r>
          </a:p>
          <a:p>
            <a:r>
              <a:rPr lang="pl-PL" dirty="0" err="1" smtClean="0"/>
              <a:t>fetchall_arrayref</a:t>
            </a:r>
            <a:endParaRPr lang="pl-PL" dirty="0" smtClean="0"/>
          </a:p>
          <a:p>
            <a:r>
              <a:rPr lang="pl-PL" dirty="0" err="1" smtClean="0"/>
              <a:t>fetch</a:t>
            </a:r>
            <a:r>
              <a:rPr lang="pl-PL" dirty="0" smtClean="0"/>
              <a:t> (alias dla </a:t>
            </a:r>
            <a:r>
              <a:rPr lang="pl-PL" dirty="0" err="1" smtClean="0"/>
              <a:t>fetchrow_arrayref</a:t>
            </a:r>
            <a:r>
              <a:rPr lang="pl-PL" dirty="0" smtClean="0"/>
              <a:t>)</a:t>
            </a:r>
          </a:p>
          <a:p>
            <a:r>
              <a:rPr lang="pl-PL" dirty="0" smtClean="0"/>
              <a:t>Wiele nowych wciąż powstaje</a:t>
            </a:r>
            <a:endParaRPr lang="pl-PL" dirty="0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Uwagi ogólne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Jeśli używasz metody </a:t>
            </a:r>
            <a:r>
              <a:rPr lang="en-US" dirty="0" smtClean="0"/>
              <a:t>fetch </a:t>
            </a:r>
            <a:r>
              <a:rPr lang="pl-PL" dirty="0" smtClean="0"/>
              <a:t>zwracającej tablicę, to nigdy nie używaj:</a:t>
            </a:r>
          </a:p>
          <a:p>
            <a:pPr lvl="1">
              <a:buNone/>
            </a:pPr>
            <a:r>
              <a:rPr lang="pl-PL" dirty="0" smtClean="0"/>
              <a:t>”</a:t>
            </a:r>
            <a:r>
              <a:rPr lang="pl-PL" dirty="0" err="1" smtClean="0"/>
              <a:t>select</a:t>
            </a:r>
            <a:r>
              <a:rPr lang="pl-PL" dirty="0" smtClean="0"/>
              <a:t> *"</a:t>
            </a:r>
          </a:p>
          <a:p>
            <a:pPr lvl="1">
              <a:buNone/>
            </a:pPr>
            <a:r>
              <a:rPr lang="pl-PL" dirty="0" smtClean="0"/>
              <a:t>Z oczywistych powodów</a:t>
            </a:r>
          </a:p>
          <a:p>
            <a:r>
              <a:rPr lang="pl-PL" dirty="0" err="1" smtClean="0"/>
              <a:t>Jeśłi</a:t>
            </a:r>
            <a:r>
              <a:rPr lang="pl-PL" dirty="0" smtClean="0"/>
              <a:t> używasz metody </a:t>
            </a:r>
            <a:r>
              <a:rPr lang="pl-PL" dirty="0" err="1" smtClean="0"/>
              <a:t>fetch</a:t>
            </a:r>
            <a:r>
              <a:rPr lang="pl-PL" dirty="0" smtClean="0"/>
              <a:t> </a:t>
            </a:r>
            <a:r>
              <a:rPr lang="pl-PL" dirty="0" err="1" smtClean="0"/>
              <a:t>zwracjącej</a:t>
            </a:r>
            <a:r>
              <a:rPr lang="pl-PL" dirty="0" smtClean="0"/>
              <a:t> </a:t>
            </a:r>
            <a:r>
              <a:rPr lang="pl-PL" dirty="0" err="1" smtClean="0"/>
              <a:t>hash</a:t>
            </a:r>
            <a:r>
              <a:rPr lang="pl-PL" dirty="0" smtClean="0"/>
              <a:t>, to:</a:t>
            </a:r>
          </a:p>
          <a:p>
            <a:r>
              <a:rPr lang="pl-PL" dirty="0" smtClean="0"/>
              <a:t>Upewnij się, że wszystkie kolumny maja (unikalne)  nazwy</a:t>
            </a:r>
            <a:endParaRPr lang="pl-PL" dirty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Insert, </a:t>
            </a:r>
            <a:r>
              <a:rPr lang="pl-PL" dirty="0" err="1" smtClean="0"/>
              <a:t>Update</a:t>
            </a:r>
            <a:r>
              <a:rPr lang="pl-PL" dirty="0" smtClean="0"/>
              <a:t> &amp; </a:t>
            </a:r>
            <a:r>
              <a:rPr lang="pl-PL" dirty="0" err="1" smtClean="0"/>
              <a:t>Delete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00808"/>
            <a:ext cx="8382000" cy="4751387"/>
          </a:xfrm>
        </p:spPr>
        <p:txBody>
          <a:bodyPr/>
          <a:lstStyle/>
          <a:p>
            <a:r>
              <a:rPr lang="pl-PL" dirty="0" smtClean="0"/>
              <a:t>Zapytania/polecenia nie zwracające wyniku można wykonywać w ten sam sposób, co </a:t>
            </a:r>
            <a:r>
              <a:rPr lang="pl-PL" dirty="0" err="1" smtClean="0"/>
              <a:t>select</a:t>
            </a:r>
            <a:r>
              <a:rPr lang="pl-PL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en-US" i="1" dirty="0" smtClean="0"/>
              <a:t>my $</a:t>
            </a:r>
            <a:r>
              <a:rPr lang="en-US" i="1" dirty="0" err="1" smtClean="0"/>
              <a:t>sql</a:t>
            </a:r>
            <a:r>
              <a:rPr lang="en-US" i="1" dirty="0" smtClean="0"/>
              <a:t> = "update table1  set col1 = '$</a:t>
            </a:r>
            <a:r>
              <a:rPr lang="en-US" i="1" dirty="0" err="1" smtClean="0"/>
              <a:t>val</a:t>
            </a:r>
            <a:r>
              <a:rPr lang="en-US" i="1" dirty="0" smtClean="0"/>
              <a:t>'           where </a:t>
            </a:r>
            <a:r>
              <a:rPr lang="en-US" i="1" dirty="0" err="1" smtClean="0"/>
              <a:t>id_col</a:t>
            </a:r>
            <a:r>
              <a:rPr lang="en-US" i="1" dirty="0" smtClean="0"/>
              <a:t> = $id";</a:t>
            </a:r>
            <a:endParaRPr lang="pl-PL" i="1" dirty="0" smtClean="0"/>
          </a:p>
          <a:p>
            <a:pPr>
              <a:buNone/>
            </a:pPr>
            <a:r>
              <a:rPr lang="en-US" i="1" dirty="0" smtClean="0"/>
              <a:t>my $</a:t>
            </a:r>
            <a:r>
              <a:rPr lang="en-US" i="1" dirty="0" err="1" smtClean="0"/>
              <a:t>sth</a:t>
            </a:r>
            <a:r>
              <a:rPr lang="en-US" i="1" dirty="0" smtClean="0"/>
              <a:t>  = $</a:t>
            </a:r>
            <a:r>
              <a:rPr lang="en-US" i="1" dirty="0" err="1" smtClean="0"/>
              <a:t>dbh</a:t>
            </a:r>
            <a:r>
              <a:rPr lang="en-US" i="1" dirty="0" smtClean="0"/>
              <a:t>-&gt;prepare($</a:t>
            </a:r>
            <a:r>
              <a:rPr lang="en-US" i="1" dirty="0" err="1" smtClean="0"/>
              <a:t>sql</a:t>
            </a:r>
            <a:r>
              <a:rPr lang="en-US" i="1" dirty="0" smtClean="0"/>
              <a:t>);</a:t>
            </a:r>
            <a:endParaRPr lang="pl-PL" i="1" dirty="0" smtClean="0"/>
          </a:p>
          <a:p>
            <a:pPr>
              <a:buNone/>
            </a:pPr>
            <a:r>
              <a:rPr lang="en-US" i="1" dirty="0" smtClean="0"/>
              <a:t>$</a:t>
            </a:r>
            <a:r>
              <a:rPr lang="en-US" i="1" dirty="0" err="1" smtClean="0"/>
              <a:t>sth</a:t>
            </a:r>
            <a:r>
              <a:rPr lang="en-US" i="1" dirty="0" smtClean="0"/>
              <a:t>-&gt;execute;</a:t>
            </a:r>
          </a:p>
          <a:p>
            <a:r>
              <a:rPr lang="pl-PL" dirty="0" smtClean="0"/>
              <a:t>Ale można krócej:</a:t>
            </a:r>
          </a:p>
          <a:p>
            <a:pPr>
              <a:buNone/>
            </a:pPr>
            <a:r>
              <a:rPr lang="pl-PL" i="1" dirty="0" smtClean="0"/>
              <a:t>$</a:t>
            </a:r>
            <a:r>
              <a:rPr lang="pl-PL" i="1" dirty="0" err="1" smtClean="0"/>
              <a:t>rows</a:t>
            </a:r>
            <a:r>
              <a:rPr lang="pl-PL" i="1" dirty="0" smtClean="0"/>
              <a:t> = $</a:t>
            </a:r>
            <a:r>
              <a:rPr lang="pl-PL" i="1" dirty="0" err="1" smtClean="0"/>
              <a:t>dbh-&gt;do</a:t>
            </a:r>
            <a:r>
              <a:rPr lang="pl-PL" i="1" dirty="0" smtClean="0"/>
              <a:t>($</a:t>
            </a:r>
            <a:r>
              <a:rPr lang="pl-PL" i="1" dirty="0" err="1" smtClean="0"/>
              <a:t>sql</a:t>
            </a:r>
            <a:r>
              <a:rPr lang="pl-PL" i="1" dirty="0" smtClean="0"/>
              <a:t>);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Wiele insert-ów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47513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while (&lt;FILE&gt;) { 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chomp; 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my @data = split;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 my $</a:t>
            </a:r>
            <a:r>
              <a:rPr lang="en-US" dirty="0" err="1" smtClean="0"/>
              <a:t>sql</a:t>
            </a:r>
            <a:r>
              <a:rPr lang="en-US" dirty="0" smtClean="0"/>
              <a:t> = "insert into tab  values ($data[0],                     $data[1],  $data[2]");  </a:t>
            </a:r>
            <a:endParaRPr lang="pl-PL" dirty="0" smtClean="0"/>
          </a:p>
          <a:p>
            <a:pPr>
              <a:buNone/>
            </a:pPr>
            <a:r>
              <a:rPr lang="en-US" dirty="0" smtClean="0"/>
              <a:t>$</a:t>
            </a:r>
            <a:r>
              <a:rPr lang="en-US" dirty="0" err="1" smtClean="0"/>
              <a:t>dbh</a:t>
            </a:r>
            <a:r>
              <a:rPr lang="en-US" dirty="0" smtClean="0"/>
              <a:t>-&gt;do($</a:t>
            </a:r>
            <a:r>
              <a:rPr lang="en-US" dirty="0" err="1" smtClean="0"/>
              <a:t>sql</a:t>
            </a:r>
            <a:r>
              <a:rPr lang="en-US" dirty="0" smtClean="0"/>
              <a:t>);}</a:t>
            </a:r>
          </a:p>
          <a:p>
            <a:r>
              <a:rPr lang="en-US" dirty="0" smtClean="0"/>
              <a:t>R</a:t>
            </a:r>
            <a:r>
              <a:rPr lang="pl-PL" dirty="0" err="1" smtClean="0"/>
              <a:t>ekompiluje</a:t>
            </a:r>
            <a:r>
              <a:rPr lang="pl-PL" dirty="0" smtClean="0"/>
              <a:t> </a:t>
            </a:r>
            <a:r>
              <a:rPr lang="en-US" dirty="0" smtClean="0"/>
              <a:t>SQL</a:t>
            </a:r>
            <a:r>
              <a:rPr lang="pl-PL" dirty="0" smtClean="0"/>
              <a:t>-a</a:t>
            </a:r>
            <a:r>
              <a:rPr lang="en-US" dirty="0" smtClean="0"/>
              <a:t> </a:t>
            </a:r>
            <a:r>
              <a:rPr lang="pl-PL" dirty="0" smtClean="0"/>
              <a:t>za każdym razem</a:t>
            </a:r>
            <a:endParaRPr lang="en-US" dirty="0" smtClean="0"/>
          </a:p>
          <a:p>
            <a:r>
              <a:rPr lang="pl-PL" dirty="0" smtClean="0"/>
              <a:t>Bardzo nieefektywny sposób zapisu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Dowiązywanie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751387"/>
          </a:xfrm>
        </p:spPr>
        <p:txBody>
          <a:bodyPr/>
          <a:lstStyle/>
          <a:p>
            <a:r>
              <a:rPr lang="pl-PL" sz="2400" dirty="0" smtClean="0"/>
              <a:t>Przygotuj zapytanie raz i używaj wiele razy (tzw. </a:t>
            </a:r>
            <a:r>
              <a:rPr lang="pl-PL" sz="2400" dirty="0" err="1" smtClean="0"/>
              <a:t>prepared</a:t>
            </a:r>
            <a:r>
              <a:rPr lang="pl-PL" sz="2400" dirty="0" smtClean="0"/>
              <a:t> </a:t>
            </a:r>
            <a:r>
              <a:rPr lang="pl-PL" sz="2400" dirty="0" err="1" smtClean="0"/>
              <a:t>statement</a:t>
            </a:r>
            <a:r>
              <a:rPr lang="pl-PL" sz="2400" dirty="0" smtClean="0"/>
              <a:t>)</a:t>
            </a:r>
          </a:p>
          <a:p>
            <a:pPr lvl="1">
              <a:buNone/>
            </a:pPr>
            <a:r>
              <a:rPr lang="pl-PL" sz="2000" dirty="0" smtClean="0"/>
              <a:t>my $</a:t>
            </a:r>
            <a:r>
              <a:rPr lang="pl-PL" sz="2000" dirty="0" err="1" smtClean="0"/>
              <a:t>sql</a:t>
            </a:r>
            <a:r>
              <a:rPr lang="pl-PL" sz="2000" dirty="0" smtClean="0"/>
              <a:t> = "insert </a:t>
            </a:r>
            <a:r>
              <a:rPr lang="pl-PL" sz="2000" dirty="0" err="1" smtClean="0"/>
              <a:t>into</a:t>
            </a:r>
            <a:r>
              <a:rPr lang="pl-PL" sz="2000" dirty="0" smtClean="0"/>
              <a:t> </a:t>
            </a:r>
            <a:r>
              <a:rPr lang="pl-PL" sz="2000" dirty="0" err="1" smtClean="0"/>
              <a:t>tab</a:t>
            </a:r>
            <a:r>
              <a:rPr lang="pl-PL" sz="2000" dirty="0" smtClean="0"/>
              <a:t> </a:t>
            </a:r>
            <a:r>
              <a:rPr lang="pl-PL" sz="2000" dirty="0" err="1" smtClean="0"/>
              <a:t>values</a:t>
            </a:r>
            <a:r>
              <a:rPr lang="pl-PL" sz="2000" dirty="0" smtClean="0"/>
              <a:t> (?, ?, ?)";</a:t>
            </a:r>
          </a:p>
          <a:p>
            <a:pPr lvl="1">
              <a:buNone/>
            </a:pPr>
            <a:r>
              <a:rPr lang="pl-PL" sz="2000" dirty="0" smtClean="0"/>
              <a:t>my $</a:t>
            </a:r>
            <a:r>
              <a:rPr lang="pl-PL" sz="2000" dirty="0" err="1" smtClean="0"/>
              <a:t>sth</a:t>
            </a:r>
            <a:r>
              <a:rPr lang="pl-PL" sz="2000" dirty="0" smtClean="0"/>
              <a:t> = $</a:t>
            </a:r>
            <a:r>
              <a:rPr lang="pl-PL" sz="2000" dirty="0" err="1" smtClean="0"/>
              <a:t>dbh-&gt;prepare</a:t>
            </a:r>
            <a:r>
              <a:rPr lang="pl-PL" sz="2000" dirty="0" smtClean="0"/>
              <a:t>($</a:t>
            </a:r>
            <a:r>
              <a:rPr lang="pl-PL" sz="2000" dirty="0" err="1" smtClean="0"/>
              <a:t>sql</a:t>
            </a:r>
            <a:r>
              <a:rPr lang="pl-PL" sz="2000" dirty="0" smtClean="0"/>
              <a:t>);</a:t>
            </a:r>
          </a:p>
          <a:p>
            <a:pPr lvl="1">
              <a:buNone/>
            </a:pPr>
            <a:r>
              <a:rPr lang="pl-PL" sz="2000" dirty="0" err="1" smtClean="0"/>
              <a:t>while</a:t>
            </a:r>
            <a:r>
              <a:rPr lang="pl-PL" sz="2000" dirty="0" smtClean="0"/>
              <a:t> (&lt;FILE&gt;) {  </a:t>
            </a:r>
          </a:p>
          <a:p>
            <a:pPr lvl="1">
              <a:buNone/>
            </a:pPr>
            <a:r>
              <a:rPr lang="pl-PL" sz="2000" dirty="0" smtClean="0"/>
              <a:t>	my @data = </a:t>
            </a:r>
            <a:r>
              <a:rPr lang="pl-PL" sz="2000" dirty="0" err="1" smtClean="0"/>
              <a:t>split</a:t>
            </a:r>
            <a:r>
              <a:rPr lang="pl-PL" sz="2000" dirty="0" smtClean="0"/>
              <a:t>;  </a:t>
            </a:r>
          </a:p>
          <a:p>
            <a:pPr lvl="1">
              <a:buNone/>
            </a:pPr>
            <a:r>
              <a:rPr lang="pl-PL" sz="2000" dirty="0" smtClean="0"/>
              <a:t>	</a:t>
            </a:r>
            <a:r>
              <a:rPr lang="pl-PL" sz="2000" dirty="0" err="1" smtClean="0"/>
              <a:t>bind_param</a:t>
            </a:r>
            <a:r>
              <a:rPr lang="pl-PL" sz="2000" dirty="0" smtClean="0"/>
              <a:t>(1, $data[0]);  </a:t>
            </a:r>
          </a:p>
          <a:p>
            <a:pPr lvl="1">
              <a:buNone/>
            </a:pPr>
            <a:r>
              <a:rPr lang="pl-PL" sz="2000" dirty="0" smtClean="0"/>
              <a:t>	</a:t>
            </a:r>
            <a:r>
              <a:rPr lang="pl-PL" sz="2000" dirty="0" err="1" smtClean="0"/>
              <a:t>bind_param</a:t>
            </a:r>
            <a:r>
              <a:rPr lang="pl-PL" sz="2000" dirty="0" smtClean="0"/>
              <a:t>(2, $data[1]);  </a:t>
            </a:r>
          </a:p>
          <a:p>
            <a:pPr lvl="1">
              <a:buNone/>
            </a:pPr>
            <a:r>
              <a:rPr lang="pl-PL" sz="2000" dirty="0" smtClean="0"/>
              <a:t>	</a:t>
            </a:r>
            <a:r>
              <a:rPr lang="pl-PL" sz="2000" dirty="0" err="1" smtClean="0"/>
              <a:t>bind_param</a:t>
            </a:r>
            <a:r>
              <a:rPr lang="pl-PL" sz="2000" dirty="0" smtClean="0"/>
              <a:t>(3, $data[2]);  </a:t>
            </a:r>
          </a:p>
          <a:p>
            <a:pPr lvl="1">
              <a:buNone/>
            </a:pPr>
            <a:r>
              <a:rPr lang="pl-PL" sz="2000" dirty="0" smtClean="0"/>
              <a:t>$</a:t>
            </a:r>
            <a:r>
              <a:rPr lang="pl-PL" sz="2000" dirty="0" err="1" smtClean="0"/>
              <a:t>sth-&gt;execute</a:t>
            </a:r>
            <a:r>
              <a:rPr lang="pl-PL" sz="2000" dirty="0" smtClean="0"/>
              <a:t>;}</a:t>
            </a:r>
          </a:p>
          <a:p>
            <a:r>
              <a:rPr lang="pl-PL" sz="2400" dirty="0" smtClean="0"/>
              <a:t>Dowiązanie (ang. </a:t>
            </a:r>
            <a:r>
              <a:rPr lang="pl-PL" sz="2400" dirty="0" err="1" smtClean="0"/>
              <a:t>binding</a:t>
            </a:r>
            <a:r>
              <a:rPr lang="pl-PL" sz="2400" dirty="0" smtClean="0"/>
              <a:t>) zapewnia odpowiednie cytowanie (ang. </a:t>
            </a:r>
            <a:r>
              <a:rPr lang="pl-PL" sz="2400" dirty="0" err="1" smtClean="0"/>
              <a:t>quotation</a:t>
            </a:r>
            <a:r>
              <a:rPr lang="pl-PL" sz="2400" dirty="0" smtClean="0"/>
              <a:t>) zmiennych</a:t>
            </a:r>
            <a:endParaRPr lang="pl-PL" sz="2400" dirty="0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Dowiązywanie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Można jeszcze prościej:</a:t>
            </a:r>
          </a:p>
          <a:p>
            <a:pPr lvl="1"/>
            <a:r>
              <a:rPr lang="pl-PL" dirty="0" smtClean="0"/>
              <a:t>Przekaż dodatkowe </a:t>
            </a:r>
            <a:r>
              <a:rPr lang="en-US" dirty="0" smtClean="0"/>
              <a:t>parameter</a:t>
            </a:r>
            <a:r>
              <a:rPr lang="pl-PL" dirty="0" smtClean="0"/>
              <a:t>y</a:t>
            </a:r>
            <a:r>
              <a:rPr lang="en-US" dirty="0" smtClean="0"/>
              <a:t> </a:t>
            </a:r>
            <a:r>
              <a:rPr lang="pl-PL" dirty="0" smtClean="0"/>
              <a:t>do </a:t>
            </a:r>
            <a:r>
              <a:rPr lang="pl-PL" dirty="0" err="1" smtClean="0"/>
              <a:t>execute</a:t>
            </a:r>
            <a:endParaRPr lang="en-US" dirty="0" smtClean="0"/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my $</a:t>
            </a:r>
            <a:r>
              <a:rPr lang="en-US" dirty="0" err="1" smtClean="0"/>
              <a:t>sql</a:t>
            </a:r>
            <a:r>
              <a:rPr lang="en-US" dirty="0" smtClean="0"/>
              <a:t> = "insert into tab</a:t>
            </a:r>
          </a:p>
          <a:p>
            <a:pPr lvl="1">
              <a:buNone/>
            </a:pPr>
            <a:r>
              <a:rPr lang="en-US" dirty="0" smtClean="0"/>
              <a:t>           values (?, ?, ?)";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my $</a:t>
            </a:r>
            <a:r>
              <a:rPr lang="en-US" dirty="0" err="1" smtClean="0"/>
              <a:t>sth</a:t>
            </a:r>
            <a:r>
              <a:rPr lang="en-US" dirty="0" smtClean="0"/>
              <a:t> = $</a:t>
            </a:r>
            <a:r>
              <a:rPr lang="en-US" dirty="0" err="1" smtClean="0"/>
              <a:t>dbh</a:t>
            </a:r>
            <a:r>
              <a:rPr lang="en-US" dirty="0" smtClean="0"/>
              <a:t>-&gt;prepare($</a:t>
            </a:r>
            <a:r>
              <a:rPr lang="en-US" dirty="0" err="1" smtClean="0"/>
              <a:t>sql</a:t>
            </a:r>
            <a:r>
              <a:rPr lang="en-US" dirty="0" smtClean="0"/>
              <a:t>);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while (&lt;FILE&gt;) {</a:t>
            </a:r>
          </a:p>
          <a:p>
            <a:pPr lvl="1">
              <a:buNone/>
            </a:pPr>
            <a:r>
              <a:rPr lang="en-US" dirty="0" smtClean="0"/>
              <a:t>  </a:t>
            </a:r>
            <a:r>
              <a:rPr lang="pl-PL" dirty="0" smtClean="0"/>
              <a:t>		</a:t>
            </a:r>
            <a:r>
              <a:rPr lang="en-US" dirty="0" smtClean="0"/>
              <a:t>chomp;</a:t>
            </a:r>
          </a:p>
          <a:p>
            <a:pPr lvl="1">
              <a:buNone/>
            </a:pPr>
            <a:r>
              <a:rPr lang="en-US" dirty="0" smtClean="0"/>
              <a:t>  </a:t>
            </a:r>
            <a:r>
              <a:rPr lang="pl-PL" dirty="0" smtClean="0"/>
              <a:t>		</a:t>
            </a:r>
            <a:r>
              <a:rPr lang="en-US" dirty="0" smtClean="0"/>
              <a:t>my @data = split;</a:t>
            </a:r>
          </a:p>
          <a:p>
            <a:pPr lvl="1">
              <a:buNone/>
            </a:pPr>
            <a:r>
              <a:rPr lang="en-US" dirty="0" smtClean="0"/>
              <a:t>  </a:t>
            </a:r>
            <a:r>
              <a:rPr lang="pl-PL" dirty="0" smtClean="0"/>
              <a:t>		</a:t>
            </a:r>
            <a:r>
              <a:rPr lang="en-US" dirty="0" smtClean="0"/>
              <a:t>$</a:t>
            </a:r>
            <a:r>
              <a:rPr lang="en-US" dirty="0" err="1" smtClean="0"/>
              <a:t>sth</a:t>
            </a:r>
            <a:r>
              <a:rPr lang="en-US" dirty="0" smtClean="0"/>
              <a:t>-&gt;execute(@data);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en-US" dirty="0" smtClean="0"/>
              <a:t>}</a:t>
            </a:r>
            <a:endParaRPr lang="pl-PL" dirty="0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8382000" cy="1066800"/>
          </a:xfrm>
        </p:spPr>
        <p:txBody>
          <a:bodyPr/>
          <a:lstStyle/>
          <a:p>
            <a:r>
              <a:rPr lang="pl-PL" dirty="0" smtClean="0"/>
              <a:t>Nienazwane znaczniki  miejsca (</a:t>
            </a:r>
            <a:r>
              <a:rPr lang="pl-PL" dirty="0" err="1" smtClean="0"/>
              <a:t>unnamed</a:t>
            </a:r>
            <a:r>
              <a:rPr lang="pl-PL" dirty="0" smtClean="0"/>
              <a:t> </a:t>
            </a:r>
            <a:r>
              <a:rPr lang="pl-PL" dirty="0" err="1" smtClean="0"/>
              <a:t>placeholders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4751387"/>
          </a:xfrm>
        </p:spPr>
        <p:txBody>
          <a:bodyPr/>
          <a:lstStyle/>
          <a:p>
            <a:r>
              <a:rPr lang="pl-PL" dirty="0" smtClean="0"/>
              <a:t>Nienazwane odnośniki w zapytaniu, mogą być problematyczne i mylące:</a:t>
            </a:r>
            <a:endParaRPr lang="en-US" dirty="0" smtClean="0"/>
          </a:p>
          <a:p>
            <a:r>
              <a:rPr lang="en-US" dirty="0" smtClean="0"/>
              <a:t>my $</a:t>
            </a:r>
            <a:r>
              <a:rPr lang="en-US" dirty="0" err="1" smtClean="0"/>
              <a:t>sql</a:t>
            </a:r>
            <a:r>
              <a:rPr lang="en-US" dirty="0" smtClean="0"/>
              <a:t> = 'insert into </a:t>
            </a:r>
            <a:r>
              <a:rPr lang="en-US" dirty="0" err="1" smtClean="0"/>
              <a:t>big_table</a:t>
            </a:r>
            <a:r>
              <a:rPr lang="en-US" dirty="0" smtClean="0"/>
              <a:t>          values( ?, ?, ?, ?, ?, ?, ?, ?, ?, ?, ?,?, ?, ?, ?, ?, ?, ?, ?, ?, ?, ?,?, ?, ?, ?, ?, ?, ?, ?, ?, ?, ?)';</a:t>
            </a:r>
          </a:p>
          <a:p>
            <a:r>
              <a:rPr lang="pl-PL" dirty="0" smtClean="0"/>
              <a:t>Mamy dużą szansę na pobranie zmiennych w złej kolejności</a:t>
            </a:r>
            <a:endParaRPr lang="en-US" dirty="0" smtClean="0"/>
          </a:p>
          <a:p>
            <a:r>
              <a:rPr lang="pl-PL" dirty="0" smtClean="0"/>
              <a:t>Takie zapytania utrudniają utrzymanie aplikacji i wprowadzanie ew. zmian (</a:t>
            </a:r>
            <a:r>
              <a:rPr lang="pl-PL" dirty="0" err="1" smtClean="0"/>
              <a:t>maintainability</a:t>
            </a:r>
            <a:r>
              <a:rPr lang="pl-PL" dirty="0" smtClean="0"/>
              <a:t> </a:t>
            </a:r>
            <a:r>
              <a:rPr lang="pl-PL" dirty="0" err="1" smtClean="0"/>
              <a:t>error</a:t>
            </a:r>
            <a:r>
              <a:rPr lang="pl-PL" dirty="0" smtClean="0"/>
              <a:t>)</a:t>
            </a:r>
            <a:endParaRPr lang="pl-PL" dirty="0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Dowiązuj poprzez nazwy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pPr>
              <a:buNone/>
            </a:pPr>
            <a:r>
              <a:rPr lang="pl-PL" sz="2400" dirty="0" smtClean="0"/>
              <a:t>my $</a:t>
            </a:r>
            <a:r>
              <a:rPr lang="pl-PL" sz="1800" dirty="0" err="1" smtClean="0"/>
              <a:t>sql</a:t>
            </a:r>
            <a:r>
              <a:rPr lang="pl-PL" sz="1800" dirty="0" smtClean="0"/>
              <a:t> = 'insert </a:t>
            </a:r>
            <a:r>
              <a:rPr lang="pl-PL" sz="1800" dirty="0" err="1" smtClean="0"/>
              <a:t>into</a:t>
            </a:r>
            <a:r>
              <a:rPr lang="pl-PL" sz="1800" dirty="0" smtClean="0"/>
              <a:t> </a:t>
            </a:r>
            <a:r>
              <a:rPr lang="pl-PL" sz="1800" dirty="0" err="1" smtClean="0"/>
              <a:t>big_table</a:t>
            </a: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           (id, </a:t>
            </a:r>
            <a:r>
              <a:rPr lang="pl-PL" sz="1800" dirty="0" err="1" smtClean="0"/>
              <a:t>code</a:t>
            </a:r>
            <a:r>
              <a:rPr lang="pl-PL" sz="1800" dirty="0" smtClean="0"/>
              <a:t>, </a:t>
            </a:r>
            <a:r>
              <a:rPr lang="pl-PL" sz="1800" dirty="0" err="1" smtClean="0"/>
              <a:t>name</a:t>
            </a:r>
            <a:r>
              <a:rPr lang="pl-PL" sz="1800" dirty="0" smtClean="0"/>
              <a:t>, </a:t>
            </a:r>
            <a:r>
              <a:rPr lang="pl-PL" sz="1800" dirty="0" err="1" smtClean="0"/>
              <a:t>addr</a:t>
            </a:r>
            <a:r>
              <a:rPr lang="pl-PL" sz="1800" dirty="0" smtClean="0"/>
              <a:t>, email,</a:t>
            </a:r>
          </a:p>
          <a:p>
            <a:pPr>
              <a:buNone/>
            </a:pPr>
            <a:r>
              <a:rPr lang="pl-PL" sz="1800" dirty="0" smtClean="0"/>
              <a:t>            </a:t>
            </a:r>
            <a:r>
              <a:rPr lang="pl-PL" sz="1800" dirty="0" err="1" smtClean="0"/>
              <a:t>url</a:t>
            </a:r>
            <a:r>
              <a:rPr lang="pl-PL" sz="1800" dirty="0" smtClean="0"/>
              <a:t>, ... )</a:t>
            </a:r>
          </a:p>
          <a:p>
            <a:pPr>
              <a:buNone/>
            </a:pPr>
            <a:r>
              <a:rPr lang="pl-PL" sz="1800" dirty="0" smtClean="0"/>
              <a:t>           </a:t>
            </a:r>
            <a:r>
              <a:rPr lang="pl-PL" sz="1800" dirty="0" err="1" smtClean="0"/>
              <a:t>values</a:t>
            </a:r>
            <a:r>
              <a:rPr lang="pl-PL" sz="1800" dirty="0" smtClean="0"/>
              <a:t> (:id, :</a:t>
            </a:r>
            <a:r>
              <a:rPr lang="pl-PL" sz="1800" dirty="0" err="1" smtClean="0"/>
              <a:t>code</a:t>
            </a:r>
            <a:r>
              <a:rPr lang="pl-PL" sz="1800" dirty="0" smtClean="0"/>
              <a:t>, :</a:t>
            </a:r>
            <a:r>
              <a:rPr lang="pl-PL" sz="1800" dirty="0" err="1" smtClean="0"/>
              <a:t>name</a:t>
            </a:r>
            <a:r>
              <a:rPr lang="pl-PL" sz="1800" dirty="0" smtClean="0"/>
              <a:t>,</a:t>
            </a:r>
          </a:p>
          <a:p>
            <a:pPr>
              <a:buNone/>
            </a:pPr>
            <a:r>
              <a:rPr lang="pl-PL" sz="1800" dirty="0" smtClean="0"/>
              <a:t>                   :</a:t>
            </a:r>
            <a:r>
              <a:rPr lang="pl-PL" sz="1800" dirty="0" err="1" smtClean="0"/>
              <a:t>addr</a:t>
            </a:r>
            <a:r>
              <a:rPr lang="pl-PL" sz="1800" dirty="0" smtClean="0"/>
              <a:t>, :email, :</a:t>
            </a:r>
            <a:r>
              <a:rPr lang="pl-PL" sz="1800" dirty="0" err="1" smtClean="0"/>
              <a:t>url</a:t>
            </a:r>
            <a:r>
              <a:rPr lang="pl-PL" sz="1800" dirty="0" smtClean="0"/>
              <a:t>,</a:t>
            </a:r>
          </a:p>
          <a:p>
            <a:pPr>
              <a:buNone/>
            </a:pPr>
            <a:r>
              <a:rPr lang="pl-PL" sz="1800" dirty="0" smtClean="0"/>
              <a:t>                   ... );</a:t>
            </a:r>
          </a:p>
          <a:p>
            <a:pPr>
              <a:buNone/>
            </a:pP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my $</a:t>
            </a:r>
            <a:r>
              <a:rPr lang="pl-PL" sz="1800" dirty="0" err="1" smtClean="0"/>
              <a:t>sth</a:t>
            </a:r>
            <a:r>
              <a:rPr lang="pl-PL" sz="1800" dirty="0" smtClean="0"/>
              <a:t> = $</a:t>
            </a:r>
            <a:r>
              <a:rPr lang="pl-PL" sz="1800" dirty="0" err="1" smtClean="0"/>
              <a:t>sql-&gt;prepare</a:t>
            </a:r>
            <a:r>
              <a:rPr lang="pl-PL" sz="1800" dirty="0" smtClean="0"/>
              <a:t>($</a:t>
            </a:r>
            <a:r>
              <a:rPr lang="pl-PL" sz="1800" dirty="0" err="1" smtClean="0"/>
              <a:t>sql</a:t>
            </a:r>
            <a:r>
              <a:rPr lang="pl-PL" sz="1800" dirty="0" smtClean="0"/>
              <a:t>);</a:t>
            </a:r>
          </a:p>
          <a:p>
            <a:pPr>
              <a:buNone/>
            </a:pPr>
            <a:endParaRPr lang="pl-PL" sz="1800" dirty="0" smtClean="0"/>
          </a:p>
          <a:p>
            <a:pPr>
              <a:buNone/>
            </a:pPr>
            <a:r>
              <a:rPr lang="pl-PL" sz="1800" dirty="0" smtClean="0"/>
              <a:t>$</a:t>
            </a:r>
            <a:r>
              <a:rPr lang="pl-PL" sz="1800" dirty="0" err="1" smtClean="0"/>
              <a:t>sth-&gt;bind_param</a:t>
            </a:r>
            <a:r>
              <a:rPr lang="pl-PL" sz="1800" dirty="0" smtClean="0"/>
              <a:t>(':id', $</a:t>
            </a:r>
            <a:r>
              <a:rPr lang="pl-PL" sz="1800" dirty="0" err="1" smtClean="0"/>
              <a:t>id</a:t>
            </a:r>
            <a:r>
              <a:rPr lang="pl-PL" sz="1800" dirty="0" smtClean="0"/>
              <a:t>);</a:t>
            </a:r>
          </a:p>
          <a:p>
            <a:pPr>
              <a:buNone/>
            </a:pPr>
            <a:r>
              <a:rPr lang="pl-PL" sz="1800" dirty="0" smtClean="0"/>
              <a:t>$</a:t>
            </a:r>
            <a:r>
              <a:rPr lang="pl-PL" sz="1800" dirty="0" err="1" smtClean="0"/>
              <a:t>sth-&gt;bind_param</a:t>
            </a:r>
            <a:r>
              <a:rPr lang="pl-PL" sz="1800" dirty="0" smtClean="0"/>
              <a:t>(':</a:t>
            </a:r>
            <a:r>
              <a:rPr lang="pl-PL" sz="1800" dirty="0" err="1" smtClean="0"/>
              <a:t>code</a:t>
            </a:r>
            <a:r>
              <a:rPr lang="pl-PL" sz="1800" dirty="0" smtClean="0"/>
              <a:t>', $</a:t>
            </a:r>
            <a:r>
              <a:rPr lang="pl-PL" sz="1800" dirty="0" err="1" smtClean="0"/>
              <a:t>code</a:t>
            </a:r>
            <a:r>
              <a:rPr lang="pl-PL" sz="1800" dirty="0" smtClean="0"/>
              <a:t>);</a:t>
            </a:r>
          </a:p>
          <a:p>
            <a:pPr>
              <a:buNone/>
            </a:pPr>
            <a:r>
              <a:rPr lang="pl-PL" sz="1800" dirty="0" smtClean="0"/>
              <a:t># etc</a:t>
            </a:r>
          </a:p>
          <a:p>
            <a:pPr>
              <a:buNone/>
            </a:pPr>
            <a:r>
              <a:rPr lang="pl-PL" sz="1800" dirty="0" smtClean="0"/>
              <a:t>$</a:t>
            </a:r>
            <a:r>
              <a:rPr lang="pl-PL" sz="1800" dirty="0" err="1" smtClean="0"/>
              <a:t>sth-&gt;execute</a:t>
            </a:r>
            <a:r>
              <a:rPr lang="pl-PL" sz="1800" dirty="0" smtClean="0"/>
              <a:t>;</a:t>
            </a:r>
            <a:endParaRPr lang="pl-PL" sz="1800" dirty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Jeszcze prostsze dowiązania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Składuj swoje dane w </a:t>
            </a:r>
            <a:r>
              <a:rPr lang="pl-PL" dirty="0" err="1" smtClean="0"/>
              <a:t>hashu</a:t>
            </a:r>
            <a:endParaRPr lang="pl-PL" dirty="0" smtClean="0"/>
          </a:p>
          <a:p>
            <a:pPr>
              <a:buNone/>
            </a:pPr>
            <a:r>
              <a:rPr lang="en-US" sz="2800" dirty="0" smtClean="0"/>
              <a:t>my %data = (id   =&gt; 42,</a:t>
            </a:r>
          </a:p>
          <a:p>
            <a:pPr>
              <a:buNone/>
            </a:pPr>
            <a:r>
              <a:rPr lang="en-US" sz="2800" dirty="0" smtClean="0"/>
              <a:t>            code =&gt; 'H2G2',</a:t>
            </a:r>
          </a:p>
          <a:p>
            <a:pPr>
              <a:buNone/>
            </a:pPr>
            <a:r>
              <a:rPr lang="en-US" sz="2800" dirty="0" smtClean="0"/>
              <a:t>            ... );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# </a:t>
            </a:r>
            <a:r>
              <a:rPr lang="pl-PL" sz="2800" dirty="0" smtClean="0"/>
              <a:t>i później</a:t>
            </a:r>
            <a:r>
              <a:rPr lang="en-US" sz="2800" dirty="0" smtClean="0"/>
              <a:t>...</a:t>
            </a:r>
          </a:p>
          <a:p>
            <a:pPr>
              <a:buNone/>
            </a:pPr>
            <a:r>
              <a:rPr lang="en-US" sz="2800" dirty="0" err="1" smtClean="0"/>
              <a:t>foreach</a:t>
            </a:r>
            <a:r>
              <a:rPr lang="en-US" sz="2800" dirty="0" smtClean="0"/>
              <a:t> my $</a:t>
            </a:r>
            <a:r>
              <a:rPr lang="en-US" sz="2800" dirty="0" err="1" smtClean="0"/>
              <a:t>col</a:t>
            </a:r>
            <a:r>
              <a:rPr lang="en-US" sz="2800" dirty="0" smtClean="0"/>
              <a:t> (keys %data) {</a:t>
            </a:r>
          </a:p>
          <a:p>
            <a:pPr>
              <a:buNone/>
            </a:pPr>
            <a:r>
              <a:rPr lang="en-US" sz="2800" dirty="0" smtClean="0"/>
              <a:t>  $</a:t>
            </a:r>
            <a:r>
              <a:rPr lang="en-US" sz="2800" dirty="0" err="1" smtClean="0"/>
              <a:t>sth</a:t>
            </a:r>
            <a:r>
              <a:rPr lang="en-US" sz="2800" dirty="0" smtClean="0"/>
              <a:t>-&gt;</a:t>
            </a:r>
            <a:r>
              <a:rPr lang="en-US" sz="2800" dirty="0" err="1" smtClean="0"/>
              <a:t>bind_param</a:t>
            </a:r>
            <a:r>
              <a:rPr lang="en-US" sz="2800" dirty="0" smtClean="0"/>
              <a:t>(":$</a:t>
            </a:r>
            <a:r>
              <a:rPr lang="en-US" sz="2800" dirty="0" err="1" smtClean="0"/>
              <a:t>col</a:t>
            </a:r>
            <a:r>
              <a:rPr lang="en-US" sz="2800" dirty="0" smtClean="0"/>
              <a:t>",                           $data{$</a:t>
            </a:r>
            <a:r>
              <a:rPr lang="en-US" sz="2800" dirty="0" err="1" smtClean="0"/>
              <a:t>col</a:t>
            </a:r>
            <a:r>
              <a:rPr lang="en-US" sz="2800" dirty="0" smtClean="0"/>
              <a:t>};</a:t>
            </a:r>
          </a:p>
          <a:p>
            <a:pPr>
              <a:buNone/>
            </a:pPr>
            <a:r>
              <a:rPr lang="en-US" sz="2800" dirty="0" smtClean="0"/>
              <a:t>}</a:t>
            </a:r>
            <a:endParaRPr lang="pl-PL" sz="2800" dirty="0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Dobre rady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4751387"/>
          </a:xfrm>
        </p:spPr>
        <p:txBody>
          <a:bodyPr/>
          <a:lstStyle/>
          <a:p>
            <a:r>
              <a:rPr lang="pl-PL" dirty="0" smtClean="0"/>
              <a:t>Czyń swoje życie tak prostym jak to możliwe</a:t>
            </a:r>
          </a:p>
          <a:p>
            <a:r>
              <a:rPr lang="pl-PL" dirty="0" smtClean="0"/>
              <a:t>Nie wpisuj na stałe w kodzie parametrów połączeniowych – lepiej stwórz plik konfiguracyjny, lub użyj zmiennej środowiskowej</a:t>
            </a:r>
          </a:p>
          <a:p>
            <a:r>
              <a:rPr lang="pl-PL" dirty="0" smtClean="0"/>
              <a:t>Składuj zapytania w zewnętrznym miejscu (np. plik) i odwołuj się do nich poprzez  nazwę</a:t>
            </a:r>
          </a:p>
          <a:p>
            <a:r>
              <a:rPr lang="pl-PL" dirty="0" smtClean="0"/>
              <a:t>Używaj nazwanych dowiązań i „</a:t>
            </a:r>
            <a:r>
              <a:rPr lang="pl-PL" dirty="0" err="1" smtClean="0"/>
              <a:t>prepared</a:t>
            </a:r>
            <a:r>
              <a:rPr lang="pl-PL" dirty="0" smtClean="0"/>
              <a:t> </a:t>
            </a:r>
            <a:r>
              <a:rPr lang="pl-PL" dirty="0" err="1" smtClean="0"/>
              <a:t>statements</a:t>
            </a:r>
            <a:r>
              <a:rPr lang="pl-PL" dirty="0" smtClean="0"/>
              <a:t>”  jeśli tylko możesz (</a:t>
            </a:r>
            <a:r>
              <a:rPr lang="pl-PL" dirty="0" err="1" smtClean="0"/>
              <a:t>zmiejszysz</a:t>
            </a:r>
            <a:r>
              <a:rPr lang="pl-PL" dirty="0" smtClean="0"/>
              <a:t> ryzyko błędów i ataków „</a:t>
            </a:r>
            <a:r>
              <a:rPr lang="pl-PL" dirty="0" err="1" smtClean="0"/>
              <a:t>sql</a:t>
            </a:r>
            <a:r>
              <a:rPr lang="pl-PL" dirty="0" smtClean="0"/>
              <a:t> </a:t>
            </a:r>
            <a:r>
              <a:rPr lang="pl-PL" dirty="0" err="1" smtClean="0"/>
              <a:t>injection</a:t>
            </a:r>
            <a:r>
              <a:rPr lang="pl-PL" dirty="0" smtClean="0"/>
              <a:t>”)</a:t>
            </a:r>
            <a:endParaRPr lang="pl-PL"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Przykładowy kod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773238"/>
            <a:ext cx="8382000" cy="4751387"/>
          </a:xfrm>
        </p:spPr>
        <p:txBody>
          <a:bodyPr/>
          <a:lstStyle/>
          <a:p>
            <a:pPr>
              <a:buNone/>
            </a:pPr>
            <a:r>
              <a:rPr lang="pl-PL" sz="2000" dirty="0" smtClean="0"/>
              <a:t>my $</a:t>
            </a:r>
            <a:r>
              <a:rPr lang="pl-PL" sz="2000" dirty="0" err="1" smtClean="0"/>
              <a:t>dbh</a:t>
            </a:r>
            <a:r>
              <a:rPr lang="pl-PL" sz="2000" dirty="0" smtClean="0"/>
              <a:t>;</a:t>
            </a:r>
          </a:p>
          <a:p>
            <a:pPr>
              <a:buNone/>
            </a:pPr>
            <a:r>
              <a:rPr lang="pl-PL" sz="2000" dirty="0" err="1" smtClean="0"/>
              <a:t>sub</a:t>
            </a:r>
            <a:r>
              <a:rPr lang="pl-PL" sz="2000" dirty="0" smtClean="0"/>
              <a:t> </a:t>
            </a:r>
            <a:r>
              <a:rPr lang="pl-PL" sz="2000" dirty="0" err="1" smtClean="0"/>
              <a:t>run_sql</a:t>
            </a:r>
            <a:r>
              <a:rPr lang="pl-PL" sz="2000" dirty="0" smtClean="0"/>
              <a:t> {</a:t>
            </a:r>
          </a:p>
          <a:p>
            <a:pPr>
              <a:buNone/>
            </a:pPr>
            <a:r>
              <a:rPr lang="pl-PL" sz="2000" dirty="0" smtClean="0"/>
              <a:t>  my ($</a:t>
            </a:r>
            <a:r>
              <a:rPr lang="pl-PL" sz="2000" dirty="0" err="1" smtClean="0"/>
              <a:t>sql_statement</a:t>
            </a:r>
            <a:r>
              <a:rPr lang="pl-PL" sz="2000" dirty="0" smtClean="0"/>
              <a:t>, %</a:t>
            </a:r>
            <a:r>
              <a:rPr lang="pl-PL" sz="2000" dirty="0" err="1" smtClean="0"/>
              <a:t>args</a:t>
            </a:r>
            <a:r>
              <a:rPr lang="pl-PL" sz="2000" dirty="0" smtClean="0"/>
              <a:t>) = @_;</a:t>
            </a:r>
          </a:p>
          <a:p>
            <a:pPr>
              <a:buNone/>
            </a:pPr>
            <a:r>
              <a:rPr lang="pl-PL" sz="2000" dirty="0" smtClean="0"/>
              <a:t>  my $</a:t>
            </a:r>
            <a:r>
              <a:rPr lang="pl-PL" sz="2000" dirty="0" err="1" smtClean="0"/>
              <a:t>sql</a:t>
            </a:r>
            <a:r>
              <a:rPr lang="pl-PL" sz="2000" dirty="0" smtClean="0"/>
              <a:t> = </a:t>
            </a:r>
            <a:r>
              <a:rPr lang="pl-PL" sz="2000" dirty="0" err="1" smtClean="0"/>
              <a:t>get_sql</a:t>
            </a:r>
            <a:r>
              <a:rPr lang="pl-PL" sz="2000" dirty="0" smtClean="0"/>
              <a:t>($</a:t>
            </a:r>
            <a:r>
              <a:rPr lang="pl-PL" sz="2000" dirty="0" err="1" smtClean="0"/>
              <a:t>sql_statement</a:t>
            </a:r>
            <a:r>
              <a:rPr lang="pl-PL" sz="2000" dirty="0" smtClean="0"/>
              <a:t>);</a:t>
            </a:r>
          </a:p>
          <a:p>
            <a:pPr>
              <a:buNone/>
            </a:pPr>
            <a:r>
              <a:rPr lang="pl-PL" sz="2000" dirty="0" smtClean="0"/>
              <a:t>  $</a:t>
            </a:r>
            <a:r>
              <a:rPr lang="pl-PL" sz="2000" dirty="0" err="1" smtClean="0"/>
              <a:t>dbh</a:t>
            </a:r>
            <a:r>
              <a:rPr lang="pl-PL" sz="2000" dirty="0" smtClean="0"/>
              <a:t> = </a:t>
            </a:r>
            <a:r>
              <a:rPr lang="pl-PL" sz="2000" dirty="0" err="1" smtClean="0"/>
              <a:t>get_dbh</a:t>
            </a:r>
            <a:r>
              <a:rPr lang="pl-PL" sz="2000" dirty="0" smtClean="0"/>
              <a:t>() </a:t>
            </a:r>
            <a:r>
              <a:rPr lang="pl-PL" sz="2000" dirty="0" err="1" smtClean="0"/>
              <a:t>unless</a:t>
            </a:r>
            <a:r>
              <a:rPr lang="pl-PL" sz="2000" dirty="0" smtClean="0"/>
              <a:t> $</a:t>
            </a:r>
            <a:r>
              <a:rPr lang="pl-PL" sz="2000" dirty="0" err="1" smtClean="0"/>
              <a:t>dbh</a:t>
            </a:r>
            <a:r>
              <a:rPr lang="pl-PL" sz="2000" dirty="0" smtClean="0"/>
              <a:t>;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  my $</a:t>
            </a:r>
            <a:r>
              <a:rPr lang="pl-PL" sz="2000" dirty="0" err="1" smtClean="0"/>
              <a:t>sth</a:t>
            </a:r>
            <a:r>
              <a:rPr lang="pl-PL" sz="2000" dirty="0" smtClean="0"/>
              <a:t> = $</a:t>
            </a:r>
            <a:r>
              <a:rPr lang="pl-PL" sz="2000" dirty="0" err="1" smtClean="0"/>
              <a:t>dbh-&gt;prepare</a:t>
            </a:r>
            <a:r>
              <a:rPr lang="pl-PL" sz="2000" dirty="0" smtClean="0"/>
              <a:t>($</a:t>
            </a:r>
            <a:r>
              <a:rPr lang="pl-PL" sz="2000" dirty="0" err="1" smtClean="0"/>
              <a:t>sql</a:t>
            </a:r>
            <a:r>
              <a:rPr lang="pl-PL" sz="2000" dirty="0" smtClean="0"/>
              <a:t>);</a:t>
            </a:r>
          </a:p>
          <a:p>
            <a:pPr>
              <a:buNone/>
            </a:pPr>
            <a:r>
              <a:rPr lang="pl-PL" sz="2000" dirty="0" smtClean="0"/>
              <a:t>  </a:t>
            </a:r>
            <a:r>
              <a:rPr lang="pl-PL" sz="2000" dirty="0" err="1" smtClean="0"/>
              <a:t>foreach</a:t>
            </a:r>
            <a:r>
              <a:rPr lang="pl-PL" sz="2000" dirty="0" smtClean="0"/>
              <a:t> my $</a:t>
            </a:r>
            <a:r>
              <a:rPr lang="pl-PL" sz="2000" dirty="0" err="1" smtClean="0"/>
              <a:t>col</a:t>
            </a:r>
            <a:r>
              <a:rPr lang="pl-PL" sz="2000" dirty="0" smtClean="0"/>
              <a:t> (</a:t>
            </a:r>
            <a:r>
              <a:rPr lang="pl-PL" sz="2000" dirty="0" err="1" smtClean="0"/>
              <a:t>keys</a:t>
            </a:r>
            <a:r>
              <a:rPr lang="pl-PL" sz="2000" dirty="0" smtClean="0"/>
              <a:t> %</a:t>
            </a:r>
            <a:r>
              <a:rPr lang="pl-PL" sz="2000" dirty="0" err="1" smtClean="0"/>
              <a:t>args</a:t>
            </a:r>
            <a:r>
              <a:rPr lang="pl-PL" sz="2000" dirty="0" smtClean="0"/>
              <a:t>) {</a:t>
            </a:r>
          </a:p>
          <a:p>
            <a:pPr>
              <a:buNone/>
            </a:pPr>
            <a:r>
              <a:rPr lang="pl-PL" sz="2000" dirty="0" smtClean="0"/>
              <a:t>    $</a:t>
            </a:r>
            <a:r>
              <a:rPr lang="pl-PL" sz="2000" dirty="0" err="1" smtClean="0"/>
              <a:t>sth-&gt;bind_param</a:t>
            </a:r>
            <a:r>
              <a:rPr lang="pl-PL" sz="2000" dirty="0" smtClean="0"/>
              <a:t>(":$</a:t>
            </a:r>
            <a:r>
              <a:rPr lang="pl-PL" sz="2000" dirty="0" err="1" smtClean="0"/>
              <a:t>col</a:t>
            </a:r>
            <a:r>
              <a:rPr lang="pl-PL" sz="2000" dirty="0" smtClean="0"/>
              <a:t>",</a:t>
            </a:r>
          </a:p>
          <a:p>
            <a:pPr>
              <a:buNone/>
            </a:pPr>
            <a:r>
              <a:rPr lang="pl-PL" sz="2000" dirty="0" smtClean="0"/>
              <a:t>                     $</a:t>
            </a:r>
            <a:r>
              <a:rPr lang="pl-PL" sz="2000" dirty="0" err="1" smtClean="0"/>
              <a:t>args</a:t>
            </a:r>
            <a:r>
              <a:rPr lang="pl-PL" sz="2000" dirty="0" smtClean="0"/>
              <a:t>{$</a:t>
            </a:r>
            <a:r>
              <a:rPr lang="pl-PL" sz="2000" dirty="0" err="1" smtClean="0"/>
              <a:t>col</a:t>
            </a:r>
            <a:r>
              <a:rPr lang="pl-PL" sz="2000" dirty="0" smtClean="0"/>
              <a:t>});</a:t>
            </a:r>
          </a:p>
          <a:p>
            <a:pPr>
              <a:buNone/>
            </a:pPr>
            <a:r>
              <a:rPr lang="pl-PL" sz="2000" dirty="0" smtClean="0"/>
              <a:t>  }</a:t>
            </a:r>
          </a:p>
          <a:p>
            <a:pPr>
              <a:buNone/>
            </a:pPr>
            <a:r>
              <a:rPr lang="pl-PL" sz="2000" dirty="0" smtClean="0"/>
              <a:t>  return $</a:t>
            </a:r>
            <a:r>
              <a:rPr lang="pl-PL" sz="2000" dirty="0" err="1" smtClean="0"/>
              <a:t>sth-&gt;execute</a:t>
            </a:r>
            <a:r>
              <a:rPr lang="pl-PL" sz="2000" dirty="0" smtClean="0"/>
              <a:t>;</a:t>
            </a:r>
          </a:p>
          <a:p>
            <a:pPr>
              <a:buNone/>
            </a:pPr>
            <a:r>
              <a:rPr lang="pl-PL" sz="2000" dirty="0" smtClean="0"/>
              <a:t>}</a:t>
            </a:r>
            <a:endParaRPr lang="pl-PL" sz="2000" dirty="0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Mapowanie baz na obiekty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ORM (ang. </a:t>
            </a:r>
            <a:r>
              <a:rPr lang="pl-PL" dirty="0" err="1" smtClean="0"/>
              <a:t>Object</a:t>
            </a:r>
            <a:r>
              <a:rPr lang="pl-PL" dirty="0" smtClean="0"/>
              <a:t> </a:t>
            </a:r>
            <a:r>
              <a:rPr lang="pl-PL" dirty="0" err="1" smtClean="0"/>
              <a:t>Relattonal</a:t>
            </a:r>
            <a:r>
              <a:rPr lang="pl-PL" dirty="0" smtClean="0"/>
              <a:t>  </a:t>
            </a:r>
            <a:r>
              <a:rPr lang="pl-PL" dirty="0" err="1" smtClean="0"/>
              <a:t>Mapping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/>
              <a:t>Baza relacyjna a obiekty</a:t>
            </a:r>
          </a:p>
          <a:p>
            <a:pPr lvl="1"/>
            <a:r>
              <a:rPr lang="pl-PL" dirty="0" smtClean="0"/>
              <a:t>Nazwy tabel  (relacje) na klasy</a:t>
            </a:r>
          </a:p>
          <a:p>
            <a:pPr lvl="1"/>
            <a:r>
              <a:rPr lang="pl-PL" dirty="0" smtClean="0"/>
              <a:t>Krotki na obiekty</a:t>
            </a:r>
          </a:p>
          <a:p>
            <a:pPr lvl="1"/>
            <a:r>
              <a:rPr lang="pl-PL" dirty="0" smtClean="0"/>
              <a:t>Kolumny na atrybuty</a:t>
            </a:r>
          </a:p>
          <a:p>
            <a:pPr lvl="1"/>
            <a:r>
              <a:rPr lang="pl-PL" dirty="0" smtClean="0"/>
              <a:t>Nie ma potrzeby samodzielnego pisania kodu SQL</a:t>
            </a:r>
          </a:p>
          <a:p>
            <a:r>
              <a:rPr lang="pl-PL" dirty="0" smtClean="0"/>
              <a:t>ORM w CPAN: Tangram, </a:t>
            </a:r>
            <a:r>
              <a:rPr lang="pl-PL" dirty="0" err="1" smtClean="0"/>
              <a:t>Alzabo</a:t>
            </a:r>
            <a:r>
              <a:rPr lang="pl-PL" dirty="0" smtClean="0"/>
              <a:t>, </a:t>
            </a:r>
            <a:r>
              <a:rPr lang="pl-PL" dirty="0" err="1" smtClean="0"/>
              <a:t>Class::DBI</a:t>
            </a:r>
            <a:r>
              <a:rPr lang="pl-PL" dirty="0" smtClean="0"/>
              <a:t>, </a:t>
            </a:r>
            <a:r>
              <a:rPr lang="pl-PL" dirty="0" err="1" smtClean="0"/>
              <a:t>DBIx::Class</a:t>
            </a:r>
            <a:r>
              <a:rPr lang="pl-PL" dirty="0" smtClean="0"/>
              <a:t> (lider)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Dodatkowe informacje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perldoc</a:t>
            </a:r>
            <a:r>
              <a:rPr lang="pl-PL" dirty="0" smtClean="0"/>
              <a:t> DBI</a:t>
            </a:r>
          </a:p>
          <a:p>
            <a:r>
              <a:rPr lang="pl-PL" dirty="0" err="1" smtClean="0"/>
              <a:t>perldoc</a:t>
            </a:r>
            <a:r>
              <a:rPr lang="pl-PL" dirty="0" smtClean="0"/>
              <a:t> DBD::*</a:t>
            </a:r>
          </a:p>
          <a:p>
            <a:r>
              <a:rPr lang="pl-PL" dirty="0" err="1" smtClean="0"/>
              <a:t>DBD::mysql</a:t>
            </a:r>
            <a:endParaRPr lang="pl-PL" dirty="0" smtClean="0"/>
          </a:p>
          <a:p>
            <a:r>
              <a:rPr lang="pl-PL" dirty="0" err="1" smtClean="0"/>
              <a:t>DBD::Oracle</a:t>
            </a:r>
            <a:endParaRPr lang="pl-PL" dirty="0" smtClean="0"/>
          </a:p>
          <a:p>
            <a:r>
              <a:rPr lang="pl-PL" dirty="0" smtClean="0"/>
              <a:t>Etc...</a:t>
            </a:r>
          </a:p>
          <a:p>
            <a:r>
              <a:rPr lang="pl-PL" dirty="0" err="1" smtClean="0"/>
              <a:t>perldoc</a:t>
            </a:r>
            <a:r>
              <a:rPr lang="pl-PL" dirty="0" smtClean="0"/>
              <a:t> </a:t>
            </a:r>
            <a:r>
              <a:rPr lang="pl-PL" dirty="0" err="1" smtClean="0"/>
              <a:t>DBIx::Class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err="1" smtClean="0"/>
              <a:t>BioPerl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BioPerl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o tym jak zainstalować moduły </a:t>
            </a:r>
            <a:r>
              <a:rPr lang="pl-PL" dirty="0" err="1" smtClean="0"/>
              <a:t>BioPerla</a:t>
            </a:r>
            <a:r>
              <a:rPr lang="pl-PL" dirty="0" smtClean="0"/>
              <a:t>, jak również przykłady użycia można znaleźć na stronie:</a:t>
            </a:r>
          </a:p>
          <a:p>
            <a:pPr lvl="1">
              <a:buNone/>
            </a:pPr>
            <a:r>
              <a:rPr lang="pl-PL" dirty="0" smtClean="0">
                <a:hlinkClick r:id="rId2"/>
              </a:rPr>
              <a:t>http://www.bioperl.org</a:t>
            </a:r>
            <a:endParaRPr lang="pl-PL" dirty="0" smtClean="0"/>
          </a:p>
          <a:p>
            <a:r>
              <a:rPr lang="pl-PL" dirty="0" smtClean="0"/>
              <a:t>Na początek proponuję:</a:t>
            </a:r>
          </a:p>
          <a:p>
            <a:pPr lvl="1">
              <a:buNone/>
            </a:pPr>
            <a:r>
              <a:rPr lang="pl-PL" dirty="0" smtClean="0">
                <a:hlinkClick r:id="rId3"/>
              </a:rPr>
              <a:t>http://www.bioperl.org/wiki/HOWTO:Beginners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800100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4200" dirty="0" smtClean="0">
                <a:latin typeface="Times New Roman" pitchFamily="18" charset="0"/>
                <a:cs typeface="Arial" pitchFamily="34" charset="0"/>
              </a:rPr>
              <a:t>Projekt </a:t>
            </a:r>
            <a:r>
              <a:rPr lang="en-US" sz="4200" dirty="0" err="1" smtClean="0">
                <a:latin typeface="Times New Roman" pitchFamily="18" charset="0"/>
                <a:cs typeface="Arial" pitchFamily="34" charset="0"/>
              </a:rPr>
              <a:t>Bioperl</a:t>
            </a: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05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Projekt 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jest międzynarodowym zrzeszeniem twórców narzędzi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open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source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w Perlu do celów analiz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bioinformatycznych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,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genomicznych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i z zakresu nauk o życiu</a:t>
            </a:r>
            <a:endParaRPr lang="en-US" altLang="ko-KR" sz="2400" dirty="0" smtClean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Zainicjowany w 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1995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przez grupę naukowców znużonych przepisywaniem 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parserów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do wyników BLASTA i różnych formatów sekwencji</a:t>
            </a:r>
            <a:endParaRPr lang="en-US" altLang="ko-KR" sz="2400" dirty="0" smtClean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Wersja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0.7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została udostępniona w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2000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roku</a:t>
            </a:r>
            <a:endParaRPr lang="en-US" altLang="ko-KR" sz="2400" dirty="0" smtClean="0"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ko-KR" sz="2400" dirty="0" err="1" smtClean="0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1.0 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został stworzony w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2002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A</a:t>
            </a:r>
            <a:r>
              <a:rPr lang="pl-PL" altLang="ko-KR" sz="2400" dirty="0" err="1" smtClean="0">
                <a:latin typeface="Times New Roman" pitchFamily="18" charset="0"/>
                <a:ea typeface="굴림" pitchFamily="34" charset="-127"/>
              </a:rPr>
              <a:t>rtykuł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 poświęcony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en-US" altLang="ko-KR" sz="2400" dirty="0" err="1" smtClean="0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owi opublikowano w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listopadzie 2002: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Satjich</a:t>
            </a:r>
            <a:r>
              <a:rPr lang="en-US" altLang="ko-KR" sz="2000" dirty="0" smtClean="0">
                <a:latin typeface="Times New Roman" pitchFamily="18" charset="0"/>
                <a:ea typeface="굴림" pitchFamily="34" charset="-127"/>
              </a:rPr>
              <a:t> et al., 2002. The 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bioperl</a:t>
            </a:r>
            <a:r>
              <a:rPr lang="en-US" altLang="ko-KR" sz="2000" dirty="0" smtClean="0">
                <a:latin typeface="Times New Roman" pitchFamily="18" charset="0"/>
                <a:ea typeface="굴림" pitchFamily="34" charset="-127"/>
              </a:rPr>
              <a:t> toolkit: 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perl</a:t>
            </a:r>
            <a:r>
              <a:rPr lang="en-US" altLang="ko-KR" sz="2000" dirty="0" smtClean="0">
                <a:latin typeface="Times New Roman" pitchFamily="18" charset="0"/>
                <a:ea typeface="굴림" pitchFamily="34" charset="-127"/>
              </a:rPr>
              <a:t> modules for the life sciences.  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Ge</a:t>
            </a:r>
            <a:r>
              <a:rPr lang="pl-PL" altLang="ko-KR" sz="2000" dirty="0" smtClean="0">
                <a:latin typeface="Times New Roman" pitchFamily="18" charset="0"/>
                <a:ea typeface="굴림" pitchFamily="34" charset="-127"/>
              </a:rPr>
              <a:t>n</a:t>
            </a:r>
            <a:r>
              <a:rPr lang="en-US" altLang="ko-KR" sz="2000" dirty="0" err="1" smtClean="0">
                <a:latin typeface="Times New Roman" pitchFamily="18" charset="0"/>
                <a:ea typeface="굴림" pitchFamily="34" charset="-127"/>
              </a:rPr>
              <a:t>ome</a:t>
            </a:r>
            <a:r>
              <a:rPr lang="en-US" altLang="ko-KR" sz="2000" dirty="0" smtClean="0">
                <a:latin typeface="Times New Roman" pitchFamily="18" charset="0"/>
                <a:ea typeface="굴림" pitchFamily="34" charset="-127"/>
              </a:rPr>
              <a:t> Research 12: 1611-1618.)</a:t>
            </a:r>
          </a:p>
          <a:p>
            <a:pPr eaLnBrk="1" hangingPunct="1">
              <a:lnSpc>
                <a:spcPct val="90000"/>
              </a:lnSpc>
            </a:pP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Najnowsza edycja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1.6.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9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  <a:r>
              <a:rPr lang="pl-PL" altLang="ko-KR" sz="2400" dirty="0" smtClean="0">
                <a:latin typeface="Times New Roman" pitchFamily="18" charset="0"/>
                <a:ea typeface="굴림" pitchFamily="34" charset="-127"/>
              </a:rPr>
              <a:t>została udostępniona w kwietniu 2011</a:t>
            </a:r>
            <a:r>
              <a:rPr lang="en-US" altLang="ko-KR" sz="2400" dirty="0" smtClean="0">
                <a:latin typeface="Times New Roman" pitchFamily="18" charset="0"/>
                <a:ea typeface="굴림" pitchFamily="34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24800" cy="11430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Times New Roman" pitchFamily="18" charset="0"/>
                <a:cs typeface="Arial" charset="0"/>
              </a:rPr>
              <a:t>Bioperl</a:t>
            </a:r>
            <a:r>
              <a:rPr lang="en-US" dirty="0" smtClean="0">
                <a:latin typeface="Times New Roman" pitchFamily="18" charset="0"/>
                <a:cs typeface="Arial" charset="0"/>
              </a:rPr>
              <a:t> </a:t>
            </a:r>
            <a:r>
              <a:rPr lang="pl-PL" dirty="0" smtClean="0">
                <a:latin typeface="Times New Roman" pitchFamily="18" charset="0"/>
                <a:cs typeface="Arial" charset="0"/>
              </a:rPr>
              <a:t>moduły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Core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-live)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Pakiet podstawowy wymagany przez pozostałe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Run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-run)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Dostarcza metod do uruchamiania ponad 60 programów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bioinformatycznych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DB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-db)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Podprojekt  mający na celu umożliwienie składowanie danych sekwencyjnych i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anotacji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w relacyjnej bazie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BioSQL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Network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-network)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Parsowanie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i analiza danych interakcji białko-białko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Dev package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-dev)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Nowo opracowywane metody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itp..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Arial" pitchFamily="34" charset="0"/>
              </a:rPr>
              <a:t>Bioperl</a:t>
            </a:r>
            <a:r>
              <a:rPr lang="en-US" dirty="0" smtClean="0">
                <a:latin typeface="Times New Roman" pitchFamily="18" charset="0"/>
                <a:cs typeface="Arial" pitchFamily="34" charset="0"/>
              </a:rPr>
              <a:t>-</a:t>
            </a:r>
            <a:r>
              <a:rPr lang="pl-PL" dirty="0" smtClean="0">
                <a:latin typeface="Times New Roman" pitchFamily="18" charset="0"/>
                <a:cs typeface="Arial" pitchFamily="34" charset="0"/>
              </a:rPr>
              <a:t>zorientowany obiektowo</a:t>
            </a:r>
            <a:endParaRPr lang="en-U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114800"/>
          </a:xfrm>
        </p:spPr>
        <p:txBody>
          <a:bodyPr/>
          <a:lstStyle/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ioperl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wykorzystuje możliwości dawane przez podejście obiektowe do tworzenia spójnego i dobrze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udokumentownego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modelu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iektowego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umożliwiającego interakcje z danymi biologicznymi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l-PL" dirty="0" err="1" smtClean="0">
                <a:latin typeface="Times New Roman" pitchFamily="18" charset="0"/>
                <a:cs typeface="Arial" pitchFamily="34" charset="0"/>
              </a:rPr>
              <a:t>Przetrzeń</a:t>
            </a:r>
            <a:r>
              <a:rPr lang="pl-PL" dirty="0" smtClean="0">
                <a:latin typeface="Times New Roman" pitchFamily="18" charset="0"/>
                <a:cs typeface="Arial" pitchFamily="34" charset="0"/>
              </a:rPr>
              <a:t> nazw (ang. </a:t>
            </a:r>
            <a:r>
              <a:rPr lang="pl-PL" dirty="0" err="1" smtClean="0">
                <a:latin typeface="Times New Roman" pitchFamily="18" charset="0"/>
                <a:cs typeface="Arial" pitchFamily="34" charset="0"/>
              </a:rPr>
              <a:t>name</a:t>
            </a:r>
            <a:r>
              <a:rPr lang="pl-PL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pl-PL" dirty="0" err="1" smtClean="0">
                <a:latin typeface="Times New Roman" pitchFamily="18" charset="0"/>
                <a:cs typeface="Arial" pitchFamily="34" charset="0"/>
              </a:rPr>
              <a:t>space</a:t>
            </a:r>
            <a:r>
              <a:rPr lang="pl-PL" dirty="0" smtClean="0">
                <a:latin typeface="Times New Roman" pitchFamily="18" charset="0"/>
                <a:cs typeface="Arial" pitchFamily="34" charset="0"/>
              </a:rPr>
              <a:t>) w  </a:t>
            </a:r>
            <a:r>
              <a:rPr lang="en-US" dirty="0" err="1" smtClean="0">
                <a:latin typeface="Times New Roman" pitchFamily="18" charset="0"/>
                <a:cs typeface="Arial" pitchFamily="34" charset="0"/>
              </a:rPr>
              <a:t>Bioperl</a:t>
            </a:r>
            <a:endParaRPr lang="en-US" b="1" i="1" dirty="0">
              <a:latin typeface="Times New Roman" pitchFamily="18" charset="0"/>
              <a:cs typeface="Arial" pitchFamily="34" charset="0"/>
            </a:endParaRPr>
          </a:p>
          <a:p>
            <a:pPr lvl="1" algn="just"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Pakiety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-a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instaluja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wszystko 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przestrzni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nazwaprzestrzeni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</a:rPr>
              <a:t>Obiekty </a:t>
            </a:r>
            <a:r>
              <a:rPr lang="en-US" dirty="0" err="1" smtClean="0">
                <a:latin typeface="Times New Roman" pitchFamily="18" charset="0"/>
              </a:rPr>
              <a:t>Bioperl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l-PL" b="1" dirty="0" err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iekty</a:t>
            </a:r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obsługujące sekwencje</a:t>
            </a:r>
            <a:endParaRPr lang="en-US" b="1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  sekwencja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Sequence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Alignment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Location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Inne obiekty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  struktury 3D, drzewa,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drzewa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filogenetyczne, mapy obiektów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dane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bibliogra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ficzne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 obiekty graficzne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Operacje na sekwencjach</a:t>
            </a:r>
            <a:endParaRPr lang="en-US" b="1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</a:rPr>
              <a:t>Typ</a:t>
            </a:r>
            <a:r>
              <a:rPr lang="pl-PL" dirty="0" smtClean="0">
                <a:latin typeface="Times New Roman" pitchFamily="18" charset="0"/>
              </a:rPr>
              <a:t>owe operacje</a:t>
            </a:r>
            <a:r>
              <a:rPr lang="en-US" dirty="0" smtClean="0">
                <a:latin typeface="Times New Roman" pitchFamily="18" charset="0"/>
              </a:rPr>
              <a:t>: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pl-PL" dirty="0" smtClean="0">
                <a:latin typeface="Times New Roman" pitchFamily="18" charset="0"/>
              </a:rPr>
              <a:t>Dostęp do sekwencji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en-US" dirty="0">
                <a:latin typeface="Times New Roman" pitchFamily="18" charset="0"/>
              </a:rPr>
              <a:t>Format </a:t>
            </a:r>
            <a:r>
              <a:rPr lang="pl-PL" dirty="0" err="1" smtClean="0">
                <a:latin typeface="Times New Roman" pitchFamily="18" charset="0"/>
              </a:rPr>
              <a:t>owanie</a:t>
            </a:r>
            <a:r>
              <a:rPr lang="pl-PL" dirty="0" smtClean="0">
                <a:latin typeface="Times New Roman" pitchFamily="18" charset="0"/>
              </a:rPr>
              <a:t> sekwencji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pl-PL" dirty="0" err="1" smtClean="0">
                <a:latin typeface="Times New Roman" pitchFamily="18" charset="0"/>
              </a:rPr>
              <a:t>Alignment</a:t>
            </a:r>
            <a:r>
              <a:rPr lang="pl-PL" dirty="0" smtClean="0">
                <a:latin typeface="Times New Roman" pitchFamily="18" charset="0"/>
              </a:rPr>
              <a:t> s</a:t>
            </a:r>
            <a:r>
              <a:rPr lang="en-US" dirty="0" smtClean="0">
                <a:latin typeface="Times New Roman" pitchFamily="18" charset="0"/>
              </a:rPr>
              <a:t>e</a:t>
            </a:r>
            <a:r>
              <a:rPr lang="pl-PL" dirty="0" err="1" smtClean="0">
                <a:latin typeface="Times New Roman" pitchFamily="18" charset="0"/>
              </a:rPr>
              <a:t>kwencji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</a:rPr>
              <a:t>i porównywanie sekwencji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 smtClean="0">
                <a:latin typeface="Times New Roman" pitchFamily="18" charset="0"/>
              </a:rPr>
              <a:t>Wyszukiwanie podobnych sekwencji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 smtClean="0">
                <a:latin typeface="Times New Roman" pitchFamily="18" charset="0"/>
              </a:rPr>
              <a:t>Porównywanie parami (</a:t>
            </a:r>
            <a:r>
              <a:rPr lang="en-US" dirty="0" err="1" smtClean="0">
                <a:latin typeface="Times New Roman" pitchFamily="18" charset="0"/>
              </a:rPr>
              <a:t>Pairwise</a:t>
            </a:r>
            <a:r>
              <a:rPr lang="en-US" dirty="0" smtClean="0">
                <a:latin typeface="Times New Roman" pitchFamily="18" charset="0"/>
              </a:rPr>
              <a:t> comparisons</a:t>
            </a:r>
            <a:r>
              <a:rPr lang="pl-PL" dirty="0" smtClean="0">
                <a:latin typeface="Times New Roman" pitchFamily="18" charset="0"/>
              </a:rPr>
              <a:t>)</a:t>
            </a:r>
            <a:endParaRPr lang="en-US" dirty="0">
              <a:latin typeface="Times New Roman" pitchFamily="18" charset="0"/>
            </a:endParaRPr>
          </a:p>
          <a:p>
            <a:pPr lvl="2"/>
            <a:r>
              <a:rPr lang="pl-PL" dirty="0" err="1" smtClean="0">
                <a:latin typeface="Times New Roman" pitchFamily="18" charset="0"/>
              </a:rPr>
              <a:t>Alignment</a:t>
            </a:r>
            <a:r>
              <a:rPr lang="pl-PL" dirty="0" smtClean="0">
                <a:latin typeface="Times New Roman" pitchFamily="18" charset="0"/>
              </a:rPr>
              <a:t> wielu sekwencji (</a:t>
            </a:r>
            <a:r>
              <a:rPr lang="pl-PL" dirty="0" err="1" smtClean="0">
                <a:latin typeface="Times New Roman" pitchFamily="18" charset="0"/>
              </a:rPr>
              <a:t>Multiple</a:t>
            </a:r>
            <a:r>
              <a:rPr lang="pl-PL" dirty="0" smtClean="0">
                <a:latin typeface="Times New Roman" pitchFamily="18" charset="0"/>
              </a:rPr>
              <a:t> </a:t>
            </a:r>
            <a:r>
              <a:rPr lang="pl-PL" dirty="0" err="1" smtClean="0">
                <a:latin typeface="Times New Roman" pitchFamily="18" charset="0"/>
              </a:rPr>
              <a:t>Alignment</a:t>
            </a:r>
            <a:r>
              <a:rPr lang="pl-PL" dirty="0" smtClean="0">
                <a:latin typeface="Times New Roman" pitchFamily="18" charset="0"/>
              </a:rPr>
              <a:t>)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</a:rPr>
              <a:t>Sekwencje jako obiekty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72816"/>
            <a:ext cx="7772400" cy="4114800"/>
          </a:xfrm>
        </p:spPr>
        <p:txBody>
          <a:bodyPr/>
          <a:lstStyle/>
          <a:p>
            <a:pPr algn="just"/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Obiekty 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kwencyjne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RichSeq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SeqWithQuality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PrimarySeq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LocatableSeq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LiveSeq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LargeSeq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jest 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BioPerlu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głównym obiektem operującym na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kwencjach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, może być używany do opisu sekwencji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RNA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lub białek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Większość typowych operacji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manipulujacych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sekwencjami może być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wykoana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za pomocą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</a:rPr>
              <a:t>Anota</a:t>
            </a:r>
            <a:r>
              <a:rPr lang="pl-PL" dirty="0" err="1" smtClean="0">
                <a:latin typeface="Times New Roman" pitchFamily="18" charset="0"/>
              </a:rPr>
              <a:t>cje</a:t>
            </a:r>
            <a:r>
              <a:rPr lang="pl-PL" dirty="0" smtClean="0">
                <a:latin typeface="Times New Roman" pitchFamily="18" charset="0"/>
              </a:rPr>
              <a:t> 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Bio::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SeqFeature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sekwencja może mieć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wieke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cech z nią związanych (ang.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feature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np. mogą to być takie obiekty jak gen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egzon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promotor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Promoter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Bio::Annotation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może posiadać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powiązny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obiekt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Annotation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(u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żywany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kładowania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komentarzy, linków do baz danych, odnośników literaturowych itp.)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</a:rPr>
              <a:t>Sequence </a:t>
            </a:r>
            <a:r>
              <a:rPr lang="en-US" dirty="0" err="1">
                <a:latin typeface="Times New Roman" pitchFamily="18" charset="0"/>
              </a:rPr>
              <a:t>Input/Output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SeqIO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został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zaprojektowny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tak, aby umożliwić pobieranie, składowanie i przetwarzanie sekwencji z wielu źródeł w wielu różnych formatach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19075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838200"/>
            <a:ext cx="7086600" cy="4927600"/>
          </a:xfrm>
          <a:prstGeom prst="rect">
            <a:avLst/>
          </a:prstGeom>
          <a:noFill/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38200" y="60960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Diagram</a:t>
            </a:r>
            <a:r>
              <a:rPr lang="pl-PL" dirty="0" smtClean="0">
                <a:cs typeface="Times New Roman" pitchFamily="18" charset="0"/>
              </a:rPr>
              <a:t> obiektów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pl-PL" dirty="0" smtClean="0">
                <a:cs typeface="Times New Roman" pitchFamily="18" charset="0"/>
              </a:rPr>
              <a:t>interfejsów do analizy sekwencji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Dostęp do baz 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wspiera dostęp zarówno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dobaz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zdalnych jak i lokalnych.</a:t>
            </a:r>
            <a:endParaRPr lang="en-US" dirty="0">
              <a:latin typeface="Times New Roman" pitchFamily="18" charset="0"/>
            </a:endParaRPr>
          </a:p>
          <a:p>
            <a:pPr lvl="1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aktualnie potrafi obsłużyć pobieranie sekwencji z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genbank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genpept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RefSeq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swissprot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-a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 baz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EMBL</a:t>
            </a:r>
            <a:endParaRPr lang="en-US" dirty="0">
              <a:latin typeface="Times New Roman" pitchFamily="18" charset="0"/>
            </a:endParaRPr>
          </a:p>
          <a:p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owanie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sekwencji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772400" cy="4114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SeqIO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może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odczytywć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strumiń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sekwencji w jednym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forma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cie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Fasta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EMBL,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GenBank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Swissprot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PIR, GCG, SCF,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phred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Ace,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lub surowa sekwencja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raw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/p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sequence), 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a następnie zapisywać je do innego pliku w innym formacie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use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;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$in  =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-&gt;new('-file' =&gt; "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inputfilename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",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				  '-format' =&gt; '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Fasta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');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$out = Bio::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SeqIO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-&gt;new('-file' =&gt; "&gt;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outputfilename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",                         			                   '-format' =&gt; 'EMBL'); 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while ( my $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 = $in-&gt;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next_seq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() )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{$out-&gt;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write_seq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($</a:t>
            </a:r>
            <a:r>
              <a:rPr lang="en-US" sz="2000" dirty="0" err="1">
                <a:latin typeface="Times New Roman" pitchFamily="18" charset="0"/>
                <a:cs typeface="Courier New" pitchFamily="49" charset="0"/>
              </a:rPr>
              <a:t>seq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); }</a:t>
            </a:r>
            <a:r>
              <a:rPr lang="en-US" sz="2000" dirty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Manipu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lowanie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danymi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kwencji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display_id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(); # the human read-able id of the sequence 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subseq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(5,10); # part of the sequence as a string 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desc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()        # a description of the sequence</a:t>
            </a:r>
            <a:r>
              <a:rPr lang="en-US" sz="2400" dirty="0">
                <a:latin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trunc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(5,10)  # truncation from 5 to 10 as new object 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Courier New" pitchFamily="49" charset="0"/>
              </a:rPr>
              <a:t>$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seqobj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-&gt;</a:t>
            </a:r>
            <a:r>
              <a:rPr lang="en-US" sz="2400" dirty="0" err="1">
                <a:latin typeface="Times New Roman" pitchFamily="18" charset="0"/>
                <a:cs typeface="Courier New" pitchFamily="49" charset="0"/>
              </a:rPr>
              <a:t>revcom</a:t>
            </a:r>
            <a:r>
              <a:rPr lang="en-US" sz="2400" dirty="0">
                <a:latin typeface="Times New Roman" pitchFamily="18" charset="0"/>
                <a:cs typeface="Courier New" pitchFamily="49" charset="0"/>
              </a:rPr>
              <a:t>       # reverse complements sequence</a:t>
            </a:r>
            <a:r>
              <a:rPr lang="en-US" sz="2400" dirty="0">
                <a:latin typeface="Times New Roman" pitchFamily="18" charset="0"/>
              </a:rPr>
              <a:t> </a:t>
            </a:r>
          </a:p>
          <a:p>
            <a:pPr lvl="1" algn="just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$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seqobj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-&gt;translate    # translation of the sequence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</a:rPr>
              <a:t>…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Times New Roman" pitchFamily="18" charset="0"/>
                <a:cs typeface="Arial" pitchFamily="34" charset="0"/>
              </a:rPr>
              <a:t>Alignment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50504"/>
            <a:ext cx="7924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400" dirty="0" smtClean="0">
                <a:latin typeface="Times New Roman" pitchFamily="18" charset="0"/>
                <a:cs typeface="Arial" pitchFamily="34" charset="0"/>
              </a:rPr>
              <a:t>Wyszukiwanie „podobnych” sekwencji</a:t>
            </a:r>
            <a:r>
              <a:rPr lang="en-US" sz="2400" dirty="0" smtClean="0">
                <a:latin typeface="Times New Roman" pitchFamily="18" charset="0"/>
                <a:cs typeface="Arial" pitchFamily="34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może wykonywać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BLAST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-a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lo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kalnie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zdalnie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a następnie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parsować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wyniki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Alig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nment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dwóch sekwencji przy użyciu algorytmu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Smith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-Waterman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(SW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blast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-a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Algorytm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SW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został zaimplementowany w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i dołączony do </a:t>
            </a:r>
            <a:r>
              <a:rPr lang="pl-PL" sz="2000" dirty="0" err="1" smtClean="0">
                <a:latin typeface="Times New Roman" pitchFamily="18" charset="0"/>
                <a:cs typeface="Times New Roman" pitchFamily="18" charset="0"/>
              </a:rPr>
              <a:t>BioPerla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 przy pomocy rozszerzenia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ultiple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sequences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alignment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(Clustalw.pm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TCoffee.pm) </a:t>
            </a:r>
          </a:p>
          <a:p>
            <a:pPr lvl="1">
              <a:lnSpc>
                <a:spcPct val="9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eruje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perl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owy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terfejs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standardowych programów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lustalw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tcoffee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Bioperl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udostępnia również </a:t>
            </a:r>
            <a:r>
              <a:rPr lang="pl-PL" sz="2400" dirty="0" err="1" smtClean="0">
                <a:latin typeface="Times New Roman" pitchFamily="18" charset="0"/>
                <a:cs typeface="Times New Roman" pitchFamily="18" charset="0"/>
              </a:rPr>
              <a:t>parser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wyników programu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HMMER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</a:rPr>
              <a:t>Alignme</a:t>
            </a:r>
            <a:r>
              <a:rPr lang="pl-PL" dirty="0" smtClean="0">
                <a:latin typeface="Times New Roman" pitchFamily="18" charset="0"/>
              </a:rPr>
              <a:t>nt - obiekty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620000" cy="4114800"/>
          </a:xfrm>
        </p:spPr>
        <p:txBody>
          <a:bodyPr/>
          <a:lstStyle/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Wczesne wersje udostępniały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UnivAln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SimpleAlign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Aktualna wersja używa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SimpleAlign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AlignIO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umożliwiając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konwersje między formatami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ekstrakcję wyspecyfikowanego regionu w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alignmencie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Gener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owanie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sekwencji 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konsensusowych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l-PL" b="1" dirty="0" err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iekty</a:t>
            </a:r>
            <a:r>
              <a:rPr lang="pl-PL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obsługujące </a:t>
            </a:r>
            <a:r>
              <a:rPr lang="pl-PL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sekwencje</a:t>
            </a:r>
            <a:endParaRPr lang="en-US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pl-PL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Obiekt  sekwencja (</a:t>
            </a:r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Sequence</a:t>
            </a:r>
            <a:r>
              <a:rPr lang="pl-PL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just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Alignment</a:t>
            </a:r>
          </a:p>
          <a:p>
            <a:pPr lvl="1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Location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</a:rPr>
              <a:t>Location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772400" cy="4114800"/>
          </a:xfrm>
        </p:spPr>
        <p:txBody>
          <a:bodyPr/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Bio::Locations: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kolekcja dość skomplikowanych obiektów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Obiekt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zaprojoektowany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do powiązania z obiektem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Bio::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SeqFeature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w celu wskazania, gdzie w dużej sekwencji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</a:rPr>
              <a:t>zlokalizowanayjakiś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charakterystyczny element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np.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chromosom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lub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contig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Operacje na strukturach 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773238"/>
            <a:ext cx="8136904" cy="4751387"/>
          </a:xfrm>
        </p:spPr>
        <p:txBody>
          <a:bodyPr/>
          <a:lstStyle/>
          <a:p>
            <a:r>
              <a:rPr lang="pl-PL" dirty="0" smtClean="0"/>
              <a:t>Obiekty </a:t>
            </a:r>
            <a:r>
              <a:rPr lang="pl-PL" dirty="0" err="1" smtClean="0"/>
              <a:t>StructureI</a:t>
            </a:r>
            <a:r>
              <a:rPr lang="pl-PL" dirty="0" smtClean="0"/>
              <a:t> and </a:t>
            </a:r>
            <a:r>
              <a:rPr lang="pl-PL" dirty="0" err="1" smtClean="0"/>
              <a:t>Structure::IO</a:t>
            </a:r>
            <a:endParaRPr lang="pl-PL" dirty="0" smtClean="0"/>
          </a:p>
          <a:p>
            <a:pPr>
              <a:buNone/>
            </a:pPr>
            <a:r>
              <a:rPr lang="pl-PL" sz="2800" dirty="0" smtClean="0">
                <a:hlinkClick r:id="rId2"/>
              </a:rPr>
              <a:t>http://www.bioperl.org/wiki/HOWTO:Bioperl_Objects#StructureI_and_Structure::IO</a:t>
            </a:r>
            <a:endParaRPr lang="pl-PL" sz="2800" dirty="0" smtClean="0"/>
          </a:p>
          <a:p>
            <a:r>
              <a:rPr lang="pl-PL" dirty="0" smtClean="0"/>
              <a:t>Manipulacje plikami PDB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556792"/>
            <a:ext cx="7986464" cy="496783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Co omówiliśmy:</a:t>
            </a:r>
          </a:p>
          <a:p>
            <a:r>
              <a:rPr lang="pl-PL" dirty="0" smtClean="0"/>
              <a:t>Typy danych proste i złożone</a:t>
            </a:r>
          </a:p>
          <a:p>
            <a:r>
              <a:rPr lang="pl-PL" dirty="0" smtClean="0"/>
              <a:t>Instrukcje sterujące</a:t>
            </a:r>
          </a:p>
          <a:p>
            <a:r>
              <a:rPr lang="pl-PL" dirty="0" smtClean="0"/>
              <a:t>Wyrażenia regularne</a:t>
            </a:r>
          </a:p>
          <a:p>
            <a:r>
              <a:rPr lang="pl-PL" dirty="0" smtClean="0"/>
              <a:t>Sortowanie</a:t>
            </a:r>
          </a:p>
          <a:p>
            <a:r>
              <a:rPr lang="pl-PL" dirty="0" smtClean="0"/>
              <a:t>Tworzenie własnych modułów i funkcji</a:t>
            </a:r>
          </a:p>
          <a:p>
            <a:r>
              <a:rPr lang="pl-PL" dirty="0" smtClean="0"/>
              <a:t>Dostęp do relacyjnych baz danych</a:t>
            </a:r>
          </a:p>
          <a:p>
            <a:r>
              <a:rPr lang="pl-PL" dirty="0" smtClean="0"/>
              <a:t>Podstawowe operacje na strukturach i sekwencjach przy użyciu </a:t>
            </a:r>
            <a:r>
              <a:rPr lang="pl-PL" dirty="0" err="1" smtClean="0"/>
              <a:t>BioPerla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oje obrazy\NZ_artnat\NowaZelandia 94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04"/>
            <a:ext cx="9144000" cy="6860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722240"/>
            <a:ext cx="7696200" cy="1066800"/>
          </a:xfrm>
        </p:spPr>
        <p:txBody>
          <a:bodyPr/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wing puzzle pieces design templat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E8EDF2"/>
      </a:lt2>
      <a:accent1>
        <a:srgbClr val="D8E1EC"/>
      </a:accent1>
      <a:accent2>
        <a:srgbClr val="CFD795"/>
      </a:accent2>
      <a:accent3>
        <a:srgbClr val="AAAAAA"/>
      </a:accent3>
      <a:accent4>
        <a:srgbClr val="DADADA"/>
      </a:accent4>
      <a:accent5>
        <a:srgbClr val="E9EEF4"/>
      </a:accent5>
      <a:accent6>
        <a:srgbClr val="BBC387"/>
      </a:accent6>
      <a:hlink>
        <a:srgbClr val="D59F07"/>
      </a:hlink>
      <a:folHlink>
        <a:srgbClr val="94B26C"/>
      </a:folHlink>
    </a:clrScheme>
    <a:fontScheme name="Motyw pakietu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E8EDF2"/>
        </a:lt2>
        <a:accent1>
          <a:srgbClr val="D8E1EC"/>
        </a:accent1>
        <a:accent2>
          <a:srgbClr val="CFD795"/>
        </a:accent2>
        <a:accent3>
          <a:srgbClr val="AAAAAA"/>
        </a:accent3>
        <a:accent4>
          <a:srgbClr val="DADADA"/>
        </a:accent4>
        <a:accent5>
          <a:srgbClr val="E9EEF4"/>
        </a:accent5>
        <a:accent6>
          <a:srgbClr val="BBC387"/>
        </a:accent6>
        <a:hlink>
          <a:srgbClr val="D59F07"/>
        </a:hlink>
        <a:folHlink>
          <a:srgbClr val="94B26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Glowing puzzle pieces design template</Template>
  <TotalTime>8740</TotalTime>
  <Words>8050</Words>
  <Application>Microsoft Office PowerPoint</Application>
  <PresentationFormat>Pokaz na ekranie (4:3)</PresentationFormat>
  <Paragraphs>1532</Paragraphs>
  <Slides>245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245</vt:i4>
      </vt:variant>
    </vt:vector>
  </HeadingPairs>
  <TitlesOfParts>
    <vt:vector size="246" baseType="lpstr">
      <vt:lpstr>Glowing puzzle pieces design template</vt:lpstr>
      <vt:lpstr>Perl –wprowadzenie</vt:lpstr>
      <vt:lpstr>Co to jest Perl</vt:lpstr>
      <vt:lpstr>Typowe użycie</vt:lpstr>
      <vt:lpstr>Głośne przypadki użycia</vt:lpstr>
      <vt:lpstr>Filozofia Perla*</vt:lpstr>
      <vt:lpstr>Skąd pobrać?</vt:lpstr>
      <vt:lpstr>Materiały do nauki</vt:lpstr>
      <vt:lpstr>Slajd 8</vt:lpstr>
      <vt:lpstr>Pierwsze kroki</vt:lpstr>
      <vt:lpstr>Pierwszy program</vt:lpstr>
      <vt:lpstr>Uruchamianie programu w Perlu</vt:lpstr>
      <vt:lpstr>Komentarze w Perlu</vt:lpstr>
      <vt:lpstr>Komentowanie bloków kodu</vt:lpstr>
      <vt:lpstr>Opcje wiersza poleceń</vt:lpstr>
      <vt:lpstr>Źródła pomocy</vt:lpstr>
      <vt:lpstr>Pomoc w perlu</vt:lpstr>
      <vt:lpstr>Perldoc-kilka użytecznych stron</vt:lpstr>
      <vt:lpstr>Zmienne i typy danych</vt:lpstr>
      <vt:lpstr>Zmienne</vt:lpstr>
      <vt:lpstr>Nazwy zmiennych</vt:lpstr>
      <vt:lpstr>Typy danych</vt:lpstr>
      <vt:lpstr>Deklaracje zmiennych </vt:lpstr>
      <vt:lpstr>Zmienne skalarne</vt:lpstr>
      <vt:lpstr>Konwersja typów</vt:lpstr>
      <vt:lpstr>Łańcuchy znaków</vt:lpstr>
      <vt:lpstr>Lepsze cytowania</vt:lpstr>
      <vt:lpstr>Wartości niezdefiniowane</vt:lpstr>
      <vt:lpstr>Tablice, zmienne tablicowe</vt:lpstr>
      <vt:lpstr>Elementy tablicy</vt:lpstr>
      <vt:lpstr>Fragmenty tablicy</vt:lpstr>
      <vt:lpstr>Przypisywanie wartości do elementów tablicy </vt:lpstr>
      <vt:lpstr>Ustalanie rozmiaru tablicy</vt:lpstr>
      <vt:lpstr>Hash – tablica asocjacyjna</vt:lpstr>
      <vt:lpstr>Dostęp do wartości hash-y</vt:lpstr>
      <vt:lpstr>Fragmenty hash-y</vt:lpstr>
      <vt:lpstr>Hash – przypisywanie wartości</vt:lpstr>
      <vt:lpstr>Hash - ograniczenia</vt:lpstr>
      <vt:lpstr>Zmienne specjalne</vt:lpstr>
      <vt:lpstr>Zmienne domyślne (default)</vt:lpstr>
      <vt:lpstr>Użycie $_</vt:lpstr>
      <vt:lpstr>Tablica specjalna @ARGV</vt:lpstr>
      <vt:lpstr>Specjalny hash</vt:lpstr>
      <vt:lpstr>Operacje wejścia/wyjścia</vt:lpstr>
      <vt:lpstr>Operacje wejścia/wyjścia</vt:lpstr>
      <vt:lpstr>Wyjście (Output)</vt:lpstr>
      <vt:lpstr>Wejście (Input)</vt:lpstr>
      <vt:lpstr>Kompletny przykład</vt:lpstr>
      <vt:lpstr>Operatory i funkcje</vt:lpstr>
      <vt:lpstr>Operatory i funkcje</vt:lpstr>
      <vt:lpstr>Operatory arytmetyczne</vt:lpstr>
      <vt:lpstr>Skrócone zapisu</vt:lpstr>
      <vt:lpstr>Operacje na łańcuchah</vt:lpstr>
      <vt:lpstr>Operatory testowania plików</vt:lpstr>
      <vt:lpstr>Funkcje</vt:lpstr>
      <vt:lpstr>Funkcje przyjmują wartości</vt:lpstr>
      <vt:lpstr>Funkcje operujące na łańcuchach</vt:lpstr>
      <vt:lpstr>Więcej funkcji łańcuchowych</vt:lpstr>
      <vt:lpstr>Podłańcuchy</vt:lpstr>
      <vt:lpstr>Funkcje numeryczne</vt:lpstr>
      <vt:lpstr>Operacje na tablicach</vt:lpstr>
      <vt:lpstr>Operacje na tablicach</vt:lpstr>
      <vt:lpstr>Tablice i łańcuchy</vt:lpstr>
      <vt:lpstr>Funkcje operujące hashami</vt:lpstr>
      <vt:lpstr>Operacje plikowe</vt:lpstr>
      <vt:lpstr>Inne operacje na plikach</vt:lpstr>
      <vt:lpstr>Zapis do pliku</vt:lpstr>
      <vt:lpstr>Czas</vt:lpstr>
      <vt:lpstr>Czas - przykłady</vt:lpstr>
      <vt:lpstr>Formatowanie daty i czasu</vt:lpstr>
      <vt:lpstr>Instrukcje warunkowe</vt:lpstr>
      <vt:lpstr>Instrukcje warunkowe</vt:lpstr>
      <vt:lpstr>Instrukcje warunkowe</vt:lpstr>
      <vt:lpstr>Co to jest prawda?</vt:lpstr>
      <vt:lpstr>Operatory porównania</vt:lpstr>
      <vt:lpstr>Przykłady porównań</vt:lpstr>
      <vt:lpstr>Operatory boolowskie</vt:lpstr>
      <vt:lpstr>Short-circut</vt:lpstr>
      <vt:lpstr>if</vt:lpstr>
      <vt:lpstr>if … else …</vt:lpstr>
      <vt:lpstr>if ... elsif ... else ... </vt:lpstr>
      <vt:lpstr>Pętle</vt:lpstr>
      <vt:lpstr>Pętla while</vt:lpstr>
      <vt:lpstr>Until</vt:lpstr>
      <vt:lpstr>for</vt:lpstr>
      <vt:lpstr>for</vt:lpstr>
      <vt:lpstr>foreach</vt:lpstr>
      <vt:lpstr>forerach</vt:lpstr>
      <vt:lpstr>Użycie pętli while</vt:lpstr>
      <vt:lpstr>Przerywanie pętli</vt:lpstr>
      <vt:lpstr>Podprogramy</vt:lpstr>
      <vt:lpstr>Podprogramy - subroutines</vt:lpstr>
      <vt:lpstr>Przykład</vt:lpstr>
      <vt:lpstr>Wywołanie podprogramu</vt:lpstr>
      <vt:lpstr>Przekazywanie argumentów</vt:lpstr>
      <vt:lpstr>Wiele argumentów</vt:lpstr>
      <vt:lpstr>Wywołania podprogramów</vt:lpstr>
      <vt:lpstr>Przekazanie przez referencję lub wartość</vt:lpstr>
      <vt:lpstr>Przekazanie przez referencję lub wartość</vt:lpstr>
      <vt:lpstr>Przekazywanie wyników</vt:lpstr>
      <vt:lpstr>Przekazywanie wyników</vt:lpstr>
      <vt:lpstr>Przekazywanie list</vt:lpstr>
      <vt:lpstr>Wyrażenia regularne</vt:lpstr>
      <vt:lpstr>Wyrażenia regularne</vt:lpstr>
      <vt:lpstr>Operator dopasowania (match)</vt:lpstr>
      <vt:lpstr>Przykład</vt:lpstr>
      <vt:lpstr>Zamiana/podstawienie /substytucja (substitution)</vt:lpstr>
      <vt:lpstr>Przykład</vt:lpstr>
      <vt:lpstr>Operator powiązania (binding operator)</vt:lpstr>
      <vt:lpstr>Metaznaki</vt:lpstr>
      <vt:lpstr>Więcej metaznaków</vt:lpstr>
      <vt:lpstr>Przykład</vt:lpstr>
      <vt:lpstr>Kwantyfikatory</vt:lpstr>
      <vt:lpstr>Slajd 113</vt:lpstr>
      <vt:lpstr>Klasy znaków</vt:lpstr>
      <vt:lpstr>Alternatywa</vt:lpstr>
      <vt:lpstr>Przechwytywanie dopasowań</vt:lpstr>
      <vt:lpstr>Przekazywanie dopasowanych elementów</vt:lpstr>
      <vt:lpstr>Więcej informacji</vt:lpstr>
      <vt:lpstr>Slajd 119</vt:lpstr>
      <vt:lpstr>Smart Matching</vt:lpstr>
      <vt:lpstr>Operator Smart Match</vt:lpstr>
      <vt:lpstr>Inteligentniejsze dopasowania (smarter matching)</vt:lpstr>
      <vt:lpstr>Więcej inteligentnych dopasowań</vt:lpstr>
      <vt:lpstr>Inteligentne dopasowania skalarów</vt:lpstr>
      <vt:lpstr>Korzystanie z modułów</vt:lpstr>
      <vt:lpstr>Moduły</vt:lpstr>
      <vt:lpstr>Wyszukiwanie modułów</vt:lpstr>
      <vt:lpstr>Instalowanie modułów (trudniejsza droga)</vt:lpstr>
      <vt:lpstr>Instalowanie modułów (trudniejsza droga)</vt:lpstr>
      <vt:lpstr>Instalowanie modułów (trudniejsza droga)</vt:lpstr>
      <vt:lpstr>Instalowanie modułów (łatwiejsza droga)</vt:lpstr>
      <vt:lpstr>Instalowanie modułów (łatwiejsza droga)</vt:lpstr>
      <vt:lpstr>Używanie modułów</vt:lpstr>
      <vt:lpstr>Używanie modułów funkcyjnych</vt:lpstr>
      <vt:lpstr>Używanie modułów obiektowych</vt:lpstr>
      <vt:lpstr>Użyteczne moduły standardowe</vt:lpstr>
      <vt:lpstr>Użyteczne moduły niestandardowe</vt:lpstr>
      <vt:lpstr>Rodzaje zmiennych i zakresy ich użycia </vt:lpstr>
      <vt:lpstr>Rodzaje zmiennych</vt:lpstr>
      <vt:lpstr>Zmienne leksykalne</vt:lpstr>
      <vt:lpstr>Pakiety</vt:lpstr>
      <vt:lpstr>Zmienne pakietowe</vt:lpstr>
      <vt:lpstr>Deklarowanie zmiennych pakietowych</vt:lpstr>
      <vt:lpstr>Zmienne leksykalne czy pakietowe</vt:lpstr>
      <vt:lpstr>local</vt:lpstr>
      <vt:lpstr>Przykład użycia local</vt:lpstr>
      <vt:lpstr>use strict / use warnings</vt:lpstr>
      <vt:lpstr>Bezpieczne kodowanie</vt:lpstr>
      <vt:lpstr>use strict</vt:lpstr>
      <vt:lpstr>Use strict ‘refs’</vt:lpstr>
      <vt:lpstr>Use strict ‘subs’</vt:lpstr>
      <vt:lpstr>Use strict ‘vars’</vt:lpstr>
      <vt:lpstr>use warnings</vt:lpstr>
      <vt:lpstr>Lokalne wyłączenie ostrzeżeń</vt:lpstr>
      <vt:lpstr>Referencje i złożone typy danych</vt:lpstr>
      <vt:lpstr>Referencje</vt:lpstr>
      <vt:lpstr>Tworzenie referencji</vt:lpstr>
      <vt:lpstr>Tworzenie referencji</vt:lpstr>
      <vt:lpstr>Tworzenie referencji</vt:lpstr>
      <vt:lpstr>Korzystanie z referencji do tablic</vt:lpstr>
      <vt:lpstr>Korzystanie z referencji do hash-y</vt:lpstr>
      <vt:lpstr>Używanie referencji</vt:lpstr>
      <vt:lpstr>Używanie referencji</vt:lpstr>
      <vt:lpstr>Po co używać referencji</vt:lpstr>
      <vt:lpstr>Przekazywanie parametrów</vt:lpstr>
      <vt:lpstr>Dlaczego to nie działa</vt:lpstr>
      <vt:lpstr>Kolejna próba</vt:lpstr>
      <vt:lpstr>Złożone typy danych</vt:lpstr>
      <vt:lpstr>Złożone typy danych</vt:lpstr>
      <vt:lpstr>Złożone typy danych</vt:lpstr>
      <vt:lpstr>Więcej struktur danych</vt:lpstr>
      <vt:lpstr>Więcej struktur danych</vt:lpstr>
      <vt:lpstr>Używanie tablicy hash-y</vt:lpstr>
      <vt:lpstr>Złożone typy danych</vt:lpstr>
      <vt:lpstr>Sortowanie</vt:lpstr>
      <vt:lpstr>Sortowanie</vt:lpstr>
      <vt:lpstr>Kolejność sortowania</vt:lpstr>
      <vt:lpstr>Bloki sortujące (ang. sorting block)</vt:lpstr>
      <vt:lpstr>Proste przykłady sortowania</vt:lpstr>
      <vt:lpstr>Funkcje sortujące</vt:lpstr>
      <vt:lpstr>Sortowanie wg. nazwisk i imion </vt:lpstr>
      <vt:lpstr>Slajd 182</vt:lpstr>
      <vt:lpstr>Efektywniejsz sortowanie</vt:lpstr>
      <vt:lpstr>Złóżmy to razem</vt:lpstr>
      <vt:lpstr>Trasnformacja Schwartza</vt:lpstr>
      <vt:lpstr>Tworzenie modułów</vt:lpstr>
      <vt:lpstr>Po co pisać moduły</vt:lpstr>
      <vt:lpstr>Podstawowy moduł</vt:lpstr>
      <vt:lpstr>Użycie MyModule.pm</vt:lpstr>
      <vt:lpstr>Slajd 190</vt:lpstr>
      <vt:lpstr>Slajd 191</vt:lpstr>
      <vt:lpstr>Używanie eksporterów</vt:lpstr>
      <vt:lpstr>Jak działa Exporter</vt:lpstr>
      <vt:lpstr>Symbole eksportu</vt:lpstr>
      <vt:lpstr>Eksportowanie zbioru symboli </vt:lpstr>
      <vt:lpstr>Dlaczego używać @EXPORT_OK?</vt:lpstr>
      <vt:lpstr>Eksportowanie zmiennych</vt:lpstr>
      <vt:lpstr>Pisanie modułów, łatwa droga</vt:lpstr>
      <vt:lpstr>Obiektowość</vt:lpstr>
      <vt:lpstr>Programowanie zorientowane obiektowo</vt:lpstr>
      <vt:lpstr>Perl zorientowany obiektowo</vt:lpstr>
      <vt:lpstr>Prosty obiekt</vt:lpstr>
      <vt:lpstr>Użycie MyObject.pm</vt:lpstr>
      <vt:lpstr>Dodatowe informacje</vt:lpstr>
      <vt:lpstr>Komunikacja z bazami danych </vt:lpstr>
      <vt:lpstr>Bazy danych</vt:lpstr>
      <vt:lpstr>Jak działa DBI</vt:lpstr>
      <vt:lpstr>Łączenie się z bazą</vt:lpstr>
      <vt:lpstr>Zapytania do bazy – przygotowanie zapytania</vt:lpstr>
      <vt:lpstr>Zapytania do bazy – wykonanie zapytania</vt:lpstr>
      <vt:lpstr>Zapytania do bazy – pobranie wyników</vt:lpstr>
      <vt:lpstr>Inne funkcje pobierające wyniki</vt:lpstr>
      <vt:lpstr>Uwagi ogólne</vt:lpstr>
      <vt:lpstr>Insert, Update &amp; Delete </vt:lpstr>
      <vt:lpstr>Wiele insert-ów</vt:lpstr>
      <vt:lpstr>Dowiązywanie danych</vt:lpstr>
      <vt:lpstr>Dowiązywanie danych</vt:lpstr>
      <vt:lpstr>Nienazwane znaczniki  miejsca (unnamed placeholders)</vt:lpstr>
      <vt:lpstr>Dowiązuj poprzez nazwy</vt:lpstr>
      <vt:lpstr>Jeszcze prostsze dowiązania</vt:lpstr>
      <vt:lpstr>Dobre rady</vt:lpstr>
      <vt:lpstr>Przykładowy kod</vt:lpstr>
      <vt:lpstr>Mapowanie baz na obiekty</vt:lpstr>
      <vt:lpstr>Dodatkowe informacje</vt:lpstr>
      <vt:lpstr>BioPerl</vt:lpstr>
      <vt:lpstr>BioPerl</vt:lpstr>
      <vt:lpstr>Projekt Bioperl</vt:lpstr>
      <vt:lpstr>Bioperl moduły</vt:lpstr>
      <vt:lpstr>Bioperl-zorientowany obiektowo</vt:lpstr>
      <vt:lpstr>Obiekty Bioperl</vt:lpstr>
      <vt:lpstr>Operacje na sekwencjach</vt:lpstr>
      <vt:lpstr>Sekwencje jako obiekty</vt:lpstr>
      <vt:lpstr>Anotacje Sekwencji</vt:lpstr>
      <vt:lpstr>Sequence Input/Output</vt:lpstr>
      <vt:lpstr>Slajd 235</vt:lpstr>
      <vt:lpstr>Dostęp do baz sekwencji</vt:lpstr>
      <vt:lpstr>Formatowanie sekwencji</vt:lpstr>
      <vt:lpstr>Manipulowanie danymi sekwencji</vt:lpstr>
      <vt:lpstr>Alignment</vt:lpstr>
      <vt:lpstr>Alignment - obiekty</vt:lpstr>
      <vt:lpstr>Slajd 241</vt:lpstr>
      <vt:lpstr>Location</vt:lpstr>
      <vt:lpstr>Operacje na strukturach 3D</vt:lpstr>
      <vt:lpstr>Podsumowanie</vt:lpstr>
      <vt:lpstr>Dziękuję za uwagę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 –wprowadzenie</dc:title>
  <dc:creator>Maciej Miłostan</dc:creator>
  <cp:lastModifiedBy>Maciej Miłostan</cp:lastModifiedBy>
  <cp:revision>202</cp:revision>
  <dcterms:created xsi:type="dcterms:W3CDTF">2011-10-08T12:03:50Z</dcterms:created>
  <dcterms:modified xsi:type="dcterms:W3CDTF">2015-10-07T09:06:20Z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TC011407991045</vt:lpwstr>
  </property>
</Properties>
</file>