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5"/>
  </p:sldMasterIdLst>
  <p:sldIdLst>
    <p:sldId id="256" r:id="rId6"/>
    <p:sldId id="258" r:id="rId7"/>
    <p:sldId id="257" r:id="rId8"/>
    <p:sldId id="260" r:id="rId9"/>
    <p:sldId id="261" r:id="rId10"/>
    <p:sldId id="259" r:id="rId11"/>
    <p:sldId id="262" r:id="rId12"/>
    <p:sldId id="263" r:id="rId13"/>
    <p:sldId id="265" r:id="rId14"/>
    <p:sldId id="264" r:id="rId15"/>
    <p:sldId id="266" r:id="rId16"/>
    <p:sldId id="267" r:id="rId17"/>
    <p:sldId id="268" r:id="rId18"/>
    <p:sldId id="269" r:id="rId19"/>
    <p:sldId id="270" r:id="rId20"/>
    <p:sldId id="279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8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486C"/>
    <a:srgbClr val="336699"/>
    <a:srgbClr val="9078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663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7033AE70-C84F-4966-AED6-D3AC77B2FAF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319533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FE635-23D8-46B7-A16E-63E09007DE1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503497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9E2C948-942A-4E93-9FD8-3B5B4661A27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08464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BFA9-12A7-43D9-96D9-C30F3225F88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098733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C758-7BB1-46B6-A00E-57A6749053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2067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785AF-E8D5-462D-B8FC-AA73D6BA2BA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524937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8BA6-057A-450E-B995-59E31588319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322265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0E319-06A0-47D7-B153-86079730012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601072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ADA68-1AA4-4F5A-85EE-2D4C6B61104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546712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5F2E1-C1C6-436B-8D76-8A3B2D687A1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3544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375F2E1-C1C6-436B-8D76-8A3B2D687A1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1072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375F2E1-C1C6-436B-8D76-8A3B2D687A1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0427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375F2E1-C1C6-436B-8D76-8A3B2D687A1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5206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5F2E1-C1C6-436B-8D76-8A3B2D687A1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6495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5F2E1-C1C6-436B-8D76-8A3B2D687A1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6819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53316-2396-439C-A6CE-33EB8636111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99370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4FD1978-669F-4EE6-AF57-DEB2EA6CC23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843151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ytuł, tekst i 2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E2CE0014-0521-45F7-B932-91DBA1B16D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7372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F7AA8416-3906-4294-99DA-74AE553BC2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03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5F2E1-C1C6-436B-8D76-8A3B2D687A1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02306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Maciej.Milostan@cs.put.poznan.p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c.put.poznan.pl/studia/programy-kszta-cenia-i-sylabusy%2C417.html" TargetMode="External"/><Relationship Id="rId2" Type="http://schemas.openxmlformats.org/officeDocument/2006/relationships/hyperlink" Target="http://fc.put.poznan.pl/sites/default/files/Bioinf_1st.zip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put.poznan.pl/jnawrocki/ics/0203/02wpr5-awk.ppt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482727"/>
            <a:ext cx="9144000" cy="1149474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Specjalizowane </a:t>
            </a:r>
            <a:br>
              <a:rPr lang="pl-PL" dirty="0" smtClean="0"/>
            </a:br>
            <a:r>
              <a:rPr lang="pl-PL" dirty="0" smtClean="0"/>
              <a:t>języki programowania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631504" y="3861048"/>
            <a:ext cx="9448800" cy="685800"/>
          </a:xfrm>
        </p:spPr>
        <p:txBody>
          <a:bodyPr/>
          <a:lstStyle/>
          <a:p>
            <a:r>
              <a:rPr lang="pl-PL" dirty="0"/>
              <a:t>d</a:t>
            </a:r>
            <a:r>
              <a:rPr lang="pl-PL" dirty="0" smtClean="0"/>
              <a:t>r inż. Maciej </a:t>
            </a:r>
            <a:r>
              <a:rPr lang="pl-PL" dirty="0" err="1" smtClean="0"/>
              <a:t>Miłostan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Harmonogram zajęć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7408" y="1861592"/>
            <a:ext cx="10801200" cy="437572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pl-PL" sz="2400" dirty="0"/>
              <a:t>Wykłady odbywają się co drugi tydzień, laboratoria co tydzień</a:t>
            </a:r>
          </a:p>
          <a:p>
            <a:pPr lvl="1"/>
            <a:r>
              <a:rPr lang="pl-PL" sz="2400" dirty="0"/>
              <a:t>7 wykładów (w tygodniach  </a:t>
            </a:r>
            <a:r>
              <a:rPr lang="pl-PL" sz="2400" dirty="0" smtClean="0"/>
              <a:t>parzystych </a:t>
            </a:r>
            <a:r>
              <a:rPr lang="pl-PL" sz="2400" dirty="0"/>
              <a:t>- </a:t>
            </a:r>
            <a:r>
              <a:rPr lang="pl-PL" sz="2400" dirty="0" smtClean="0"/>
              <a:t>„pod </a:t>
            </a:r>
            <a:r>
              <a:rPr lang="pl-PL" sz="2400" dirty="0"/>
              <a:t>kreską</a:t>
            </a:r>
            <a:r>
              <a:rPr lang="pl-PL" sz="2400" dirty="0" smtClean="0"/>
              <a:t>”) + zaliczenie</a:t>
            </a:r>
            <a:endParaRPr lang="pl-PL" sz="2400" dirty="0"/>
          </a:p>
          <a:p>
            <a:pPr lvl="1"/>
            <a:r>
              <a:rPr lang="pl-PL" sz="2400" dirty="0"/>
              <a:t>14 spotkań na </a:t>
            </a:r>
            <a:r>
              <a:rPr lang="pl-PL" sz="2400" dirty="0" smtClean="0"/>
              <a:t>laboratoriach (laboratoria co tydzień)</a:t>
            </a:r>
            <a:endParaRPr lang="pl-PL" sz="2400" dirty="0"/>
          </a:p>
          <a:p>
            <a:pPr lvl="1"/>
            <a:r>
              <a:rPr lang="pl-PL" sz="2400" dirty="0"/>
              <a:t>Lista dni z wykładami:</a:t>
            </a:r>
          </a:p>
          <a:p>
            <a:pPr marL="457200" lvl="1" indent="0">
              <a:buNone/>
            </a:pPr>
            <a:r>
              <a:rPr lang="pl-PL" sz="2400" dirty="0"/>
              <a:t>	</a:t>
            </a:r>
            <a:r>
              <a:rPr lang="pl-PL" sz="2400" dirty="0" smtClean="0"/>
              <a:t>10.10</a:t>
            </a:r>
            <a:r>
              <a:rPr lang="pl-PL" sz="2400" dirty="0"/>
              <a:t>, </a:t>
            </a:r>
            <a:r>
              <a:rPr lang="pl-PL" sz="2400" dirty="0" smtClean="0"/>
              <a:t>24.10</a:t>
            </a:r>
            <a:r>
              <a:rPr lang="pl-PL" sz="2400" dirty="0"/>
              <a:t>, </a:t>
            </a:r>
            <a:r>
              <a:rPr lang="pl-PL" sz="2400" dirty="0" smtClean="0"/>
              <a:t>7.11</a:t>
            </a:r>
            <a:r>
              <a:rPr lang="pl-PL" sz="2400" dirty="0"/>
              <a:t>, </a:t>
            </a:r>
            <a:r>
              <a:rPr lang="pl-PL" sz="2400" dirty="0" smtClean="0"/>
              <a:t>21.11</a:t>
            </a:r>
            <a:r>
              <a:rPr lang="pl-PL" sz="2400" dirty="0"/>
              <a:t>, </a:t>
            </a:r>
            <a:r>
              <a:rPr lang="pl-PL" sz="2400" dirty="0" smtClean="0"/>
              <a:t>5.12</a:t>
            </a:r>
            <a:r>
              <a:rPr lang="pl-PL" sz="2400" dirty="0"/>
              <a:t>, </a:t>
            </a:r>
          </a:p>
          <a:p>
            <a:pPr marL="457200" lvl="1" indent="0">
              <a:buNone/>
            </a:pPr>
            <a:r>
              <a:rPr lang="pl-PL" sz="2400" dirty="0"/>
              <a:t>	</a:t>
            </a:r>
            <a:r>
              <a:rPr lang="pl-PL" sz="2400" dirty="0" smtClean="0"/>
              <a:t>19.12</a:t>
            </a:r>
            <a:r>
              <a:rPr lang="pl-PL" sz="2400" dirty="0"/>
              <a:t>, </a:t>
            </a:r>
            <a:r>
              <a:rPr lang="pl-PL" sz="2400" dirty="0" smtClean="0"/>
              <a:t>16.1</a:t>
            </a:r>
            <a:r>
              <a:rPr lang="pl-PL" sz="2400" dirty="0"/>
              <a:t>, </a:t>
            </a:r>
            <a:r>
              <a:rPr lang="pl-PL" sz="2400" dirty="0" smtClean="0"/>
              <a:t>30.1 </a:t>
            </a:r>
            <a:endParaRPr lang="pl-PL" sz="2400" dirty="0"/>
          </a:p>
          <a:p>
            <a:pPr lvl="1"/>
            <a:r>
              <a:rPr lang="pl-PL" sz="2400" dirty="0"/>
              <a:t>Przedmiot kończy się zaliczeniem przed końcem semestru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(</a:t>
            </a:r>
            <a:r>
              <a:rPr lang="pl-PL" sz="2400" dirty="0"/>
              <a:t>tj. </a:t>
            </a:r>
            <a:r>
              <a:rPr lang="pl-PL" sz="2400"/>
              <a:t>przed </a:t>
            </a:r>
            <a:r>
              <a:rPr lang="pl-PL" sz="2400" smtClean="0"/>
              <a:t>31.01.2020)</a:t>
            </a:r>
            <a:endParaRPr lang="pl-PL" sz="2400" dirty="0"/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Zasady zaliczenia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1424" y="1556792"/>
            <a:ext cx="10153128" cy="5040560"/>
          </a:xfrm>
        </p:spPr>
        <p:txBody>
          <a:bodyPr>
            <a:normAutofit/>
          </a:bodyPr>
          <a:lstStyle/>
          <a:p>
            <a:r>
              <a:rPr lang="pl-PL" sz="2800" dirty="0"/>
              <a:t>Zgodnie z regulaminem studiów: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1800" dirty="0"/>
              <a:t>„Nieobecność studenta, nawet usprawiedliwiona, na więcej niż 1/3 zajęć, może być podstawą do niezaliczenia tych zajęć. Niewykonanie ćwiczeń określonych regulaminem laboratorium uniemożliwia zaliczenie zajęć laboratoryjnych.”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1800" dirty="0"/>
              <a:t>„Podstawą do zaliczenia wszystkich rodzajów ćwiczeń i wykładów niekończących się egzaminem są pozytywne wyniki bieżącej kontroli wiadomości. Formę tej kontroli określa prowadzący zajęcia i wystawia ocenę do końca semestru.”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1800" dirty="0"/>
              <a:t>„Studentowi, który w wyniku bieżącej kontroli wiadomości otrzymał ocenę niedostateczną, przysługuje prawo do jednego zaliczenia poprawkowego.”</a:t>
            </a:r>
          </a:p>
          <a:p>
            <a:pPr marL="457200" indent="-457200"/>
            <a:r>
              <a:rPr lang="pl-PL" sz="2800" dirty="0"/>
              <a:t>Ergo:</a:t>
            </a:r>
          </a:p>
          <a:p>
            <a:pPr marL="857250" lvl="1" indent="-457200"/>
            <a:r>
              <a:rPr lang="pl-PL" dirty="0"/>
              <a:t>Można opuścić maksimum cztery laboratoria (dwa bez usprawiedliwienia)</a:t>
            </a:r>
          </a:p>
          <a:p>
            <a:pPr marL="857250" lvl="1" indent="-457200"/>
            <a:r>
              <a:rPr lang="pl-PL" dirty="0"/>
              <a:t>Na laboratoriach będą obowiązywały regularne sprawozdania z zajęć jako forma sprawdzania wiedzy</a:t>
            </a:r>
          </a:p>
          <a:p>
            <a:pPr marL="857250" lvl="1" indent="-457200"/>
            <a:r>
              <a:rPr lang="pl-PL" dirty="0"/>
              <a:t>Mogą wystąpić tzw. wejściówki</a:t>
            </a:r>
          </a:p>
          <a:p>
            <a:pPr marL="857250" lvl="1" indent="-457200"/>
            <a:endParaRPr lang="pl-PL" sz="2400" dirty="0"/>
          </a:p>
          <a:p>
            <a:pPr>
              <a:buNone/>
            </a:pPr>
            <a:endParaRPr lang="pl-PL" sz="1800" dirty="0"/>
          </a:p>
        </p:txBody>
      </p:sp>
    </p:spTree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Konsultacje i kontakt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Gdzie?</a:t>
            </a:r>
          </a:p>
          <a:p>
            <a:pPr lvl="1"/>
            <a:r>
              <a:rPr lang="pl-PL" sz="2400" dirty="0"/>
              <a:t>Centrum Wykładowo-Konferencyjne Politechniki Poznańskiej </a:t>
            </a:r>
          </a:p>
          <a:p>
            <a:pPr lvl="1"/>
            <a:r>
              <a:rPr lang="pl-PL" sz="2400" dirty="0"/>
              <a:t>Pokój 122 (na I piętrze)</a:t>
            </a:r>
          </a:p>
          <a:p>
            <a:r>
              <a:rPr lang="pl-PL" sz="2800" dirty="0"/>
              <a:t>Kiedy?</a:t>
            </a:r>
          </a:p>
          <a:p>
            <a:pPr lvl="1"/>
            <a:r>
              <a:rPr lang="pl-PL" sz="2400" dirty="0" smtClean="0"/>
              <a:t>Piątki</a:t>
            </a:r>
            <a:r>
              <a:rPr lang="pl-PL" sz="2400" dirty="0" smtClean="0"/>
              <a:t> </a:t>
            </a:r>
            <a:r>
              <a:rPr lang="pl-PL" sz="2400" dirty="0"/>
              <a:t>od </a:t>
            </a:r>
            <a:r>
              <a:rPr lang="pl-PL" sz="2400" dirty="0" smtClean="0"/>
              <a:t>11.20 </a:t>
            </a:r>
            <a:r>
              <a:rPr lang="pl-PL" sz="2400" dirty="0"/>
              <a:t>do </a:t>
            </a:r>
            <a:r>
              <a:rPr lang="pl-PL" sz="2400" dirty="0" smtClean="0"/>
              <a:t>12.00</a:t>
            </a:r>
            <a:endParaRPr lang="pl-PL" sz="2400" dirty="0"/>
          </a:p>
          <a:p>
            <a:pPr lvl="1">
              <a:buNone/>
            </a:pPr>
            <a:r>
              <a:rPr lang="pl-PL" sz="2400" dirty="0"/>
              <a:t>lub inny umówiony </a:t>
            </a:r>
            <a:r>
              <a:rPr lang="pl-PL" sz="2400" dirty="0" smtClean="0"/>
              <a:t>termin</a:t>
            </a:r>
            <a:endParaRPr lang="pl-PL" sz="2400" dirty="0"/>
          </a:p>
          <a:p>
            <a:r>
              <a:rPr lang="pl-PL" sz="2800" dirty="0"/>
              <a:t>Informacje kontaktowe:</a:t>
            </a:r>
          </a:p>
          <a:p>
            <a:pPr lvl="1">
              <a:buNone/>
            </a:pPr>
            <a:r>
              <a:rPr lang="pl-PL" sz="2400" dirty="0" err="1">
                <a:hlinkClick r:id="rId2"/>
              </a:rPr>
              <a:t>Maciej.Milostan@cs.put.poznan.pl</a:t>
            </a:r>
            <a:endParaRPr lang="pl-PL" sz="2400" dirty="0"/>
          </a:p>
          <a:p>
            <a:pPr lvl="1">
              <a:buNone/>
            </a:pPr>
            <a:r>
              <a:rPr lang="pl-PL" sz="2400" dirty="0"/>
              <a:t>Tel.: +48-61-665-29-78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Plan przedmiotu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71464" y="1484785"/>
            <a:ext cx="9649072" cy="4968551"/>
          </a:xfrm>
        </p:spPr>
        <p:txBody>
          <a:bodyPr>
            <a:normAutofit lnSpcReduction="10000"/>
          </a:bodyPr>
          <a:lstStyle/>
          <a:p>
            <a:r>
              <a:rPr lang="pl-PL" sz="2400" dirty="0"/>
              <a:t>Treści kształcenia</a:t>
            </a:r>
          </a:p>
          <a:p>
            <a:pPr>
              <a:buNone/>
            </a:pPr>
            <a:r>
              <a:rPr lang="pl-PL" sz="2400" dirty="0"/>
              <a:t>	Języki programowania ukierunkowane na specyficzne zastosowania, ze szczególnym uwzględnieniem </a:t>
            </a:r>
            <a:r>
              <a:rPr lang="pl-PL" sz="2400" i="1" dirty="0"/>
              <a:t>przetwarzania ciągów znaków</a:t>
            </a:r>
            <a:r>
              <a:rPr lang="pl-PL" sz="2400" dirty="0"/>
              <a:t>. </a:t>
            </a:r>
            <a:r>
              <a:rPr lang="pl-PL" sz="2400" i="1" dirty="0"/>
              <a:t>Języki skryptowe. Perl. </a:t>
            </a:r>
            <a:r>
              <a:rPr lang="pl-PL" sz="2400" i="1" dirty="0" err="1"/>
              <a:t>Python</a:t>
            </a:r>
            <a:r>
              <a:rPr lang="pl-PL" sz="2400" i="1" dirty="0"/>
              <a:t>. Przetwarzanie danych tekstowych.</a:t>
            </a:r>
          </a:p>
          <a:p>
            <a:r>
              <a:rPr lang="pl-PL" sz="2400" dirty="0"/>
              <a:t>Efekty kształcenia - umiejętności i kompetencje</a:t>
            </a:r>
          </a:p>
          <a:p>
            <a:pPr>
              <a:buNone/>
            </a:pPr>
            <a:r>
              <a:rPr lang="pl-PL" sz="2400" dirty="0"/>
              <a:t>	Student zna wybrane specjalizowane języki programowania w stopniu umożliwiającym swobodne pisanie programów, ze szczególnym uwzględnieniem przetwarzania danych tekstowych, w tym sekwencji nukleotydowych i aminokwasowych.</a:t>
            </a:r>
          </a:p>
          <a:p>
            <a:r>
              <a:rPr lang="pl-PL" sz="2400" dirty="0"/>
              <a:t>Pełna specyfikacja przedmiotu znajduje się w kartach ETCS: </a:t>
            </a:r>
            <a:r>
              <a:rPr lang="pl-PL" sz="1800" dirty="0">
                <a:hlinkClick r:id="rId2"/>
              </a:rPr>
              <a:t>http://fc.put.poznan.pl/sites/default/files/Bioinf_1st.zip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>
                <a:hlinkClick r:id="rId3"/>
              </a:rPr>
              <a:t>http://fc.put.poznan.pl/studia/programy-kszta-cenia-i-sylabusy%2C417.html</a:t>
            </a:r>
            <a:r>
              <a:rPr lang="pl-PL" sz="1800" dirty="0"/>
              <a:t/>
            </a:r>
            <a:br>
              <a:rPr lang="pl-PL" sz="1800" dirty="0"/>
            </a:br>
            <a:endParaRPr lang="pl-PL" sz="2400" dirty="0"/>
          </a:p>
          <a:p>
            <a:endParaRPr lang="pl-PL" sz="2400" dirty="0"/>
          </a:p>
        </p:txBody>
      </p:sp>
    </p:spTree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Plan zajęć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Informacje organizacyjne i wprowadzenie do przedmiotu</a:t>
            </a:r>
          </a:p>
          <a:p>
            <a:r>
              <a:rPr lang="pl-PL" dirty="0" smtClean="0"/>
              <a:t>Języki skryptowe</a:t>
            </a:r>
          </a:p>
          <a:p>
            <a:r>
              <a:rPr lang="pl-PL" dirty="0" smtClean="0"/>
              <a:t>Perl i </a:t>
            </a:r>
            <a:r>
              <a:rPr lang="pl-PL" dirty="0" err="1" smtClean="0"/>
              <a:t>BioPerl</a:t>
            </a:r>
            <a:r>
              <a:rPr lang="pl-PL" dirty="0" smtClean="0"/>
              <a:t> (3x)</a:t>
            </a:r>
          </a:p>
          <a:p>
            <a:r>
              <a:rPr lang="pl-PL" dirty="0" err="1" smtClean="0"/>
              <a:t>Python</a:t>
            </a:r>
            <a:r>
              <a:rPr lang="pl-PL" dirty="0" smtClean="0"/>
              <a:t> i </a:t>
            </a:r>
            <a:r>
              <a:rPr lang="pl-PL" dirty="0" err="1" smtClean="0"/>
              <a:t>BioPython</a:t>
            </a:r>
            <a:r>
              <a:rPr lang="pl-PL" dirty="0" smtClean="0"/>
              <a:t> (3x)</a:t>
            </a:r>
          </a:p>
          <a:p>
            <a:r>
              <a:rPr lang="pl-PL" dirty="0" smtClean="0"/>
              <a:t>Zaliczenie (1x)</a:t>
            </a:r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9376" y="2276872"/>
            <a:ext cx="5328592" cy="4276328"/>
          </a:xfrm>
        </p:spPr>
        <p:txBody>
          <a:bodyPr/>
          <a:lstStyle/>
          <a:p>
            <a:r>
              <a:rPr lang="pl-PL" sz="2400" dirty="0"/>
              <a:t>Współczesne eksperymenty generują duże ilości danych, które </a:t>
            </a:r>
            <a:r>
              <a:rPr lang="pl-PL" sz="2400" dirty="0" smtClean="0"/>
              <a:t>wymagają zautomatyzowanego </a:t>
            </a:r>
            <a:r>
              <a:rPr lang="pl-PL" sz="2400" dirty="0"/>
              <a:t>przetwarzania i gromadzenia w rozmaitych bazach danych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1954" y="2276872"/>
            <a:ext cx="4022517" cy="44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1772816"/>
            <a:ext cx="10820400" cy="4680520"/>
          </a:xfrm>
        </p:spPr>
        <p:txBody>
          <a:bodyPr/>
          <a:lstStyle/>
          <a:p>
            <a:r>
              <a:rPr lang="pl-PL" sz="2000" dirty="0"/>
              <a:t>Istnieje wiele formatów przechowywania podobnych danych</a:t>
            </a:r>
          </a:p>
          <a:p>
            <a:pPr lvl="1"/>
            <a:r>
              <a:rPr lang="pl-PL" sz="1800" dirty="0"/>
              <a:t>Np. formaty sekwencji aminokwasowych i nukleotydowych:</a:t>
            </a:r>
          </a:p>
          <a:p>
            <a:pPr lvl="2"/>
            <a:r>
              <a:rPr lang="pl-PL" sz="1600" dirty="0"/>
              <a:t>PIR</a:t>
            </a:r>
          </a:p>
          <a:p>
            <a:pPr lvl="2"/>
            <a:endParaRPr lang="pl-PL" sz="1600" dirty="0"/>
          </a:p>
          <a:p>
            <a:pPr lvl="2">
              <a:buNone/>
            </a:pPr>
            <a:endParaRPr lang="pl-PL" sz="1600" dirty="0"/>
          </a:p>
          <a:p>
            <a:pPr lvl="2"/>
            <a:r>
              <a:rPr lang="pl-PL" sz="1600" dirty="0"/>
              <a:t>FASTA</a:t>
            </a:r>
          </a:p>
          <a:p>
            <a:pPr lvl="2">
              <a:buNone/>
            </a:pPr>
            <a:endParaRPr lang="pl-PL" sz="1600" dirty="0"/>
          </a:p>
          <a:p>
            <a:pPr lvl="2">
              <a:buNone/>
            </a:pPr>
            <a:endParaRPr lang="pl-PL" sz="1600" dirty="0"/>
          </a:p>
          <a:p>
            <a:pPr lvl="2"/>
            <a:r>
              <a:rPr lang="pl-PL" sz="1600" dirty="0"/>
              <a:t>Sama sekwencja (</a:t>
            </a:r>
            <a:r>
              <a:rPr lang="pl-PL" sz="1600" dirty="0" err="1"/>
              <a:t>bare</a:t>
            </a:r>
            <a:r>
              <a:rPr lang="pl-PL" sz="1600" dirty="0"/>
              <a:t> </a:t>
            </a:r>
            <a:r>
              <a:rPr lang="pl-PL" sz="1600" dirty="0" err="1"/>
              <a:t>sequence</a:t>
            </a:r>
            <a:r>
              <a:rPr lang="pl-PL" sz="1600" dirty="0"/>
              <a:t>)</a:t>
            </a:r>
          </a:p>
          <a:p>
            <a:pPr lvl="2"/>
            <a:endParaRPr lang="pl-PL" sz="1600" dirty="0"/>
          </a:p>
          <a:p>
            <a:pPr lvl="2"/>
            <a:endParaRPr lang="pl-PL" sz="1600" dirty="0"/>
          </a:p>
          <a:p>
            <a:pPr lvl="2"/>
            <a:r>
              <a:rPr lang="pl-PL" sz="1600" dirty="0"/>
              <a:t>Sekwencja z numeracją i spacjami</a:t>
            </a:r>
          </a:p>
          <a:p>
            <a:pPr lvl="1"/>
            <a:endParaRPr lang="pl-PL" sz="1800" dirty="0"/>
          </a:p>
          <a:p>
            <a:pPr>
              <a:buNone/>
            </a:pPr>
            <a:endParaRPr lang="pl-PL" sz="2000" dirty="0"/>
          </a:p>
          <a:p>
            <a:endParaRPr lang="pl-PL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3644" y="4407768"/>
            <a:ext cx="48387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504" y="5445224"/>
            <a:ext cx="46958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7808" y="3429001"/>
            <a:ext cx="48006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67809" y="2492897"/>
            <a:ext cx="38004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Informacje z baz danych, w celu dalszej analizy, często muszą zostać pobrane i  przekonwertowane do formatu kompatybilnego z wykorzystywaną aplikacją </a:t>
            </a:r>
          </a:p>
          <a:p>
            <a:r>
              <a:rPr lang="pl-PL" sz="2800" dirty="0"/>
              <a:t>Z plików danych musi zostać wyekstrahowana tylko część danych np. pojedynczy model białka z pliku PDB</a:t>
            </a:r>
          </a:p>
          <a:p>
            <a:r>
              <a:rPr lang="pl-PL" sz="2800" dirty="0"/>
              <a:t>Dane generowane przez różne aplikacje muszą zostać zagregowane</a:t>
            </a:r>
          </a:p>
          <a:p>
            <a:endParaRPr lang="pl-PL" sz="2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Rodzaje danych biologicznych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/>
              <a:t>Sekwencje, np. dane genomowe</a:t>
            </a:r>
          </a:p>
          <a:p>
            <a:r>
              <a:rPr lang="pl-PL" sz="2800" dirty="0"/>
              <a:t>Struktury przestrzenne </a:t>
            </a:r>
          </a:p>
          <a:p>
            <a:r>
              <a:rPr lang="pl-PL" sz="2800" dirty="0"/>
              <a:t>Drzewa filogenetyczne</a:t>
            </a:r>
          </a:p>
          <a:p>
            <a:r>
              <a:rPr lang="pl-PL" sz="2800" dirty="0"/>
              <a:t>Sieci / grafy – np. mapy interakcji białek, modelowanie oddziaływań</a:t>
            </a:r>
          </a:p>
          <a:p>
            <a:r>
              <a:rPr lang="pl-PL" sz="2800" dirty="0"/>
              <a:t>Szlaki metaboliczne</a:t>
            </a:r>
          </a:p>
          <a:p>
            <a:r>
              <a:rPr lang="pl-PL" sz="2800" dirty="0"/>
              <a:t>Dane z </a:t>
            </a:r>
            <a:r>
              <a:rPr lang="pl-PL" sz="2800" dirty="0" err="1"/>
              <a:t>mikromacierzy</a:t>
            </a:r>
            <a:r>
              <a:rPr lang="pl-PL" sz="2800" dirty="0"/>
              <a:t> i ekspresja genów</a:t>
            </a:r>
          </a:p>
          <a:p>
            <a:r>
              <a:rPr lang="pl-PL" sz="2800" dirty="0"/>
              <a:t>Dane obrazowe</a:t>
            </a:r>
          </a:p>
          <a:p>
            <a:pPr>
              <a:buNone/>
            </a:pPr>
            <a:endParaRPr lang="pl-PL" sz="2800" dirty="0"/>
          </a:p>
          <a:p>
            <a:endParaRPr lang="pl-PL" sz="2800" dirty="0"/>
          </a:p>
          <a:p>
            <a:endParaRPr lang="pl-PL" sz="2800" dirty="0"/>
          </a:p>
        </p:txBody>
      </p:sp>
    </p:spTree>
  </p:cSld>
  <p:clrMapOvr>
    <a:masterClrMapping/>
  </p:clrMapOvr>
  <p:transition spd="med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Źródło danych – rodzaje baz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sz="2800" dirty="0"/>
              <a:t>Pochodzenie</a:t>
            </a:r>
          </a:p>
          <a:p>
            <a:pPr lvl="1"/>
            <a:r>
              <a:rPr lang="pl-PL" sz="2400" dirty="0"/>
              <a:t>Dane pochodzące bezpośrednio z eksperymentu</a:t>
            </a:r>
          </a:p>
          <a:p>
            <a:pPr lvl="1"/>
            <a:r>
              <a:rPr lang="pl-PL" sz="2400" dirty="0"/>
              <a:t>Dane wywiedzione z danych eksperymentalnych</a:t>
            </a:r>
          </a:p>
          <a:p>
            <a:pPr lvl="1"/>
            <a:r>
              <a:rPr lang="pl-PL" sz="2400" dirty="0"/>
              <a:t>Dane zagregowane</a:t>
            </a:r>
          </a:p>
          <a:p>
            <a:r>
              <a:rPr lang="pl-PL" sz="2800" dirty="0"/>
              <a:t>Jakość</a:t>
            </a:r>
          </a:p>
          <a:p>
            <a:pPr lvl="1"/>
            <a:r>
              <a:rPr lang="pl-PL" sz="2400" dirty="0"/>
              <a:t>Dane deponowane bezpośrednio</a:t>
            </a:r>
          </a:p>
          <a:p>
            <a:pPr lvl="1"/>
            <a:r>
              <a:rPr lang="pl-PL" sz="2400" dirty="0"/>
              <a:t>Dane deponowane przez „kuratorów”</a:t>
            </a:r>
          </a:p>
          <a:p>
            <a:pPr lvl="1"/>
            <a:r>
              <a:rPr lang="pl-PL" sz="2400" dirty="0"/>
              <a:t>Zarządzanie błędami – usuwanie błędnych danych lub ich znakowanie</a:t>
            </a:r>
          </a:p>
          <a:p>
            <a:pPr lvl="1"/>
            <a:r>
              <a:rPr lang="pl-PL" sz="2400" dirty="0"/>
              <a:t>Sprawdzanie błędów</a:t>
            </a:r>
          </a:p>
          <a:p>
            <a:pPr lvl="1"/>
            <a:r>
              <a:rPr lang="pl-PL" sz="2400" dirty="0"/>
              <a:t>Spójność, aktualizacje</a:t>
            </a:r>
          </a:p>
          <a:p>
            <a:pPr lvl="1"/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Organizacja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Pliki płaskie</a:t>
            </a:r>
          </a:p>
          <a:p>
            <a:r>
              <a:rPr lang="pl-PL" dirty="0" smtClean="0"/>
              <a:t>Relacyjne bazy danych</a:t>
            </a:r>
          </a:p>
          <a:p>
            <a:r>
              <a:rPr lang="pl-PL" dirty="0" smtClean="0"/>
              <a:t>Obiektowe bazy danych</a:t>
            </a:r>
          </a:p>
          <a:p>
            <a:r>
              <a:rPr lang="pl-PL" dirty="0" smtClean="0"/>
              <a:t>Bazy danych typu </a:t>
            </a:r>
            <a:r>
              <a:rPr lang="pl-PL" dirty="0" err="1" smtClean="0"/>
              <a:t>NoSQL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Dostępność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27448" y="2636912"/>
            <a:ext cx="10378752" cy="3887714"/>
          </a:xfrm>
        </p:spPr>
        <p:txBody>
          <a:bodyPr/>
          <a:lstStyle/>
          <a:p>
            <a:r>
              <a:rPr lang="pl-PL" dirty="0" smtClean="0"/>
              <a:t>Dostępne publicznie bez restrykcji</a:t>
            </a:r>
          </a:p>
          <a:p>
            <a:r>
              <a:rPr lang="pl-PL" dirty="0" smtClean="0"/>
              <a:t>Dostępne, ale chronione prawami autorskimi</a:t>
            </a:r>
          </a:p>
          <a:p>
            <a:r>
              <a:rPr lang="pl-PL" dirty="0" smtClean="0"/>
              <a:t>Dostępne, ale bez możliwość pobrania</a:t>
            </a:r>
          </a:p>
          <a:p>
            <a:r>
              <a:rPr lang="pl-PL" dirty="0" smtClean="0"/>
              <a:t>Dostępne dla środowiska akademickiego</a:t>
            </a:r>
          </a:p>
          <a:p>
            <a:r>
              <a:rPr lang="pl-PL" dirty="0" smtClean="0"/>
              <a:t>Komercyjne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Opiekunowie/kuratorzy baz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Duże instytucje publiczne (NCBI, EMBL)</a:t>
            </a:r>
          </a:p>
          <a:p>
            <a:r>
              <a:rPr lang="pl-PL" dirty="0" smtClean="0"/>
              <a:t>Instytucje kwasi-akademickie (Swiss </a:t>
            </a:r>
            <a:r>
              <a:rPr lang="pl-PL" dirty="0" err="1" smtClean="0"/>
              <a:t>Institute</a:t>
            </a:r>
            <a:r>
              <a:rPr lang="pl-PL" dirty="0" smtClean="0"/>
              <a:t> of </a:t>
            </a:r>
            <a:r>
              <a:rPr lang="pl-PL" dirty="0" err="1" smtClean="0"/>
              <a:t>Bioinformatics</a:t>
            </a:r>
            <a:r>
              <a:rPr lang="pl-PL" dirty="0" smtClean="0"/>
              <a:t>)</a:t>
            </a:r>
          </a:p>
          <a:p>
            <a:r>
              <a:rPr lang="pl-PL" dirty="0" smtClean="0"/>
              <a:t>Grupa akademicka lub naukowiec/ekspert</a:t>
            </a:r>
          </a:p>
          <a:p>
            <a:r>
              <a:rPr lang="pl-PL" dirty="0" smtClean="0"/>
              <a:t> Firma komercyjna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Algorytmy i analizy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52600" y="1700808"/>
            <a:ext cx="7799784" cy="4852392"/>
          </a:xfrm>
        </p:spPr>
        <p:txBody>
          <a:bodyPr>
            <a:normAutofit fontScale="92500" lnSpcReduction="20000"/>
          </a:bodyPr>
          <a:lstStyle/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/>
              <a:t>Proste operacje – wyszukiwanie ciągów znaków, zliczanie, itp.</a:t>
            </a:r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/>
              <a:t>Porównywanie sekwencji</a:t>
            </a:r>
            <a:endParaRPr lang="en-US" sz="2000" dirty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/>
              <a:t>Konstrukcja drzew (filogenetycznych)</a:t>
            </a:r>
            <a:endParaRPr lang="en-US" sz="2000" dirty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/>
              <a:t>Detekcja wzorców w sekwencjach</a:t>
            </a:r>
            <a:endParaRPr lang="en-US" sz="2000" dirty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/>
              <a:t>Modelowanie</a:t>
            </a:r>
            <a:r>
              <a:rPr lang="en-US" sz="2000" dirty="0"/>
              <a:t> </a:t>
            </a:r>
            <a:r>
              <a:rPr lang="pl-PL" sz="2000" dirty="0"/>
              <a:t>struktur </a:t>
            </a:r>
            <a:r>
              <a:rPr lang="en-US" sz="2000" dirty="0"/>
              <a:t>3D </a:t>
            </a:r>
            <a:r>
              <a:rPr lang="pl-PL" sz="2000" dirty="0"/>
              <a:t>z sekwencji</a:t>
            </a:r>
            <a:endParaRPr lang="en-US" sz="2000" dirty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/>
              <a:t>Wnioskowanie dot. mechanizmów regulacji komórkowej</a:t>
            </a:r>
            <a:endParaRPr lang="en-US" sz="2000" dirty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/>
              <a:t>Przewidywanie lub determinacja funkcji białek i</a:t>
            </a:r>
            <a:r>
              <a:rPr lang="en-US" sz="2000" dirty="0"/>
              <a:t> </a:t>
            </a:r>
            <a:r>
              <a:rPr lang="pl-PL" sz="2000" dirty="0"/>
              <a:t>szlaków metabolicznych</a:t>
            </a:r>
            <a:endParaRPr lang="en-US" sz="2000" dirty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/>
              <a:t>A</a:t>
            </a:r>
            <a:r>
              <a:rPr lang="en-US" sz="2000" dirty="0"/>
              <a:t>s</a:t>
            </a:r>
            <a:r>
              <a:rPr lang="pl-PL" sz="2000" dirty="0" err="1"/>
              <a:t>emblacja</a:t>
            </a:r>
            <a:r>
              <a:rPr lang="en-US" sz="2000" dirty="0"/>
              <a:t> </a:t>
            </a:r>
            <a:r>
              <a:rPr lang="pl-PL" sz="2000" dirty="0"/>
              <a:t>fragmentów </a:t>
            </a:r>
            <a:r>
              <a:rPr lang="en-US" sz="2000" dirty="0"/>
              <a:t>DNA</a:t>
            </a:r>
            <a:endParaRPr lang="pl-PL" sz="2000" dirty="0"/>
          </a:p>
        </p:txBody>
      </p:sp>
    </p:spTree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/>
              <a:t>Języki interpretowane</a:t>
            </a:r>
          </a:p>
          <a:p>
            <a:r>
              <a:rPr lang="pl-PL" sz="2400" dirty="0"/>
              <a:t>Zwykle nie wymagają kompilacji</a:t>
            </a:r>
          </a:p>
          <a:p>
            <a:r>
              <a:rPr lang="pl-PL" sz="2400" dirty="0"/>
              <a:t>Często stosują automatyczne typowanie</a:t>
            </a:r>
          </a:p>
          <a:p>
            <a:r>
              <a:rPr lang="pl-PL" sz="2400" dirty="0"/>
              <a:t>Przykłady:</a:t>
            </a:r>
          </a:p>
          <a:p>
            <a:pPr lvl="1"/>
            <a:r>
              <a:rPr lang="pl-PL" dirty="0"/>
              <a:t>Powłoka systemu </a:t>
            </a:r>
            <a:r>
              <a:rPr lang="pl-PL" dirty="0" err="1"/>
              <a:t>linux/uni</a:t>
            </a:r>
            <a:r>
              <a:rPr lang="pl-PL" dirty="0"/>
              <a:t>x np.  język skryptów </a:t>
            </a:r>
            <a:r>
              <a:rPr lang="pl-PL" dirty="0" err="1"/>
              <a:t>Bash</a:t>
            </a:r>
            <a:endParaRPr lang="pl-PL" dirty="0"/>
          </a:p>
          <a:p>
            <a:pPr lvl="1"/>
            <a:r>
              <a:rPr lang="pl-PL" dirty="0"/>
              <a:t>Pliki wsadowe .bat, skrypty w </a:t>
            </a:r>
            <a:r>
              <a:rPr lang="pl-PL" dirty="0" err="1"/>
              <a:t>PowerShell</a:t>
            </a:r>
            <a:endParaRPr lang="pl-PL" dirty="0"/>
          </a:p>
          <a:p>
            <a:pPr lvl="1"/>
            <a:r>
              <a:rPr lang="pl-PL" dirty="0"/>
              <a:t>AWK (Zobacz: http://www.cs.put.poznan.pl/jnawrocki/ics/0203/02wpr5-awk.ppt)</a:t>
            </a:r>
          </a:p>
          <a:p>
            <a:pPr lvl="1"/>
            <a:r>
              <a:rPr lang="pl-PL" dirty="0"/>
              <a:t>Perl</a:t>
            </a:r>
          </a:p>
          <a:p>
            <a:pPr lvl="1"/>
            <a:r>
              <a:rPr lang="pl-PL" dirty="0" err="1"/>
              <a:t>Python</a:t>
            </a:r>
            <a:endParaRPr lang="pl-PL" dirty="0"/>
          </a:p>
          <a:p>
            <a:pPr lvl="1"/>
            <a:r>
              <a:rPr lang="pl-PL" dirty="0"/>
              <a:t>Ruby</a:t>
            </a:r>
          </a:p>
          <a:p>
            <a:pPr lvl="1"/>
            <a:endParaRPr lang="pl-PL" sz="2400" dirty="0"/>
          </a:p>
          <a:p>
            <a:pPr lvl="1"/>
            <a:endParaRPr lang="pl-PL" sz="2400" dirty="0"/>
          </a:p>
          <a:p>
            <a:pPr lvl="1"/>
            <a:endParaRPr lang="pl-PL" sz="2400" dirty="0"/>
          </a:p>
          <a:p>
            <a:pPr lvl="1"/>
            <a:endParaRPr lang="pl-PL" sz="2400" dirty="0"/>
          </a:p>
        </p:txBody>
      </p:sp>
    </p:spTree>
  </p:cSld>
  <p:clrMapOvr>
    <a:masterClrMapping/>
  </p:clrMapOvr>
  <p:transition spd="med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pic>
        <p:nvPicPr>
          <p:cNvPr id="11270" name="Picture 6" descr="bioper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68408" y="5640387"/>
            <a:ext cx="1333500" cy="742950"/>
          </a:xfrm>
          <a:solidFill>
            <a:schemeClr val="tx1"/>
          </a:solidFill>
        </p:spPr>
      </p:pic>
      <p:sp>
        <p:nvSpPr>
          <p:cNvPr id="112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271464" y="1844824"/>
            <a:ext cx="10585176" cy="4354512"/>
          </a:xfrm>
        </p:spPr>
        <p:txBody>
          <a:bodyPr>
            <a:normAutofit/>
          </a:bodyPr>
          <a:lstStyle/>
          <a:p>
            <a:r>
              <a:rPr lang="en-US" sz="2800" dirty="0" err="1"/>
              <a:t>BioPerl</a:t>
            </a:r>
            <a:r>
              <a:rPr lang="en-US" sz="2800" dirty="0"/>
              <a:t> </a:t>
            </a:r>
            <a:r>
              <a:rPr lang="pl-PL" sz="2800" dirty="0"/>
              <a:t>jest zbiorem modułów Perl-a</a:t>
            </a:r>
            <a:endParaRPr lang="en-US" sz="2800" dirty="0"/>
          </a:p>
          <a:p>
            <a:r>
              <a:rPr lang="pl-PL" sz="2800" dirty="0"/>
              <a:t>Trzy paradygmaty projektowe w </a:t>
            </a:r>
            <a:r>
              <a:rPr lang="en-US" sz="2800" dirty="0" err="1"/>
              <a:t>BioPerl</a:t>
            </a:r>
            <a:r>
              <a:rPr lang="pl-PL" sz="2800" dirty="0"/>
              <a:t>u</a:t>
            </a:r>
            <a:r>
              <a:rPr lang="en-US" sz="2800" dirty="0"/>
              <a:t> </a:t>
            </a:r>
            <a:endParaRPr lang="pl-PL" sz="2800" dirty="0"/>
          </a:p>
          <a:p>
            <a:pPr lvl="1"/>
            <a:r>
              <a:rPr lang="pl-PL" dirty="0" smtClean="0"/>
              <a:t>Separacja interfejsów od implementacji</a:t>
            </a:r>
          </a:p>
          <a:p>
            <a:pPr lvl="1"/>
            <a:r>
              <a:rPr lang="pl-PL" dirty="0" smtClean="0"/>
              <a:t>Dostarczenie bazowego  wzorca (</a:t>
            </a:r>
            <a:r>
              <a:rPr lang="pl-PL" dirty="0" err="1" smtClean="0"/>
              <a:t>framework-u</a:t>
            </a:r>
            <a:r>
              <a:rPr lang="pl-PL" dirty="0" smtClean="0"/>
              <a:t>)  dla odpowiednich operacji</a:t>
            </a:r>
            <a:r>
              <a:rPr lang="en-US" dirty="0" smtClean="0"/>
              <a:t> </a:t>
            </a:r>
            <a:r>
              <a:rPr lang="pl-PL" dirty="0" smtClean="0"/>
              <a:t>poprzez </a:t>
            </a:r>
            <a:r>
              <a:rPr lang="pl-PL" dirty="0" err="1" smtClean="0"/>
              <a:t>generalizacię</a:t>
            </a:r>
            <a:r>
              <a:rPr lang="pl-PL" dirty="0" smtClean="0"/>
              <a:t> typowych procedur do pojedynczego modułu</a:t>
            </a:r>
            <a:endParaRPr lang="en-US" dirty="0" smtClean="0"/>
          </a:p>
          <a:p>
            <a:pPr lvl="1"/>
            <a:r>
              <a:rPr lang="pl-PL" dirty="0" smtClean="0"/>
              <a:t>Wykorzystanie wzorców projektowych opracowanych przez </a:t>
            </a:r>
            <a:r>
              <a:rPr lang="en-US" dirty="0" smtClean="0"/>
              <a:t>Erich</a:t>
            </a:r>
            <a:r>
              <a:rPr lang="pl-PL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Gamm</a:t>
            </a:r>
            <a:r>
              <a:rPr lang="pl-PL" dirty="0" smtClean="0"/>
              <a:t>a:</a:t>
            </a:r>
            <a:r>
              <a:rPr lang="en-US" dirty="0" smtClean="0"/>
              <a:t> </a:t>
            </a:r>
            <a:r>
              <a:rPr lang="pl-PL" dirty="0" smtClean="0"/>
              <a:t>metoda wytwórcza i wzorzec strategii 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9083352" cy="1143000"/>
          </a:xfrm>
        </p:spPr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9416" y="1600201"/>
            <a:ext cx="10225136" cy="4525963"/>
          </a:xfrm>
        </p:spPr>
        <p:txBody>
          <a:bodyPr/>
          <a:lstStyle/>
          <a:p>
            <a:r>
              <a:rPr lang="en-US" dirty="0" err="1" smtClean="0"/>
              <a:t>Biopython</a:t>
            </a:r>
            <a:r>
              <a:rPr lang="en-US" dirty="0" smtClean="0"/>
              <a:t> </a:t>
            </a:r>
            <a:r>
              <a:rPr lang="pl-PL" dirty="0" smtClean="0"/>
              <a:t>jest zbiorem modułów</a:t>
            </a:r>
            <a:r>
              <a:rPr lang="en-US" dirty="0" smtClean="0"/>
              <a:t> Python</a:t>
            </a:r>
          </a:p>
          <a:p>
            <a:r>
              <a:rPr lang="pl-PL" dirty="0" smtClean="0"/>
              <a:t>Kluczowe elementy projektu </a:t>
            </a:r>
            <a:r>
              <a:rPr lang="en-US" dirty="0" smtClean="0"/>
              <a:t> </a:t>
            </a:r>
            <a:r>
              <a:rPr lang="en-US" dirty="0" err="1" smtClean="0"/>
              <a:t>BioPython</a:t>
            </a:r>
            <a:endParaRPr lang="en-US" dirty="0" smtClean="0"/>
          </a:p>
          <a:p>
            <a:pPr lvl="1"/>
            <a:r>
              <a:rPr lang="pl-PL" dirty="0" smtClean="0"/>
              <a:t>tworzenie </a:t>
            </a:r>
            <a:r>
              <a:rPr lang="pl-PL" dirty="0" err="1" smtClean="0"/>
              <a:t>parserów</a:t>
            </a:r>
            <a:r>
              <a:rPr lang="en-US" dirty="0" smtClean="0"/>
              <a:t> </a:t>
            </a:r>
            <a:r>
              <a:rPr lang="pl-PL" dirty="0" smtClean="0"/>
              <a:t>do danych biologicznych</a:t>
            </a:r>
            <a:endParaRPr lang="en-US" dirty="0" smtClean="0"/>
          </a:p>
          <a:p>
            <a:pPr lvl="1"/>
            <a:r>
              <a:rPr lang="pl-PL" dirty="0" smtClean="0"/>
              <a:t>Projektowanie interfejsów użytecznych w przetwarzaniu </a:t>
            </a:r>
            <a:r>
              <a:rPr lang="pl-PL" dirty="0" smtClean="0"/>
              <a:t>sekwencji</a:t>
            </a:r>
          </a:p>
          <a:p>
            <a:r>
              <a:rPr lang="pl-PL" dirty="0" err="1" smtClean="0"/>
              <a:t>BioShell</a:t>
            </a:r>
            <a:r>
              <a:rPr lang="pl-PL" dirty="0" smtClean="0"/>
              <a:t>  3.0 – napisany w C++, ale jego biblioteki można wykorzystywać bezpośrednio w </a:t>
            </a:r>
            <a:r>
              <a:rPr lang="pl-PL" dirty="0" err="1" smtClean="0"/>
              <a:t>Pythonie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4342" name="Picture 6" descr="biopyth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775521" y="5013176"/>
            <a:ext cx="2914651" cy="2185988"/>
          </a:xfrm>
        </p:spPr>
      </p:pic>
      <p:pic>
        <p:nvPicPr>
          <p:cNvPr id="14344" name="Picture 8" descr="scipy_logo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tretch>
            <a:fillRect/>
          </a:stretch>
        </p:blipFill>
        <p:spPr>
          <a:xfrm>
            <a:off x="7392144" y="5835688"/>
            <a:ext cx="1666667" cy="5809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528" y="328465"/>
            <a:ext cx="9152954" cy="1143000"/>
          </a:xfrm>
        </p:spPr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83432" y="1844824"/>
            <a:ext cx="10017050" cy="4464496"/>
          </a:xfrm>
        </p:spPr>
        <p:txBody>
          <a:bodyPr/>
          <a:lstStyle/>
          <a:p>
            <a:r>
              <a:rPr lang="pl-PL" dirty="0" err="1" smtClean="0"/>
              <a:t>BioPHP</a:t>
            </a:r>
            <a:r>
              <a:rPr lang="pl-PL" dirty="0" smtClean="0"/>
              <a:t> dawniej</a:t>
            </a:r>
            <a:r>
              <a:rPr lang="en-US" dirty="0" smtClean="0"/>
              <a:t> </a:t>
            </a:r>
            <a:r>
              <a:rPr lang="en-US" dirty="0" err="1" smtClean="0"/>
              <a:t>GenePHP</a:t>
            </a:r>
            <a:r>
              <a:rPr lang="en-US" dirty="0" smtClean="0"/>
              <a:t>,</a:t>
            </a:r>
            <a:r>
              <a:rPr lang="pl-PL" dirty="0" smtClean="0"/>
              <a:t> </a:t>
            </a:r>
            <a:r>
              <a:rPr lang="en-US" dirty="0" smtClean="0"/>
              <a:t> </a:t>
            </a:r>
            <a:r>
              <a:rPr lang="pl-PL" dirty="0" smtClean="0"/>
              <a:t>„</a:t>
            </a:r>
            <a:r>
              <a:rPr lang="en-US" dirty="0" smtClean="0"/>
              <a:t>seeks to encourage the use of PHP as a “glue” language to bind web-based bioinformatics applications and databases</a:t>
            </a:r>
            <a:r>
              <a:rPr lang="pl-PL" dirty="0" smtClean="0"/>
              <a:t>”</a:t>
            </a:r>
            <a:r>
              <a:rPr lang="en-US" dirty="0" smtClean="0"/>
              <a:t> </a:t>
            </a:r>
          </a:p>
          <a:p>
            <a:r>
              <a:rPr lang="pl-PL" dirty="0" smtClean="0"/>
              <a:t>Funkcje  zaimplementowane w</a:t>
            </a:r>
            <a:r>
              <a:rPr lang="en-US" dirty="0" smtClean="0"/>
              <a:t> </a:t>
            </a:r>
            <a:r>
              <a:rPr lang="en-US" dirty="0" err="1" smtClean="0"/>
              <a:t>BioPHP</a:t>
            </a:r>
            <a:endParaRPr lang="en-US" dirty="0" smtClean="0"/>
          </a:p>
          <a:p>
            <a:pPr lvl="1"/>
            <a:r>
              <a:rPr lang="pl-PL" dirty="0" smtClean="0"/>
              <a:t>Odczyt danych biologicznych w formatach</a:t>
            </a:r>
            <a:r>
              <a:rPr lang="en-US" dirty="0" smtClean="0"/>
              <a:t> </a:t>
            </a:r>
            <a:r>
              <a:rPr lang="en-US" dirty="0" err="1" smtClean="0"/>
              <a:t>GenBank</a:t>
            </a:r>
            <a:r>
              <a:rPr lang="pl-PL" dirty="0" smtClean="0"/>
              <a:t>-u</a:t>
            </a:r>
            <a:r>
              <a:rPr lang="en-US" dirty="0" smtClean="0"/>
              <a:t>, </a:t>
            </a:r>
            <a:r>
              <a:rPr lang="en-US" dirty="0" err="1" smtClean="0"/>
              <a:t>Swissprot</a:t>
            </a:r>
            <a:r>
              <a:rPr lang="pl-PL" dirty="0" smtClean="0"/>
              <a:t>-a</a:t>
            </a:r>
            <a:r>
              <a:rPr lang="en-US" dirty="0" smtClean="0"/>
              <a:t>, </a:t>
            </a:r>
            <a:r>
              <a:rPr lang="en-US" dirty="0" err="1" smtClean="0"/>
              <a:t>Fasta</a:t>
            </a:r>
            <a:r>
              <a:rPr lang="en-US" dirty="0" smtClean="0"/>
              <a:t>,  </a:t>
            </a:r>
            <a:r>
              <a:rPr lang="pl-PL" dirty="0" err="1" smtClean="0"/>
              <a:t>alignment-ów</a:t>
            </a:r>
            <a:r>
              <a:rPr lang="pl-PL" dirty="0" smtClean="0"/>
              <a:t> </a:t>
            </a:r>
            <a:r>
              <a:rPr lang="en-US" dirty="0" err="1" smtClean="0"/>
              <a:t>Clustal</a:t>
            </a:r>
            <a:r>
              <a:rPr lang="pl-PL" dirty="0" smtClean="0"/>
              <a:t>-a </a:t>
            </a:r>
            <a:r>
              <a:rPr lang="en-US" dirty="0" smtClean="0"/>
              <a:t> </a:t>
            </a:r>
            <a:r>
              <a:rPr lang="pl-PL" dirty="0" smtClean="0"/>
              <a:t>(</a:t>
            </a:r>
            <a:r>
              <a:rPr lang="en-US" dirty="0" smtClean="0"/>
              <a:t>ALN</a:t>
            </a:r>
            <a:r>
              <a:rPr lang="pl-PL" dirty="0" smtClean="0"/>
              <a:t>)</a:t>
            </a:r>
            <a:endParaRPr lang="en-US" dirty="0" smtClean="0"/>
          </a:p>
          <a:p>
            <a:pPr lvl="1"/>
            <a:r>
              <a:rPr lang="pl-PL" dirty="0" smtClean="0"/>
              <a:t>Proste analizy </a:t>
            </a:r>
            <a:r>
              <a:rPr lang="pl-PL" dirty="0" smtClean="0"/>
              <a:t>sekwencji</a:t>
            </a:r>
          </a:p>
          <a:p>
            <a:r>
              <a:rPr lang="pl-PL" dirty="0" smtClean="0"/>
              <a:t>Projekt nie jest aktywnie rozwijany</a:t>
            </a:r>
            <a:endParaRPr lang="en-US" dirty="0"/>
          </a:p>
        </p:txBody>
      </p:sp>
      <p:pic>
        <p:nvPicPr>
          <p:cNvPr id="17414" name="Picture 6" descr="biophpv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9009757" y="5157192"/>
            <a:ext cx="1990725" cy="106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pl-PL" dirty="0"/>
          </a:p>
        </p:txBody>
      </p:sp>
      <p:pic>
        <p:nvPicPr>
          <p:cNvPr id="19462" name="Picture 6" descr="ruby-log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3352" y="5229200"/>
            <a:ext cx="1000125" cy="1447800"/>
          </a:xfrm>
          <a:noFill/>
          <a:ln/>
        </p:spPr>
      </p:pic>
      <p:sp>
        <p:nvSpPr>
          <p:cNvPr id="194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2276872"/>
            <a:ext cx="12192000" cy="3900091"/>
          </a:xfrm>
        </p:spPr>
        <p:txBody>
          <a:bodyPr/>
          <a:lstStyle/>
          <a:p>
            <a:pPr marL="381000" indent="-381000"/>
            <a:r>
              <a:rPr lang="en-US" dirty="0"/>
              <a:t>Ruby </a:t>
            </a:r>
            <a:r>
              <a:rPr lang="pl-PL" dirty="0" smtClean="0"/>
              <a:t>jest obiektowym językiem skryptowym</a:t>
            </a:r>
            <a:endParaRPr lang="en-US" dirty="0"/>
          </a:p>
          <a:p>
            <a:pPr marL="381000" indent="-381000"/>
            <a:r>
              <a:rPr lang="pl-PL" dirty="0" smtClean="0"/>
              <a:t>Projekt </a:t>
            </a:r>
            <a:r>
              <a:rPr lang="en-US" dirty="0" err="1" smtClean="0"/>
              <a:t>BioRuby</a:t>
            </a:r>
            <a:r>
              <a:rPr lang="en-US" dirty="0" smtClean="0"/>
              <a:t> </a:t>
            </a:r>
            <a:r>
              <a:rPr lang="pl-PL" dirty="0" smtClean="0"/>
              <a:t>jest wspierany i finansowany przez:</a:t>
            </a:r>
            <a:endParaRPr lang="en-US" dirty="0"/>
          </a:p>
          <a:p>
            <a:pPr marL="800100" lvl="1" indent="-342900"/>
            <a:r>
              <a:rPr lang="en-US" dirty="0"/>
              <a:t>Human Genome Center </a:t>
            </a:r>
            <a:r>
              <a:rPr lang="pl-PL" dirty="0" smtClean="0"/>
              <a:t>na </a:t>
            </a:r>
            <a:r>
              <a:rPr lang="en-US" dirty="0" err="1" smtClean="0"/>
              <a:t>Uni</a:t>
            </a:r>
            <a:r>
              <a:rPr lang="pl-PL" dirty="0" err="1" smtClean="0"/>
              <a:t>wersytecie</a:t>
            </a:r>
            <a:r>
              <a:rPr lang="en-US" dirty="0" smtClean="0"/>
              <a:t> </a:t>
            </a:r>
            <a:r>
              <a:rPr lang="pl-PL" dirty="0" smtClean="0"/>
              <a:t>w </a:t>
            </a:r>
            <a:r>
              <a:rPr lang="en-US" dirty="0" err="1" smtClean="0"/>
              <a:t>Tok</a:t>
            </a:r>
            <a:r>
              <a:rPr lang="pl-PL" dirty="0" err="1" smtClean="0"/>
              <a:t>yo</a:t>
            </a:r>
            <a:endParaRPr lang="en-US" dirty="0"/>
          </a:p>
          <a:p>
            <a:pPr marL="800100" lvl="1" indent="-342900"/>
            <a:r>
              <a:rPr lang="en-US" dirty="0"/>
              <a:t>Bioinformatics Center </a:t>
            </a:r>
            <a:r>
              <a:rPr lang="pl-PL" dirty="0" smtClean="0"/>
              <a:t>na Uniwersytecie w </a:t>
            </a:r>
            <a:r>
              <a:rPr lang="en-US" dirty="0" smtClean="0"/>
              <a:t>Kyoto</a:t>
            </a:r>
            <a:endParaRPr lang="en-US" dirty="0"/>
          </a:p>
        </p:txBody>
      </p:sp>
      <p:pic>
        <p:nvPicPr>
          <p:cNvPr id="19464" name="Picture 8" descr="bioruby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8382000" y="6096000"/>
            <a:ext cx="3810000" cy="762000"/>
          </a:xfrm>
          <a:noFill/>
          <a:ln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 </a:t>
            </a:r>
            <a:r>
              <a:rPr lang="pl-PL" dirty="0" smtClean="0"/>
              <a:t>i</a:t>
            </a:r>
            <a:r>
              <a:rPr lang="en-US" dirty="0" smtClean="0"/>
              <a:t> </a:t>
            </a:r>
            <a:r>
              <a:rPr lang="pl-PL" dirty="0" smtClean="0"/>
              <a:t>składowanie danych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983432" y="1844823"/>
            <a:ext cx="10441160" cy="4463357"/>
          </a:xfrm>
        </p:spPr>
        <p:txBody>
          <a:bodyPr/>
          <a:lstStyle/>
          <a:p>
            <a:r>
              <a:rPr lang="en-US" dirty="0" smtClean="0"/>
              <a:t>XML </a:t>
            </a:r>
            <a:r>
              <a:rPr lang="pl-PL" dirty="0" smtClean="0"/>
              <a:t>jest uniwersalnym i </a:t>
            </a:r>
            <a:r>
              <a:rPr lang="pl-PL" dirty="0" err="1" smtClean="0"/>
              <a:t>roszerzalnym</a:t>
            </a:r>
            <a:r>
              <a:rPr lang="pl-PL" dirty="0" smtClean="0"/>
              <a:t> formatem przechowywania i wymiany danych oraz dokumentów </a:t>
            </a:r>
            <a:r>
              <a:rPr lang="pl-PL" dirty="0" err="1" smtClean="0"/>
              <a:t>ustrukturalizowanych</a:t>
            </a:r>
            <a:endParaRPr lang="en-US" dirty="0" smtClean="0"/>
          </a:p>
          <a:p>
            <a:endParaRPr lang="en-US" dirty="0" smtClean="0"/>
          </a:p>
          <a:p>
            <a:r>
              <a:rPr lang="pl-PL" dirty="0" smtClean="0"/>
              <a:t>Dwie inicjatywy godne odnotowania:</a:t>
            </a:r>
            <a:endParaRPr lang="en-US" dirty="0" smtClean="0"/>
          </a:p>
          <a:p>
            <a:pPr lvl="1"/>
            <a:r>
              <a:rPr lang="en-US" dirty="0" smtClean="0"/>
              <a:t>Bioinformatics Sequence Markup Language (BSML)</a:t>
            </a:r>
          </a:p>
          <a:p>
            <a:pPr lvl="1"/>
            <a:r>
              <a:rPr lang="en-US" dirty="0" err="1" smtClean="0"/>
              <a:t>BIOpolymer</a:t>
            </a:r>
            <a:r>
              <a:rPr lang="en-US" dirty="0" smtClean="0"/>
              <a:t> Markup Language (</a:t>
            </a:r>
            <a:r>
              <a:rPr lang="en-US" dirty="0" err="1" smtClean="0"/>
              <a:t>BioML</a:t>
            </a:r>
            <a:r>
              <a:rPr lang="en-US" dirty="0" smtClean="0"/>
              <a:t>)</a:t>
            </a:r>
            <a:endParaRPr lang="pl-PL" dirty="0" smtClean="0"/>
          </a:p>
          <a:p>
            <a:pPr lvl="1"/>
            <a:endParaRPr lang="pl-PL" dirty="0"/>
          </a:p>
          <a:p>
            <a:r>
              <a:rPr lang="pl-PL" dirty="0" smtClean="0"/>
              <a:t>XML jest sukcesywnie wypierany przez JSON-a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5640" y="548680"/>
            <a:ext cx="7848600" cy="6858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Programowanie deklaratywne i funkcyjne</a:t>
            </a:r>
            <a:endParaRPr lang="en-US" dirty="0"/>
          </a:p>
        </p:txBody>
      </p:sp>
      <p:sp>
        <p:nvSpPr>
          <p:cNvPr id="17" name="Symbol zastępczy zawartości 16"/>
          <p:cNvSpPr>
            <a:spLocks noGrp="1"/>
          </p:cNvSpPr>
          <p:nvPr>
            <p:ph idx="1"/>
          </p:nvPr>
        </p:nvSpPr>
        <p:spPr>
          <a:xfrm>
            <a:off x="1127448" y="2060848"/>
            <a:ext cx="9505056" cy="4492352"/>
          </a:xfrm>
        </p:spPr>
        <p:txBody>
          <a:bodyPr/>
          <a:lstStyle/>
          <a:p>
            <a:r>
              <a:rPr lang="pl-PL" dirty="0" smtClean="0"/>
              <a:t>Przykład czysto funkcyjnego języka</a:t>
            </a:r>
          </a:p>
          <a:p>
            <a:r>
              <a:rPr lang="pl-PL" dirty="0" smtClean="0"/>
              <a:t>Pod nazwa </a:t>
            </a:r>
            <a:r>
              <a:rPr lang="pl-PL" dirty="0" err="1" smtClean="0"/>
              <a:t>Biohaskell</a:t>
            </a:r>
            <a:r>
              <a:rPr lang="pl-PL" dirty="0" smtClean="0"/>
              <a:t> zbierane są wszelkie programy i biblioteki związane z zastosowaniem </a:t>
            </a:r>
            <a:r>
              <a:rPr lang="pl-PL" dirty="0" err="1" smtClean="0"/>
              <a:t>haskell-a</a:t>
            </a:r>
            <a:r>
              <a:rPr lang="pl-PL" dirty="0" smtClean="0"/>
              <a:t> w biologii. </a:t>
            </a:r>
            <a:endParaRPr lang="pl-PL" dirty="0"/>
          </a:p>
        </p:txBody>
      </p:sp>
      <p:pic>
        <p:nvPicPr>
          <p:cNvPr id="18" name="Picture 4" descr="BlueHaskellLogo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487566" y="5229201"/>
            <a:ext cx="4144938" cy="161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35523" y="692696"/>
            <a:ext cx="10972800" cy="106613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Programowanie deklaratywne </a:t>
            </a:r>
            <a:br>
              <a:rPr lang="pl-PL" dirty="0" smtClean="0"/>
            </a:br>
            <a:r>
              <a:rPr lang="pl-PL" dirty="0" smtClean="0"/>
              <a:t>i funkcyjne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43473" y="2060848"/>
            <a:ext cx="10264850" cy="4065316"/>
          </a:xfrm>
        </p:spPr>
        <p:txBody>
          <a:bodyPr/>
          <a:lstStyle/>
          <a:p>
            <a:r>
              <a:rPr lang="en-US" dirty="0" smtClean="0"/>
              <a:t>Biomedical Logic Programming (Blip)</a:t>
            </a:r>
          </a:p>
          <a:p>
            <a:pPr lvl="1"/>
            <a:r>
              <a:rPr lang="pl-PL" dirty="0" smtClean="0"/>
              <a:t>Zbiór modułów stworzonych z myślą o zastosowaniach </a:t>
            </a:r>
            <a:r>
              <a:rPr lang="pl-PL" dirty="0" err="1" smtClean="0"/>
              <a:t>bioinformatycznych</a:t>
            </a:r>
            <a:r>
              <a:rPr lang="pl-PL" dirty="0" smtClean="0"/>
              <a:t> i </a:t>
            </a:r>
            <a:r>
              <a:rPr lang="en-US" dirty="0" smtClean="0"/>
              <a:t>biomed</a:t>
            </a:r>
            <a:r>
              <a:rPr lang="pl-PL" dirty="0" err="1" smtClean="0"/>
              <a:t>ycznych</a:t>
            </a:r>
            <a:endParaRPr lang="en-US" dirty="0" smtClean="0"/>
          </a:p>
          <a:p>
            <a:pPr lvl="1"/>
            <a:r>
              <a:rPr lang="pl-PL" dirty="0" err="1" smtClean="0"/>
              <a:t>Zintregrowany</a:t>
            </a:r>
            <a:r>
              <a:rPr lang="pl-PL" dirty="0" smtClean="0"/>
              <a:t> system zapytań</a:t>
            </a:r>
            <a:endParaRPr lang="en-US" dirty="0" smtClean="0"/>
          </a:p>
          <a:p>
            <a:pPr lvl="1"/>
            <a:r>
              <a:rPr lang="pl-PL" dirty="0" smtClean="0"/>
              <a:t>Zaimplementowane w</a:t>
            </a:r>
            <a:r>
              <a:rPr lang="en-US" dirty="0" smtClean="0"/>
              <a:t> SWI-Prolog</a:t>
            </a:r>
            <a:endParaRPr lang="en-US" dirty="0"/>
          </a:p>
        </p:txBody>
      </p:sp>
      <p:pic>
        <p:nvPicPr>
          <p:cNvPr id="24580" name="Picture 4" descr="prolo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7569723" y="5157192"/>
            <a:ext cx="4038600" cy="15775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45316" y="54868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Programowanie deklaratywne </a:t>
            </a:r>
            <a:br>
              <a:rPr lang="pl-PL" dirty="0" smtClean="0"/>
            </a:br>
            <a:r>
              <a:rPr lang="pl-PL" dirty="0" smtClean="0"/>
              <a:t>i funkcyjne</a:t>
            </a: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9416" y="1916832"/>
            <a:ext cx="10778700" cy="4209332"/>
          </a:xfrm>
        </p:spPr>
        <p:txBody>
          <a:bodyPr/>
          <a:lstStyle/>
          <a:p>
            <a:r>
              <a:rPr lang="en-US" sz="2800" dirty="0" err="1"/>
              <a:t>BioBike</a:t>
            </a:r>
            <a:r>
              <a:rPr lang="en-US" sz="2800" dirty="0"/>
              <a:t> </a:t>
            </a:r>
            <a:r>
              <a:rPr lang="pl-PL" sz="2800" dirty="0"/>
              <a:t>jest interaktywnym (z interfejsem </a:t>
            </a:r>
            <a:r>
              <a:rPr lang="pl-PL" sz="2800" dirty="0" err="1"/>
              <a:t>web</a:t>
            </a:r>
            <a:r>
              <a:rPr lang="pl-PL" sz="2800" dirty="0"/>
              <a:t>) środowiskiem programistycznym, które umożliwia biologom analizę systemów biologicznych poprzez połączenie wiedzy i danych poprzez bezpośrednie programowanie dokonywane przez użytkownika końcowego</a:t>
            </a:r>
            <a:endParaRPr lang="en-US" sz="2800" dirty="0"/>
          </a:p>
          <a:p>
            <a:r>
              <a:rPr lang="pl-PL" sz="2800" dirty="0"/>
              <a:t>Zaimplementowano przy użyciu</a:t>
            </a:r>
            <a:r>
              <a:rPr lang="en-US" sz="2800" dirty="0"/>
              <a:t> </a:t>
            </a:r>
            <a:r>
              <a:rPr lang="en-US" sz="2800" dirty="0" err="1"/>
              <a:t>BioLisp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(Lisp </a:t>
            </a:r>
            <a:r>
              <a:rPr lang="pl-PL" sz="2800" dirty="0"/>
              <a:t>z dodatkiem</a:t>
            </a:r>
            <a:r>
              <a:rPr lang="en-US" sz="2800" dirty="0"/>
              <a:t> </a:t>
            </a:r>
            <a:r>
              <a:rPr lang="pl-PL" sz="2800" dirty="0"/>
              <a:t>funkcjonalności </a:t>
            </a:r>
            <a:r>
              <a:rPr lang="en-US" sz="2800" dirty="0"/>
              <a:t>biologic</a:t>
            </a:r>
            <a:r>
              <a:rPr lang="pl-PL" sz="2800" dirty="0" err="1"/>
              <a:t>znej</a:t>
            </a:r>
            <a:r>
              <a:rPr lang="en-US" sz="2800" dirty="0"/>
              <a:t>)</a:t>
            </a:r>
          </a:p>
        </p:txBody>
      </p:sp>
      <p:pic>
        <p:nvPicPr>
          <p:cNvPr id="25604" name="Picture 4" descr="wlic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9789316" y="5229200"/>
            <a:ext cx="1828800" cy="1371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46313" y="2931022"/>
            <a:ext cx="7772400" cy="1362075"/>
          </a:xfrm>
        </p:spPr>
        <p:txBody>
          <a:bodyPr/>
          <a:lstStyle/>
          <a:p>
            <a:r>
              <a:rPr lang="pl-PL" dirty="0" smtClean="0"/>
              <a:t>ZADANIE DOMOWE:</a:t>
            </a:r>
            <a:br>
              <a:rPr lang="pl-PL" dirty="0" smtClean="0"/>
            </a:br>
            <a:r>
              <a:rPr lang="pl-PL" dirty="0" smtClean="0"/>
              <a:t>AWK - </a:t>
            </a:r>
            <a:r>
              <a:rPr lang="pl-PL" dirty="0" err="1" smtClean="0"/>
              <a:t>pRZYPOMNIENIE</a:t>
            </a:r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2639616" y="4293097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dirty="0">
                <a:hlinkClick r:id="rId2"/>
              </a:rPr>
              <a:t>http://www.cs.put.poznan.pl/jnawrocki/ics/0203/02wpr5-awk.ppt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Para">
  <a:themeElements>
    <a:clrScheme name="Para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Para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OOFile" ma:contentTypeID="0x0101006025706CF4CD034688BEBAE97A2E701D020200C3831ACA17D8814887A164412888521E" ma:contentTypeVersion="7" ma:contentTypeDescription="Create a new document." ma:contentTypeScope="" ma:versionID="ed1fea5d08807278759d338940aa9e8f">
  <xsd:schema xmlns:xsd="http://www.w3.org/2001/XMLSchema" xmlns:xs="http://www.w3.org/2001/XMLSchema" xmlns:p="http://schemas.microsoft.com/office/2006/metadata/properties" xmlns:ns2="145c5697-5eb5-440b-b2f1-a8273fb59250" targetNamespace="http://schemas.microsoft.com/office/2006/metadata/properties" ma:root="true" ma:fieldsID="174e4b03d57b3d621fa064bbab783e99" ns2:_="">
    <xsd:import namespace="145c5697-5eb5-440b-b2f1-a8273fb59250"/>
    <xsd:element name="properties">
      <xsd:complexType>
        <xsd:sequence>
          <xsd:element name="documentManagement">
            <xsd:complexType>
              <xsd:all>
                <xsd:element ref="ns2:AssetId" minOccurs="0"/>
                <xsd:element ref="ns2:AuthoringAssetId" minOccurs="0"/>
                <xsd:element ref="ns2:AssetType" minOccurs="0"/>
                <xsd:element ref="ns2:Markets" minOccurs="0"/>
                <xsd:element ref="ns2:NumericAssetId" minOccurs="0"/>
                <xsd:element ref="ns2:AppV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c5697-5eb5-440b-b2f1-a8273fb59250" elementFormDefault="qualified">
    <xsd:import namespace="http://schemas.microsoft.com/office/2006/documentManagement/types"/>
    <xsd:import namespace="http://schemas.microsoft.com/office/infopath/2007/PartnerControls"/>
    <xsd:element name="AssetId" ma:index="8" nillable="true" ma:displayName="AssetId" ma:indexed="true" ma:internalName="AssetId" ma:readOnly="false">
      <xsd:simpleType>
        <xsd:restriction base="dms:Text"/>
      </xsd:simpleType>
    </xsd:element>
    <xsd:element name="AuthoringAssetId" ma:index="9" nillable="true" ma:displayName="AuthoringAssetId" ma:indexed="true" ma:internalName="AuthoringAssetId" ma:readOnly="false">
      <xsd:simpleType>
        <xsd:restriction base="dms:Text"/>
      </xsd:simpleType>
    </xsd:element>
    <xsd:element name="AssetType" ma:index="10" nillable="true" ma:displayName="AssetType" ma:internalName="AssetType" ma:readOnly="false">
      <xsd:simpleType>
        <xsd:restriction base="dms:Text"/>
      </xsd:simpleType>
    </xsd:element>
    <xsd:element name="Markets" ma:index="11" nillable="true" ma:displayName="Markets" ma:internalName="Markets" ma:readOnly="false">
      <xsd:simpleType>
        <xsd:restriction base="dms:Text"/>
      </xsd:simpleType>
    </xsd:element>
    <xsd:element name="NumericAssetId" ma:index="12" nillable="true" ma:displayName="NumericAssetId" ma:indexed="true" ma:internalName="NumericAssetId" ma:readOnly="false">
      <xsd:simpleType>
        <xsd:restriction base="dms:Unknown"/>
      </xsd:simpleType>
    </xsd:element>
    <xsd:element name="AppVer" ma:index="13" nillable="true" ma:displayName="AppVer" ma:internalName="AppVer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>
  <documentManagement>
    <NumericAssetId xmlns="145c5697-5eb5-440b-b2f1-a8273fb59250" xsi:nil="true"/>
    <AssetType xmlns="145c5697-5eb5-440b-b2f1-a8273fb59250">TP</AssetType>
    <Markets xmlns="145c5697-5eb5-440b-b2f1-a8273fb59250" xsi:nil="true"/>
    <AppVer xmlns="145c5697-5eb5-440b-b2f1-a8273fb59250" xsi:nil="true"/>
    <AuthoringAssetId xmlns="145c5697-5eb5-440b-b2f1-a8273fb59250">TP001090301</AuthoringAssetId>
    <AssetId xmlns="145c5697-5eb5-440b-b2f1-a8273fb59250">TS001090301</AssetId>
  </documentManagement>
</p:properties>
</file>

<file path=customXml/itemProps1.xml><?xml version="1.0" encoding="utf-8"?>
<ds:datastoreItem xmlns:ds="http://schemas.openxmlformats.org/officeDocument/2006/customXml" ds:itemID="{9E694EF6-FF28-4CB7-A673-E543B193C9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5c5697-5eb5-440b-b2f1-a8273fb592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ECFEC0F3-3FA6-4199-9A50-7F5E512497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708499-CE20-422B-BFB1-00F0E0947724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1E6F045B-5856-43D8-91D8-39F3A59343CF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145c5697-5eb5-440b-b2f1-a8273fb59250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Para</Template>
  <TotalTime>6045</TotalTime>
  <Words>857</Words>
  <Application>Microsoft Office PowerPoint</Application>
  <PresentationFormat>Panoramiczny</PresentationFormat>
  <Paragraphs>164</Paragraphs>
  <Slides>25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28" baseType="lpstr">
      <vt:lpstr>Arial</vt:lpstr>
      <vt:lpstr>Century Gothic</vt:lpstr>
      <vt:lpstr>Para</vt:lpstr>
      <vt:lpstr>Specjalizowane  języki programowania</vt:lpstr>
      <vt:lpstr>Harmonogram zajęć</vt:lpstr>
      <vt:lpstr>Zasady zaliczenia</vt:lpstr>
      <vt:lpstr>Konsultacje i kontakt</vt:lpstr>
      <vt:lpstr>Plan przedmiotu</vt:lpstr>
      <vt:lpstr>Plan zajęć</vt:lpstr>
      <vt:lpstr>Motywacja</vt:lpstr>
      <vt:lpstr>Motywacja</vt:lpstr>
      <vt:lpstr>Motywacja</vt:lpstr>
      <vt:lpstr>Rodzaje danych biologicznych</vt:lpstr>
      <vt:lpstr>Źródło danych – rodzaje baz</vt:lpstr>
      <vt:lpstr>Organizacja danych</vt:lpstr>
      <vt:lpstr>Dostępność danych</vt:lpstr>
      <vt:lpstr>Opiekunowie/kuratorzy baz</vt:lpstr>
      <vt:lpstr>Algorytmy i analizy</vt:lpstr>
      <vt:lpstr>Języki skryptowe</vt:lpstr>
      <vt:lpstr>Języki skryptowe</vt:lpstr>
      <vt:lpstr>Języki skryptowe</vt:lpstr>
      <vt:lpstr>Języki skryptowe</vt:lpstr>
      <vt:lpstr>Języki skryptowe</vt:lpstr>
      <vt:lpstr>XML i składowanie danych</vt:lpstr>
      <vt:lpstr>Programowanie deklaratywne i funkcyjne</vt:lpstr>
      <vt:lpstr>Programowanie deklaratywne  i funkcyjne</vt:lpstr>
      <vt:lpstr>Programowanie deklaratywne  i funkcyjne</vt:lpstr>
      <vt:lpstr>ZADANIE DOMOWE: AWK - pRZYPOMNIENIE</vt:lpstr>
    </vt:vector>
  </TitlesOfParts>
  <Company>Twoja nazwa firmy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Maciej Miłostan</dc:creator>
  <cp:lastModifiedBy>Maciej Miłostan</cp:lastModifiedBy>
  <cp:revision>33</cp:revision>
  <cp:lastPrinted>1601-01-01T00:00:00Z</cp:lastPrinted>
  <dcterms:created xsi:type="dcterms:W3CDTF">2011-09-20T12:05:05Z</dcterms:created>
  <dcterms:modified xsi:type="dcterms:W3CDTF">2019-10-09T07:04:21Z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kets">
    <vt:lpwstr/>
  </property>
  <property fmtid="{D5CDD505-2E9C-101B-9397-08002B2CF9AE}" pid="3" name="AssetType">
    <vt:lpwstr>TP</vt:lpwstr>
  </property>
  <property fmtid="{D5CDD505-2E9C-101B-9397-08002B2CF9AE}" pid="4" name="BugNumber">
    <vt:lpwstr>457894L</vt:lpwstr>
  </property>
  <property fmtid="{D5CDD505-2E9C-101B-9397-08002B2CF9AE}" pid="5" name="TPInstallLocation">
    <vt:lpwstr>{Document Themes}</vt:lpwstr>
  </property>
  <property fmtid="{D5CDD505-2E9C-101B-9397-08002B2CF9AE}" pid="6" name="PrimaryImageGen">
    <vt:lpwstr>1</vt:lpwstr>
  </property>
  <property fmtid="{D5CDD505-2E9C-101B-9397-08002B2CF9AE}" pid="7" name="display_urn:schemas-microsoft-com:office:office#APAuthor">
    <vt:lpwstr>REDMOND\cynvey</vt:lpwstr>
  </property>
  <property fmtid="{D5CDD505-2E9C-101B-9397-08002B2CF9AE}" pid="8" name="APAuthor">
    <vt:lpwstr>191</vt:lpwstr>
  </property>
  <property fmtid="{D5CDD505-2E9C-101B-9397-08002B2CF9AE}" pid="9" name="Milestone">
    <vt:lpwstr>Continuous</vt:lpwstr>
  </property>
  <property fmtid="{D5CDD505-2E9C-101B-9397-08002B2CF9AE}" pid="10" name="TPAppVersion">
    <vt:lpwstr>11</vt:lpwstr>
  </property>
  <property fmtid="{D5CDD505-2E9C-101B-9397-08002B2CF9AE}" pid="11" name="TPCommandLine">
    <vt:lpwstr>{PP} {FilePath}</vt:lpwstr>
  </property>
  <property fmtid="{D5CDD505-2E9C-101B-9397-08002B2CF9AE}" pid="12" name="AssetId">
    <vt:lpwstr>TS001090301</vt:lpwstr>
  </property>
  <property fmtid="{D5CDD505-2E9C-101B-9397-08002B2CF9AE}" pid="13" name="IsSearchable">
    <vt:lpwstr>0</vt:lpwstr>
  </property>
  <property fmtid="{D5CDD505-2E9C-101B-9397-08002B2CF9AE}" pid="14" name="NumericId">
    <vt:lpwstr>-1.00000000000000</vt:lpwstr>
  </property>
  <property fmtid="{D5CDD505-2E9C-101B-9397-08002B2CF9AE}" pid="15" name="PublishTargets">
    <vt:lpwstr>OfficeOnline</vt:lpwstr>
  </property>
  <property fmtid="{D5CDD505-2E9C-101B-9397-08002B2CF9AE}" pid="16" name="TPLaunchHelpLinkType">
    <vt:lpwstr>Template</vt:lpwstr>
  </property>
  <property fmtid="{D5CDD505-2E9C-101B-9397-08002B2CF9AE}" pid="17" name="TPFriendlyName">
    <vt:lpwstr>Melancholy abstract design template</vt:lpwstr>
  </property>
  <property fmtid="{D5CDD505-2E9C-101B-9397-08002B2CF9AE}" pid="18" name="display_urn:schemas-microsoft-com:office:office#APEditor">
    <vt:lpwstr>REDMOND\v-luannv</vt:lpwstr>
  </property>
  <property fmtid="{D5CDD505-2E9C-101B-9397-08002B2CF9AE}" pid="19" name="APEditor">
    <vt:lpwstr>92</vt:lpwstr>
  </property>
  <property fmtid="{D5CDD505-2E9C-101B-9397-08002B2CF9AE}" pid="20" name="Provider">
    <vt:lpwstr>EY001077968</vt:lpwstr>
  </property>
  <property fmtid="{D5CDD505-2E9C-101B-9397-08002B2CF9AE}" pid="21" name="SourceTitle">
    <vt:lpwstr>Melancholy abstract design template</vt:lpwstr>
  </property>
  <property fmtid="{D5CDD505-2E9C-101B-9397-08002B2CF9AE}" pid="22" name="TPApplication">
    <vt:lpwstr>PowerPoint</vt:lpwstr>
  </property>
  <property fmtid="{D5CDD505-2E9C-101B-9397-08002B2CF9AE}" pid="23" name="TPLaunchHelpLink">
    <vt:lpwstr/>
  </property>
  <property fmtid="{D5CDD505-2E9C-101B-9397-08002B2CF9AE}" pid="24" name="TemplateType">
    <vt:lpwstr>Presentations</vt:lpwstr>
  </property>
  <property fmtid="{D5CDD505-2E9C-101B-9397-08002B2CF9AE}" pid="25" name="OpenTemplate">
    <vt:lpwstr>1</vt:lpwstr>
  </property>
  <property fmtid="{D5CDD505-2E9C-101B-9397-08002B2CF9AE}" pid="26" name="UACurrentWords">
    <vt:lpwstr>0</vt:lpwstr>
  </property>
  <property fmtid="{D5CDD505-2E9C-101B-9397-08002B2CF9AE}" pid="27" name="UALocRecommendation">
    <vt:lpwstr>Localize</vt:lpwstr>
  </property>
  <property fmtid="{D5CDD505-2E9C-101B-9397-08002B2CF9AE}" pid="28" name="Applications">
    <vt:lpwstr>67;#PowerPoint - Design Templt 12;#65;#Microsoft Office PowerPoint 2007;#64;#PowerPoint 2003;#184;#Office 2000;#182;#Office XP;#79;#Template 12;#66;#PowerPoint - Design Templt 2003</vt:lpwstr>
  </property>
  <property fmtid="{D5CDD505-2E9C-101B-9397-08002B2CF9AE}" pid="29" name="TemplateStatus">
    <vt:lpwstr>Complete</vt:lpwstr>
  </property>
  <property fmtid="{D5CDD505-2E9C-101B-9397-08002B2CF9AE}" pid="30" name="ContentTypeId">
    <vt:lpwstr>0x0101006025706CF4CD034688BEBAE97A2E701D020200C3831ACA17D8814887A164412888521E</vt:lpwstr>
  </property>
  <property fmtid="{D5CDD505-2E9C-101B-9397-08002B2CF9AE}" pid="31" name="IsDeleted">
    <vt:lpwstr>0</vt:lpwstr>
  </property>
  <property fmtid="{D5CDD505-2E9C-101B-9397-08002B2CF9AE}" pid="32" name="ShowIn">
    <vt:lpwstr>Show everywhere</vt:lpwstr>
  </property>
  <property fmtid="{D5CDD505-2E9C-101B-9397-08002B2CF9AE}" pid="33" name="UANotes">
    <vt:lpwstr>June 2003 retrofit. 457894L</vt:lpwstr>
  </property>
  <property fmtid="{D5CDD505-2E9C-101B-9397-08002B2CF9AE}" pid="34" name="PublishStatusLookup">
    <vt:lpwstr>259261</vt:lpwstr>
  </property>
  <property fmtid="{D5CDD505-2E9C-101B-9397-08002B2CF9AE}" pid="35" name="TPClientViewer">
    <vt:lpwstr>Microsoft Office PowerPoint</vt:lpwstr>
  </property>
  <property fmtid="{D5CDD505-2E9C-101B-9397-08002B2CF9AE}" pid="36" name="TPComponent">
    <vt:lpwstr>PPTFiles</vt:lpwstr>
  </property>
  <property fmtid="{D5CDD505-2E9C-101B-9397-08002B2CF9AE}" pid="37" name="TPNamespace">
    <vt:lpwstr>POWERPNT</vt:lpwstr>
  </property>
  <property fmtid="{D5CDD505-2E9C-101B-9397-08002B2CF9AE}" pid="38" name="APTrustLevel">
    <vt:lpwstr>1.00000000000000</vt:lpwstr>
  </property>
  <property fmtid="{D5CDD505-2E9C-101B-9397-08002B2CF9AE}" pid="39" name="TrustLevel">
    <vt:lpwstr>Microsoft Managed Content</vt:lpwstr>
  </property>
  <property fmtid="{D5CDD505-2E9C-101B-9397-08002B2CF9AE}" pid="40" name="Content Type">
    <vt:lpwstr>OOFile</vt:lpwstr>
  </property>
  <property fmtid="{D5CDD505-2E9C-101B-9397-08002B2CF9AE}" pid="41" name="AuthoringAssetId">
    <vt:lpwstr>TP001090301</vt:lpwstr>
  </property>
  <property fmtid="{D5CDD505-2E9C-101B-9397-08002B2CF9AE}" pid="42" name="NumericAssetId">
    <vt:lpwstr/>
  </property>
  <property fmtid="{D5CDD505-2E9C-101B-9397-08002B2CF9AE}" pid="43" name="AppVer">
    <vt:lpwstr/>
  </property>
</Properties>
</file>