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8" r:id="rId7"/>
    <p:sldId id="257" r:id="rId8"/>
    <p:sldId id="260" r:id="rId9"/>
    <p:sldId id="261" r:id="rId10"/>
    <p:sldId id="282" r:id="rId11"/>
    <p:sldId id="259" r:id="rId12"/>
    <p:sldId id="262" r:id="rId13"/>
    <p:sldId id="263" r:id="rId14"/>
    <p:sldId id="265" r:id="rId15"/>
    <p:sldId id="264" r:id="rId16"/>
    <p:sldId id="266" r:id="rId17"/>
    <p:sldId id="267" r:id="rId18"/>
    <p:sldId id="268" r:id="rId19"/>
    <p:sldId id="269" r:id="rId20"/>
    <p:sldId id="270" r:id="rId21"/>
    <p:sldId id="279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0" r:id="rId31"/>
    <p:sldId id="281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9078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581400"/>
            <a:ext cx="9144000" cy="781050"/>
          </a:xfrm>
        </p:spPr>
        <p:txBody>
          <a:bodyPr/>
          <a:lstStyle>
            <a:lvl1pPr algn="ctr">
              <a:defRPr sz="4400" b="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46600"/>
            <a:ext cx="9144000" cy="787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13525"/>
            <a:ext cx="2133600" cy="1682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13525"/>
            <a:ext cx="2133600" cy="1682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28600" y="685800"/>
            <a:ext cx="3848100" cy="586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29100" y="685800"/>
            <a:ext cx="3848100" cy="586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115050" y="0"/>
            <a:ext cx="1962150" cy="6553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5734050" cy="6553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85800"/>
            <a:ext cx="784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849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Tahoma" charset="0"/>
              </a:defRPr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Tahoma" charset="0"/>
              </a:defRPr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Tahoma" charset="0"/>
              </a:defRPr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ut.poznan.pl/jnawrocki/ics/0203/02wpr5-awk.p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212976"/>
            <a:ext cx="9144000" cy="1149474"/>
          </a:xfrm>
        </p:spPr>
        <p:txBody>
          <a:bodyPr/>
          <a:lstStyle/>
          <a:p>
            <a:r>
              <a:rPr lang="pl-PL" dirty="0" smtClean="0"/>
              <a:t>Specjalizowane języki 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6875" t="28580" r="42789" b="17240"/>
          <a:stretch>
            <a:fillRect/>
          </a:stretch>
        </p:blipFill>
        <p:spPr bwMode="auto">
          <a:xfrm>
            <a:off x="7092280" y="476672"/>
            <a:ext cx="1800200" cy="5529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685800"/>
            <a:ext cx="6143600" cy="5867400"/>
          </a:xfrm>
        </p:spPr>
        <p:txBody>
          <a:bodyPr/>
          <a:lstStyle/>
          <a:p>
            <a:pPr lvl="1">
              <a:buNone/>
            </a:pPr>
            <a:r>
              <a:rPr lang="pl-PL" sz="2400" dirty="0" smtClean="0"/>
              <a:t>Wykłady i laboratoria odbywają się co drugi tydzień</a:t>
            </a:r>
          </a:p>
          <a:p>
            <a:pPr lvl="1"/>
            <a:r>
              <a:rPr lang="pl-PL" sz="2400" dirty="0"/>
              <a:t>7</a:t>
            </a:r>
            <a:r>
              <a:rPr lang="pl-PL" sz="2400" dirty="0" smtClean="0"/>
              <a:t> wykładów (w tygodniach  nieparzystych - „nad kreską”)</a:t>
            </a:r>
          </a:p>
          <a:p>
            <a:pPr lvl="1"/>
            <a:r>
              <a:rPr lang="pl-PL" sz="2400" dirty="0" smtClean="0"/>
              <a:t>16 spotkań </a:t>
            </a:r>
            <a:r>
              <a:rPr lang="pl-PL" sz="2400" dirty="0" smtClean="0"/>
              <a:t>na laboratoriach </a:t>
            </a:r>
            <a:endParaRPr lang="pl-PL" sz="2400" dirty="0" smtClean="0"/>
          </a:p>
          <a:p>
            <a:pPr lvl="1"/>
            <a:r>
              <a:rPr lang="pl-PL" sz="2400" dirty="0" smtClean="0"/>
              <a:t>Lista </a:t>
            </a:r>
            <a:r>
              <a:rPr lang="pl-PL" sz="2400" dirty="0" smtClean="0"/>
              <a:t>tygodni: http://fc.put.poznan.pl/files/rozklady/tygodnie.pdf</a:t>
            </a:r>
          </a:p>
          <a:p>
            <a:pPr lvl="1"/>
            <a:r>
              <a:rPr lang="pl-PL" sz="2400" dirty="0" smtClean="0"/>
              <a:t>Przedmiot kończy się zaliczeniem przed końcem semestru (tj. przed </a:t>
            </a:r>
            <a:r>
              <a:rPr lang="pl-PL" sz="2400" dirty="0" smtClean="0"/>
              <a:t>29.01.2014)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None/>
            </a:pPr>
            <a:endParaRPr lang="pl-PL" dirty="0"/>
          </a:p>
        </p:txBody>
      </p:sp>
      <p:sp>
        <p:nvSpPr>
          <p:cNvPr id="8" name="Elipsa 7"/>
          <p:cNvSpPr/>
          <p:nvPr/>
        </p:nvSpPr>
        <p:spPr bwMode="auto">
          <a:xfrm>
            <a:off x="7596336" y="1628800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7596336" y="2204864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Elipsa 9"/>
          <p:cNvSpPr/>
          <p:nvPr/>
        </p:nvSpPr>
        <p:spPr bwMode="auto">
          <a:xfrm>
            <a:off x="7596336" y="285293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Elipsa 10"/>
          <p:cNvSpPr/>
          <p:nvPr/>
        </p:nvSpPr>
        <p:spPr bwMode="auto">
          <a:xfrm>
            <a:off x="7596336" y="3501008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Elipsa 11"/>
          <p:cNvSpPr/>
          <p:nvPr/>
        </p:nvSpPr>
        <p:spPr bwMode="auto">
          <a:xfrm>
            <a:off x="7596336" y="4077072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Elipsa 12"/>
          <p:cNvSpPr/>
          <p:nvPr/>
        </p:nvSpPr>
        <p:spPr bwMode="auto">
          <a:xfrm>
            <a:off x="7596336" y="4725144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Elipsa 13"/>
          <p:cNvSpPr/>
          <p:nvPr/>
        </p:nvSpPr>
        <p:spPr bwMode="auto">
          <a:xfrm>
            <a:off x="7596336" y="537321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548680"/>
            <a:ext cx="8784976" cy="5867400"/>
          </a:xfrm>
        </p:spPr>
        <p:txBody>
          <a:bodyPr/>
          <a:lstStyle/>
          <a:p>
            <a:r>
              <a:rPr lang="pl-PL" dirty="0" smtClean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„Nieobecność </a:t>
            </a:r>
            <a:r>
              <a:rPr lang="pl-PL" sz="2000" dirty="0"/>
              <a:t>studenta, nawet usprawiedliwiona, na więcej </a:t>
            </a:r>
            <a:r>
              <a:rPr lang="pl-PL" sz="2000" dirty="0" smtClean="0"/>
              <a:t>niż </a:t>
            </a:r>
            <a:r>
              <a:rPr lang="pl-PL" sz="2000" dirty="0"/>
              <a:t>1/3 zajęć, </a:t>
            </a:r>
            <a:r>
              <a:rPr lang="pl-PL" sz="2000" dirty="0" smtClean="0"/>
              <a:t>może </a:t>
            </a:r>
            <a:r>
              <a:rPr lang="pl-PL" sz="2000" dirty="0"/>
              <a:t>być </a:t>
            </a:r>
            <a:r>
              <a:rPr lang="pl-PL" sz="2000" dirty="0" smtClean="0"/>
              <a:t>podstawą do </a:t>
            </a:r>
            <a:r>
              <a:rPr lang="pl-PL" sz="2000" dirty="0"/>
              <a:t>niezaliczenia tych zajęć. Niewykonanie ćwiczeń określonych regulaminem </a:t>
            </a:r>
            <a:r>
              <a:rPr lang="pl-PL" sz="2000" dirty="0" smtClean="0"/>
              <a:t>laboratorium uniemożliwia </a:t>
            </a:r>
            <a:r>
              <a:rPr lang="pl-PL" sz="2000" dirty="0"/>
              <a:t>zaliczenie zajęć laboratoryjnych</a:t>
            </a:r>
            <a:r>
              <a:rPr lang="pl-PL" sz="20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„Podstawą </a:t>
            </a:r>
            <a:r>
              <a:rPr lang="pl-PL" sz="2000" dirty="0"/>
              <a:t>do zaliczenia wszystkich rodzajów ćwiczeń i wykładów niekończących się </a:t>
            </a:r>
            <a:r>
              <a:rPr lang="pl-PL" sz="2000" dirty="0" smtClean="0"/>
              <a:t>egzaminem są </a:t>
            </a:r>
            <a:r>
              <a:rPr lang="pl-PL" sz="2000" dirty="0"/>
              <a:t>pozytywne wyniki </a:t>
            </a:r>
            <a:r>
              <a:rPr lang="pl-PL" sz="2000" dirty="0" smtClean="0"/>
              <a:t>bieżącej </a:t>
            </a:r>
            <a:r>
              <a:rPr lang="pl-PL" sz="2000" dirty="0"/>
              <a:t>kontroli wiadomości. Formę tej kontroli </a:t>
            </a:r>
            <a:r>
              <a:rPr lang="pl-PL" sz="2000" dirty="0" smtClean="0"/>
              <a:t>określa prowadzący </a:t>
            </a:r>
            <a:r>
              <a:rPr lang="pl-PL" sz="2000" dirty="0"/>
              <a:t>zajęcia i wystawia ocenę do końca semestru</a:t>
            </a:r>
            <a:r>
              <a:rPr lang="pl-PL" sz="20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„Studentowi</a:t>
            </a:r>
            <a:r>
              <a:rPr lang="pl-PL" sz="2000" dirty="0"/>
              <a:t>, który w wyniku </a:t>
            </a:r>
            <a:r>
              <a:rPr lang="pl-PL" sz="2000" dirty="0" smtClean="0"/>
              <a:t>bieżącej </a:t>
            </a:r>
            <a:r>
              <a:rPr lang="pl-PL" sz="2000" dirty="0"/>
              <a:t>kontroli wiadomości otrzymał ocenę </a:t>
            </a:r>
            <a:r>
              <a:rPr lang="pl-PL" sz="2000" dirty="0" smtClean="0"/>
              <a:t>niedostateczną, przysługuje </a:t>
            </a:r>
            <a:r>
              <a:rPr lang="pl-PL" sz="2000" dirty="0"/>
              <a:t>prawo do jednego zaliczenia poprawkowego</a:t>
            </a:r>
            <a:r>
              <a:rPr lang="pl-PL" sz="2000" dirty="0" smtClean="0"/>
              <a:t>.”</a:t>
            </a:r>
          </a:p>
          <a:p>
            <a:pPr marL="457200" indent="-457200"/>
            <a:r>
              <a:rPr lang="pl-PL" sz="2800" dirty="0" smtClean="0"/>
              <a:t>Ergo:</a:t>
            </a:r>
          </a:p>
          <a:p>
            <a:pPr marL="857250" lvl="1" indent="-457200"/>
            <a:r>
              <a:rPr lang="pl-PL" sz="2000" dirty="0" smtClean="0"/>
              <a:t>Można opuścić maksimum </a:t>
            </a:r>
            <a:r>
              <a:rPr lang="pl-PL" sz="2000" dirty="0" smtClean="0"/>
              <a:t>pięć</a:t>
            </a:r>
            <a:r>
              <a:rPr lang="pl-PL" sz="2000" dirty="0" smtClean="0"/>
              <a:t> laboratoriów, ale sprawozdania należy oddać ze wszystkich </a:t>
            </a:r>
            <a:endParaRPr lang="pl-PL" sz="2000" dirty="0" smtClean="0"/>
          </a:p>
          <a:p>
            <a:pPr marL="857250" lvl="1" indent="-457200"/>
            <a:r>
              <a:rPr lang="pl-PL" sz="2000" dirty="0" smtClean="0"/>
              <a:t>Na laboratoriach będą obowiązywały regularne sprawozdania z zajęć jako forma sprawdzania </a:t>
            </a:r>
            <a:r>
              <a:rPr lang="pl-PL" sz="2000" dirty="0" smtClean="0"/>
              <a:t>wiedzy, możliwe wejściówki</a:t>
            </a:r>
          </a:p>
          <a:p>
            <a:pPr marL="857250" lvl="1" indent="-457200"/>
            <a:endParaRPr lang="pl-PL" sz="2000" dirty="0" smtClean="0"/>
          </a:p>
          <a:p>
            <a:pPr marL="857250" lvl="1" indent="-457200"/>
            <a:endParaRPr lang="pl-PL" dirty="0" smtClean="0"/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Gdzie?</a:t>
            </a:r>
          </a:p>
          <a:p>
            <a:pPr lvl="1"/>
            <a:r>
              <a:rPr lang="pl-PL" dirty="0" smtClean="0"/>
              <a:t>Centrum Wykładowo-Konferencyjne Politechniki Poznańskiej </a:t>
            </a:r>
          </a:p>
          <a:p>
            <a:pPr lvl="1"/>
            <a:r>
              <a:rPr lang="pl-PL" dirty="0" smtClean="0"/>
              <a:t>Pokój 122 (na I piętrze)</a:t>
            </a:r>
          </a:p>
          <a:p>
            <a:r>
              <a:rPr lang="pl-PL" dirty="0" smtClean="0"/>
              <a:t>Kiedy?</a:t>
            </a:r>
          </a:p>
          <a:p>
            <a:pPr lvl="1"/>
            <a:r>
              <a:rPr lang="pl-PL" dirty="0" smtClean="0"/>
              <a:t>Czwartki</a:t>
            </a:r>
            <a:r>
              <a:rPr lang="pl-PL" dirty="0" smtClean="0"/>
              <a:t> </a:t>
            </a:r>
            <a:r>
              <a:rPr lang="pl-PL" dirty="0" smtClean="0"/>
              <a:t>od </a:t>
            </a:r>
            <a:r>
              <a:rPr lang="pl-PL" dirty="0" smtClean="0"/>
              <a:t>8.15 </a:t>
            </a:r>
            <a:r>
              <a:rPr lang="pl-PL" dirty="0" smtClean="0"/>
              <a:t>do </a:t>
            </a:r>
            <a:r>
              <a:rPr lang="pl-PL" dirty="0" smtClean="0"/>
              <a:t>9.40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Lub inny umówiony termin (np. w tygodniu parzystym przed laboratorium)</a:t>
            </a:r>
            <a:endParaRPr lang="pl-PL" dirty="0"/>
          </a:p>
          <a:p>
            <a:r>
              <a:rPr lang="pl-PL" dirty="0" smtClean="0"/>
              <a:t>Informacje kontaktowe:</a:t>
            </a:r>
          </a:p>
          <a:p>
            <a:pPr lvl="1">
              <a:buNone/>
            </a:pPr>
            <a:r>
              <a:rPr lang="pl-PL" dirty="0" err="1" smtClean="0">
                <a:hlinkClick r:id="rId2"/>
              </a:rPr>
              <a:t>Maciej.Milostan@cs.put.poznan.pl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Treści </a:t>
            </a:r>
            <a:r>
              <a:rPr lang="pl-PL" sz="2400" dirty="0"/>
              <a:t>kształcenia</a:t>
            </a:r>
          </a:p>
          <a:p>
            <a:pPr>
              <a:buNone/>
            </a:pPr>
            <a:r>
              <a:rPr lang="pl-PL" sz="2400" dirty="0" smtClean="0"/>
              <a:t>	Języki programowania ukierunkowane na specyficzne zastosowania, ze szczególnym uwzględnieniem </a:t>
            </a:r>
            <a:r>
              <a:rPr lang="pl-PL" sz="2400" i="1" dirty="0" smtClean="0"/>
              <a:t>przetwarzania ciągów znaków</a:t>
            </a:r>
            <a:r>
              <a:rPr lang="pl-PL" sz="2400" dirty="0" smtClean="0"/>
              <a:t>. </a:t>
            </a:r>
            <a:r>
              <a:rPr lang="pl-PL" sz="2400" i="1" dirty="0" smtClean="0"/>
              <a:t>Języki skryptowe. Perl. </a:t>
            </a:r>
            <a:r>
              <a:rPr lang="pl-PL" sz="2400" i="1" dirty="0" err="1" smtClean="0"/>
              <a:t>Python</a:t>
            </a:r>
            <a:r>
              <a:rPr lang="pl-PL" sz="2400" i="1" dirty="0" smtClean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 smtClean="0"/>
              <a:t>	Student zna wybrane specjalizowane języki programowania w stopniu umożliwiającym swobodne pisanie programów, ze szczególnym uwzględnieniem przetwarzania danych tekstowych, w tym sekwencji nukleotydowych i aminokwasowych.</a:t>
            </a:r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Karta ETCS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Pokaż kartę ETCS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przedmiotu</a:t>
            </a:r>
          </a:p>
          <a:p>
            <a:r>
              <a:rPr lang="pl-PL" dirty="0" smtClean="0"/>
              <a:t>Języki skryptowe i przetwarzanie tekstów (1x)</a:t>
            </a:r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r>
              <a:rPr lang="pl-PL" dirty="0" smtClean="0"/>
              <a:t> (3x)</a:t>
            </a:r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r>
              <a:rPr lang="pl-PL" dirty="0" smtClean="0"/>
              <a:t> (2x + 1/2x)</a:t>
            </a:r>
          </a:p>
          <a:p>
            <a:r>
              <a:rPr lang="pl-PL" dirty="0" smtClean="0"/>
              <a:t>Zaliczenie (1/2x)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340768"/>
            <a:ext cx="4055368" cy="5212432"/>
          </a:xfrm>
        </p:spPr>
        <p:txBody>
          <a:bodyPr/>
          <a:lstStyle/>
          <a:p>
            <a:r>
              <a:rPr lang="pl-PL" sz="2400" dirty="0" smtClean="0"/>
              <a:t>Współczesne eksperymenty generują duże ilości danych, które wymagają zautomatyzowanego 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08720"/>
            <a:ext cx="4680520" cy="512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Istnieje wiele formatów przechowywania podobnych danych</a:t>
            </a:r>
          </a:p>
          <a:p>
            <a:pPr lvl="1"/>
            <a:r>
              <a:rPr lang="pl-PL" dirty="0" smtClean="0"/>
              <a:t>Np. formaty sekwencji aminokwasowych i nukleotydowych:</a:t>
            </a:r>
          </a:p>
          <a:p>
            <a:pPr lvl="2"/>
            <a:r>
              <a:rPr lang="pl-PL" dirty="0" smtClean="0"/>
              <a:t>PIR</a:t>
            </a:r>
          </a:p>
          <a:p>
            <a:pPr lvl="2"/>
            <a:r>
              <a:rPr lang="pl-PL" dirty="0" smtClean="0"/>
              <a:t>FASTA</a:t>
            </a:r>
          </a:p>
          <a:p>
            <a:pPr lvl="2"/>
            <a:endParaRPr lang="pl-PL" dirty="0" smtClean="0"/>
          </a:p>
          <a:p>
            <a:pPr lvl="2"/>
            <a:endParaRPr lang="pl-PL" dirty="0" smtClean="0"/>
          </a:p>
          <a:p>
            <a:pPr lvl="2"/>
            <a:r>
              <a:rPr lang="pl-PL" dirty="0" smtClean="0"/>
              <a:t>Sama sekwencja (</a:t>
            </a:r>
            <a:r>
              <a:rPr lang="pl-PL" dirty="0" err="1" smtClean="0"/>
              <a:t>bare</a:t>
            </a:r>
            <a:r>
              <a:rPr lang="pl-PL" dirty="0" smtClean="0"/>
              <a:t> </a:t>
            </a:r>
            <a:r>
              <a:rPr lang="pl-PL" dirty="0" err="1" smtClean="0"/>
              <a:t>sequence</a:t>
            </a:r>
            <a:r>
              <a:rPr lang="pl-PL" dirty="0" smtClean="0"/>
              <a:t>)</a:t>
            </a:r>
          </a:p>
          <a:p>
            <a:pPr lvl="2"/>
            <a:endParaRPr lang="pl-PL" dirty="0" smtClean="0"/>
          </a:p>
          <a:p>
            <a:pPr lvl="2"/>
            <a:endParaRPr lang="pl-PL" dirty="0" smtClean="0"/>
          </a:p>
          <a:p>
            <a:pPr lvl="2"/>
            <a:r>
              <a:rPr lang="pl-PL" dirty="0" smtClean="0"/>
              <a:t>Sekwencja z numeracją i spacjami</a:t>
            </a:r>
          </a:p>
          <a:p>
            <a:pPr lvl="1"/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556" y="5055840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0391" y="6169868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1700" y="3760837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dirty="0" smtClean="0"/>
              <a:t>Z plików danych musi zostać </a:t>
            </a:r>
            <a:r>
              <a:rPr lang="pl-PL" dirty="0" err="1" smtClean="0"/>
              <a:t>wyekstraktowana</a:t>
            </a:r>
            <a:r>
              <a:rPr lang="pl-PL" dirty="0" smtClean="0"/>
              <a:t> tylko część danych np. pojedynczy model białka z pliku PDB</a:t>
            </a:r>
          </a:p>
          <a:p>
            <a:r>
              <a:rPr lang="pl-PL" dirty="0" smtClean="0"/>
              <a:t>Dane generowane przez różne aplikacje muszą zostać zagregowane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Sekwencje, np. dane genomowe</a:t>
            </a:r>
          </a:p>
          <a:p>
            <a:r>
              <a:rPr lang="pl-PL" dirty="0" smtClean="0"/>
              <a:t>Struktury przestrzenne </a:t>
            </a:r>
          </a:p>
          <a:p>
            <a:r>
              <a:rPr lang="pl-PL" dirty="0" smtClean="0"/>
              <a:t>Drzewa filogenetyczne</a:t>
            </a:r>
          </a:p>
          <a:p>
            <a:r>
              <a:rPr lang="pl-PL" dirty="0" smtClean="0"/>
              <a:t>Sieci / grafy – np. mapy interakcji białek, modelowanie oddziaływań</a:t>
            </a:r>
          </a:p>
          <a:p>
            <a:r>
              <a:rPr lang="pl-PL" dirty="0" smtClean="0"/>
              <a:t>Szlaki metaboliczne</a:t>
            </a:r>
          </a:p>
          <a:p>
            <a:r>
              <a:rPr lang="pl-PL" dirty="0" smtClean="0"/>
              <a:t>Dane z </a:t>
            </a:r>
            <a:r>
              <a:rPr lang="pl-PL" dirty="0" err="1" smtClean="0"/>
              <a:t>mikromacierzy</a:t>
            </a:r>
            <a:r>
              <a:rPr lang="pl-PL" dirty="0" smtClean="0"/>
              <a:t> i ekspresja genów</a:t>
            </a:r>
          </a:p>
          <a:p>
            <a:r>
              <a:rPr lang="pl-PL" dirty="0" smtClean="0"/>
              <a:t>Dane obrazowe</a:t>
            </a:r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Pochodzenie</a:t>
            </a:r>
          </a:p>
          <a:p>
            <a:pPr lvl="1"/>
            <a:r>
              <a:rPr lang="pl-PL" sz="2400" dirty="0" smtClean="0"/>
              <a:t>Dane pochodzące bezpośrednio z eksperymentu</a:t>
            </a:r>
          </a:p>
          <a:p>
            <a:pPr lvl="1"/>
            <a:r>
              <a:rPr lang="pl-PL" sz="2400" dirty="0" smtClean="0"/>
              <a:t>Dane wywiedzione z danych eksperymentalnych</a:t>
            </a:r>
          </a:p>
          <a:p>
            <a:pPr lvl="1"/>
            <a:r>
              <a:rPr lang="pl-PL" sz="2400" dirty="0" smtClean="0"/>
              <a:t>Dane zagregowane</a:t>
            </a:r>
          </a:p>
          <a:p>
            <a:r>
              <a:rPr lang="pl-PL" sz="2800" dirty="0" smtClean="0"/>
              <a:t>Jakość</a:t>
            </a:r>
          </a:p>
          <a:p>
            <a:pPr lvl="1"/>
            <a:r>
              <a:rPr lang="pl-PL" sz="2400" dirty="0" smtClean="0"/>
              <a:t>Dane deponowane bezpośrednio</a:t>
            </a:r>
          </a:p>
          <a:p>
            <a:pPr lvl="1"/>
            <a:r>
              <a:rPr lang="pl-PL" sz="2400" dirty="0" smtClean="0"/>
              <a:t>Dane deponowane przez „kuratorów”</a:t>
            </a:r>
          </a:p>
          <a:p>
            <a:pPr lvl="1"/>
            <a:r>
              <a:rPr lang="pl-PL" sz="2400" dirty="0" smtClean="0"/>
              <a:t>Zarządzanie błędami – usuwanie błędnych danych lub ich znakowanie</a:t>
            </a:r>
          </a:p>
          <a:p>
            <a:pPr lvl="1"/>
            <a:r>
              <a:rPr lang="pl-PL" sz="2400" dirty="0" smtClean="0"/>
              <a:t>Sprawdzanie błędów</a:t>
            </a:r>
          </a:p>
          <a:p>
            <a:pPr lvl="1"/>
            <a:r>
              <a:rPr lang="pl-PL" sz="2400" dirty="0" smtClean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danych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 publicznie bez restrykcji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), ale chronione prawami autorskimi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accessible</a:t>
            </a:r>
            <a:r>
              <a:rPr lang="pl-PL" dirty="0" smtClean="0"/>
              <a:t>), ale bez możliwość pobrania</a:t>
            </a:r>
          </a:p>
          <a:p>
            <a:r>
              <a:rPr lang="pl-PL" dirty="0" smtClean="0"/>
              <a:t>Dostępne dla środowiska akademickiego</a:t>
            </a:r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naukowiec</a:t>
            </a:r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685800"/>
            <a:ext cx="7799784" cy="5867400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Porównywanie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Konstrukcja drzew (filogenetycznych)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Detekcja wzorców w sekwencjach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Modelowanie</a:t>
            </a:r>
            <a:r>
              <a:rPr lang="en-US" sz="2000" dirty="0" smtClean="0"/>
              <a:t> </a:t>
            </a:r>
            <a:r>
              <a:rPr lang="pl-PL" sz="2000" dirty="0" smtClean="0"/>
              <a:t>struktur </a:t>
            </a:r>
            <a:r>
              <a:rPr lang="en-US" sz="2000" dirty="0" smtClean="0"/>
              <a:t>3D </a:t>
            </a:r>
            <a:r>
              <a:rPr lang="pl-PL" sz="2000" dirty="0" smtClean="0"/>
              <a:t>z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Wnioskowanie dot. mechanizmów regulacji komórkowej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Przewidywanie lub determinacja funkcji białek i</a:t>
            </a:r>
            <a:r>
              <a:rPr lang="en-US" sz="2000" dirty="0" smtClean="0"/>
              <a:t> </a:t>
            </a:r>
            <a:r>
              <a:rPr lang="pl-PL" sz="2000" dirty="0" smtClean="0"/>
              <a:t>szlaków metabolicznych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A</a:t>
            </a:r>
            <a:r>
              <a:rPr lang="en-US" sz="2000" dirty="0" smtClean="0"/>
              <a:t>s</a:t>
            </a:r>
            <a:r>
              <a:rPr lang="pl-PL" sz="2000" dirty="0" err="1" smtClean="0"/>
              <a:t>emblacja</a:t>
            </a:r>
            <a:r>
              <a:rPr lang="en-US" sz="2000" dirty="0" smtClean="0"/>
              <a:t> </a:t>
            </a:r>
            <a:r>
              <a:rPr lang="pl-PL" sz="2000" dirty="0" smtClean="0"/>
              <a:t>fragmentów </a:t>
            </a:r>
            <a:r>
              <a:rPr lang="en-US" sz="2000" dirty="0" smtClean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Języki interpretowane</a:t>
            </a:r>
          </a:p>
          <a:p>
            <a:r>
              <a:rPr lang="pl-PL" sz="2800" dirty="0" smtClean="0"/>
              <a:t>Zwykle nie wymagają kompilacji</a:t>
            </a:r>
          </a:p>
          <a:p>
            <a:r>
              <a:rPr lang="pl-PL" sz="2800" dirty="0" smtClean="0"/>
              <a:t>Często stosują automatyczne typowanie</a:t>
            </a:r>
          </a:p>
          <a:p>
            <a:r>
              <a:rPr lang="pl-PL" sz="2800" dirty="0" smtClean="0"/>
              <a:t>Przykłady:</a:t>
            </a:r>
          </a:p>
          <a:p>
            <a:pPr lvl="1"/>
            <a:r>
              <a:rPr lang="pl-PL" sz="2400" dirty="0" smtClean="0"/>
              <a:t>Powłoka systemu </a:t>
            </a:r>
            <a:r>
              <a:rPr lang="pl-PL" sz="2400" dirty="0" err="1" smtClean="0"/>
              <a:t>linux/uni</a:t>
            </a:r>
            <a:r>
              <a:rPr lang="pl-PL" sz="2400" dirty="0" smtClean="0"/>
              <a:t>x np.  język skryptów </a:t>
            </a:r>
            <a:r>
              <a:rPr lang="pl-PL" sz="2400" dirty="0" err="1" smtClean="0"/>
              <a:t>Bash</a:t>
            </a:r>
            <a:endParaRPr lang="pl-PL" sz="2400" dirty="0" smtClean="0"/>
          </a:p>
          <a:p>
            <a:pPr lvl="1"/>
            <a:r>
              <a:rPr lang="pl-PL" sz="2400" dirty="0" smtClean="0"/>
              <a:t>Pliki wsadowe .bat</a:t>
            </a:r>
          </a:p>
          <a:p>
            <a:pPr lvl="1"/>
            <a:r>
              <a:rPr lang="pl-PL" sz="2400" dirty="0" smtClean="0"/>
              <a:t>AWK (Zobacz: http://www.cs.put.poznan.pl/jnawrocki/ics/0203/02wpr5-awk.ppt)</a:t>
            </a:r>
          </a:p>
          <a:p>
            <a:pPr lvl="1"/>
            <a:r>
              <a:rPr lang="pl-PL" sz="2400" dirty="0" smtClean="0"/>
              <a:t>Perl</a:t>
            </a:r>
          </a:p>
          <a:p>
            <a:pPr lvl="1"/>
            <a:r>
              <a:rPr lang="pl-PL" sz="2400" dirty="0" err="1" smtClean="0"/>
              <a:t>Python</a:t>
            </a:r>
            <a:endParaRPr lang="pl-PL" sz="2400" dirty="0" smtClean="0"/>
          </a:p>
          <a:p>
            <a:pPr lvl="1"/>
            <a:r>
              <a:rPr lang="pl-PL" sz="2400" dirty="0" smtClean="0"/>
              <a:t>Ruby</a:t>
            </a:r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28184" y="5229200"/>
            <a:ext cx="2714148" cy="1512168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36712"/>
            <a:ext cx="8100392" cy="5289451"/>
          </a:xfrm>
        </p:spPr>
        <p:txBody>
          <a:bodyPr/>
          <a:lstStyle/>
          <a:p>
            <a:r>
              <a:rPr lang="en-US" sz="2800" dirty="0" err="1" smtClean="0"/>
              <a:t>BioPerl</a:t>
            </a:r>
            <a:r>
              <a:rPr lang="en-US" sz="2800" dirty="0" smtClean="0"/>
              <a:t> </a:t>
            </a:r>
            <a:r>
              <a:rPr lang="pl-PL" sz="2800" dirty="0" smtClean="0"/>
              <a:t>jest zbiorem modułów Perl-a</a:t>
            </a:r>
            <a:endParaRPr lang="en-US" sz="2800" dirty="0" smtClean="0"/>
          </a:p>
          <a:p>
            <a:r>
              <a:rPr lang="pl-PL" sz="2800" dirty="0" smtClean="0"/>
              <a:t>Trzy paradygmaty projektowe w </a:t>
            </a:r>
            <a:r>
              <a:rPr lang="en-US" sz="2800" dirty="0" err="1" smtClean="0"/>
              <a:t>BioPerl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sekwencji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65861" y="-701204"/>
            <a:ext cx="2914651" cy="2185988"/>
          </a:xfrm>
        </p:spPr>
      </p:pic>
      <p:pic>
        <p:nvPicPr>
          <p:cNvPr id="14344" name="Picture 8" descr="scipy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369829" y="6160416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980728"/>
            <a:ext cx="7704856" cy="5145435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</a:t>
            </a:r>
            <a:r>
              <a:rPr lang="pl-PL" dirty="0" smtClean="0"/>
              <a:t> </a:t>
            </a:r>
            <a:r>
              <a:rPr lang="en-US" dirty="0" smtClean="0"/>
              <a:t> </a:t>
            </a:r>
            <a:r>
              <a:rPr lang="pl-PL" dirty="0" smtClean="0"/>
              <a:t>„</a:t>
            </a:r>
            <a:r>
              <a:rPr lang="en-US" dirty="0" smtClean="0"/>
              <a:t>seeks to encourage the use of PHP as a “glue” language to bind web-based bioinformatics applications and databases</a:t>
            </a:r>
            <a:r>
              <a:rPr lang="pl-PL" dirty="0" smtClean="0"/>
              <a:t>”</a:t>
            </a:r>
            <a:r>
              <a:rPr lang="en-US" dirty="0" smtClean="0"/>
              <a:t>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sekwencji</a:t>
            </a:r>
            <a:endParaRPr lang="en-US" dirty="0"/>
          </a:p>
        </p:txBody>
      </p:sp>
      <p:pic>
        <p:nvPicPr>
          <p:cNvPr id="17414" name="Picture 6" descr="biophp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53275" y="5791200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3875" y="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528" y="764704"/>
            <a:ext cx="7372672" cy="5483696"/>
          </a:xfrm>
        </p:spPr>
        <p:txBody>
          <a:bodyPr/>
          <a:lstStyle/>
          <a:p>
            <a:pPr marL="381000" indent="-381000"/>
            <a:r>
              <a:rPr lang="en-US" sz="2400" dirty="0"/>
              <a:t>Ruby </a:t>
            </a:r>
            <a:r>
              <a:rPr lang="pl-PL" sz="2400" dirty="0" smtClean="0"/>
              <a:t>jest obiektowym językiem skryptowym</a:t>
            </a:r>
            <a:endParaRPr lang="en-US" sz="2400" dirty="0"/>
          </a:p>
          <a:p>
            <a:pPr marL="381000" indent="-381000"/>
            <a:endParaRPr lang="en-US" sz="2400" dirty="0"/>
          </a:p>
          <a:p>
            <a:pPr marL="381000" indent="-381000"/>
            <a:r>
              <a:rPr lang="pl-PL" sz="2400" dirty="0" smtClean="0"/>
              <a:t>Projekt </a:t>
            </a:r>
            <a:r>
              <a:rPr lang="en-US" sz="2400" dirty="0" err="1" smtClean="0"/>
              <a:t>BioRuby</a:t>
            </a:r>
            <a:r>
              <a:rPr lang="en-US" sz="2400" dirty="0" smtClean="0"/>
              <a:t> </a:t>
            </a:r>
            <a:r>
              <a:rPr lang="pl-PL" sz="2400" dirty="0" smtClean="0"/>
              <a:t>jest wspierany i finansowany przez</a:t>
            </a:r>
            <a:endParaRPr lang="en-US" sz="2400" dirty="0"/>
          </a:p>
          <a:p>
            <a:pPr marL="800100" lvl="1" indent="-342900"/>
            <a:r>
              <a:rPr lang="en-US" sz="2000" dirty="0"/>
              <a:t>Human Genome Center </a:t>
            </a:r>
            <a:r>
              <a:rPr lang="pl-PL" sz="2000" dirty="0" smtClean="0"/>
              <a:t>na </a:t>
            </a:r>
            <a:r>
              <a:rPr lang="en-US" sz="2000" dirty="0" err="1" smtClean="0"/>
              <a:t>Uni</a:t>
            </a:r>
            <a:r>
              <a:rPr lang="pl-PL" sz="2000" dirty="0" err="1" smtClean="0"/>
              <a:t>wersytecie</a:t>
            </a:r>
            <a:r>
              <a:rPr lang="en-US" sz="2000" dirty="0" smtClean="0"/>
              <a:t> </a:t>
            </a:r>
            <a:r>
              <a:rPr lang="pl-PL" sz="2000" dirty="0" smtClean="0"/>
              <a:t>w </a:t>
            </a:r>
            <a:r>
              <a:rPr lang="en-US" sz="2000" dirty="0" err="1" smtClean="0"/>
              <a:t>Tok</a:t>
            </a:r>
            <a:r>
              <a:rPr lang="pl-PL" sz="2000" dirty="0" err="1" smtClean="0"/>
              <a:t>yo</a:t>
            </a:r>
            <a:endParaRPr lang="en-US" sz="2000" dirty="0"/>
          </a:p>
          <a:p>
            <a:pPr marL="800100" lvl="1" indent="-342900"/>
            <a:r>
              <a:rPr lang="en-US" sz="2000" dirty="0"/>
              <a:t>Bioinformatics Center </a:t>
            </a:r>
            <a:r>
              <a:rPr lang="pl-PL" sz="2000" dirty="0" smtClean="0"/>
              <a:t>na Uniwersytecie w </a:t>
            </a:r>
            <a:r>
              <a:rPr lang="en-US" sz="2000" dirty="0" smtClean="0"/>
              <a:t>Kyoto</a:t>
            </a:r>
            <a:endParaRPr lang="en-US" sz="2000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34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2920"/>
            <a:ext cx="7848600" cy="685800"/>
          </a:xfrm>
        </p:spPr>
        <p:txBody>
          <a:bodyPr/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228600" y="1196752"/>
            <a:ext cx="7848600" cy="5356448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63566" y="5229200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Programowanie deklaratywne 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83152" cy="4525963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528042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412776"/>
            <a:ext cx="7560840" cy="4713387"/>
          </a:xfrm>
        </p:spPr>
        <p:txBody>
          <a:bodyPr/>
          <a:lstStyle/>
          <a:p>
            <a:r>
              <a:rPr lang="en-US" sz="2800" dirty="0" err="1" smtClean="0"/>
              <a:t>BioBike</a:t>
            </a:r>
            <a:r>
              <a:rPr lang="en-US" sz="2800" dirty="0" smtClean="0"/>
              <a:t> </a:t>
            </a:r>
            <a:r>
              <a:rPr lang="pl-PL" sz="2800" dirty="0" smtClean="0"/>
              <a:t>jest interaktywnym (z interfejsem </a:t>
            </a:r>
            <a:r>
              <a:rPr lang="pl-PL" sz="2800" dirty="0" err="1" smtClean="0"/>
              <a:t>web</a:t>
            </a:r>
            <a:r>
              <a:rPr lang="pl-PL" sz="2800" dirty="0" smtClean="0"/>
              <a:t>) środowiskiem programistycznym, które umożliwia biologom analizę systemów biologicznych poprzez połączenie wiedzy i danych poprzez bezpośrednie programowanie dokonywane przez użytkownika końcowego</a:t>
            </a:r>
            <a:endParaRPr lang="en-US" sz="2800" dirty="0" smtClean="0"/>
          </a:p>
          <a:p>
            <a:r>
              <a:rPr lang="pl-PL" sz="2800" dirty="0" smtClean="0"/>
              <a:t>Zaimplementowano przy użyciu</a:t>
            </a:r>
            <a:r>
              <a:rPr lang="en-US" sz="2800" dirty="0" smtClean="0"/>
              <a:t> </a:t>
            </a:r>
            <a:r>
              <a:rPr lang="en-US" sz="2800" dirty="0" err="1" smtClean="0"/>
              <a:t>BioLisp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(Lisp </a:t>
            </a:r>
            <a:r>
              <a:rPr lang="pl-PL" sz="2800" dirty="0" smtClean="0"/>
              <a:t>z dodatkiem</a:t>
            </a:r>
            <a:r>
              <a:rPr lang="en-US" sz="2800" dirty="0" smtClean="0"/>
              <a:t> </a:t>
            </a:r>
            <a:r>
              <a:rPr lang="pl-PL" sz="2800" dirty="0" smtClean="0"/>
              <a:t>funkcjonalności </a:t>
            </a:r>
            <a:r>
              <a:rPr lang="en-US" sz="2800" dirty="0" smtClean="0"/>
              <a:t>biologic</a:t>
            </a:r>
            <a:r>
              <a:rPr lang="pl-PL" sz="2800" dirty="0" err="1" smtClean="0"/>
              <a:t>znej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5604" name="Picture 4" descr="wlic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15200" y="54864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2931021"/>
            <a:ext cx="7772400" cy="1362075"/>
          </a:xfrm>
        </p:spPr>
        <p:txBody>
          <a:bodyPr/>
          <a:lstStyle/>
          <a:p>
            <a:r>
              <a:rPr lang="pl-PL" dirty="0" smtClean="0"/>
              <a:t>AWK - </a:t>
            </a:r>
            <a:r>
              <a:rPr lang="pl-PL" dirty="0" err="1" smtClean="0"/>
              <a:t>pRZYPOMNIENIE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Przypomnienie wykładu prof. J. Nawrockiego:</a:t>
            </a:r>
          </a:p>
          <a:p>
            <a:pPr>
              <a:buNone/>
            </a:pPr>
            <a:r>
              <a:rPr lang="pl-PL" smtClean="0">
                <a:hlinkClick r:id="rId2"/>
              </a:rPr>
              <a:t>http://www.cs.put.poznan.pl/jnawrocki/ics/0203/02wpr5-awk.ppt</a:t>
            </a:r>
            <a:endParaRPr lang="pl-PL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TS001090301">
  <a:themeElements>
    <a:clrScheme name="Motyw pakietu Office 12">
      <a:dk1>
        <a:srgbClr val="777777"/>
      </a:dk1>
      <a:lt1>
        <a:srgbClr val="969696"/>
      </a:lt1>
      <a:dk2>
        <a:srgbClr val="686B5D"/>
      </a:dk2>
      <a:lt2>
        <a:srgbClr val="4E4E44"/>
      </a:lt2>
      <a:accent1>
        <a:srgbClr val="909082"/>
      </a:accent1>
      <a:accent2>
        <a:srgbClr val="809EA8"/>
      </a:accent2>
      <a:accent3>
        <a:srgbClr val="B9BAB6"/>
      </a:accent3>
      <a:accent4>
        <a:srgbClr val="7F7F7F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Motyw pakietu Offic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2">
        <a:dk1>
          <a:srgbClr val="777777"/>
        </a:dk1>
        <a:lt1>
          <a:srgbClr val="969696"/>
        </a:lt1>
        <a:dk2>
          <a:srgbClr val="686B5D"/>
        </a:dk2>
        <a:lt2>
          <a:srgbClr val="4E4E44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7F7F7F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Props1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1E6F045B-5856-43D8-91D8-39F3A59343CF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TS001090301</Template>
  <TotalTime>5926</TotalTime>
  <Words>874</Words>
  <Application>Microsoft Office PowerPoint</Application>
  <PresentationFormat>Pokaz na ekranie (4:3)</PresentationFormat>
  <Paragraphs>159</Paragraphs>
  <Slides>27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8" baseType="lpstr">
      <vt:lpstr>TS001090301</vt:lpstr>
      <vt:lpstr>Specjalizowane języki programowania</vt:lpstr>
      <vt:lpstr>Harmonogram zajęć</vt:lpstr>
      <vt:lpstr>Zasady zaliczenia</vt:lpstr>
      <vt:lpstr>Konsultacje i kontakt</vt:lpstr>
      <vt:lpstr>Plan przedmiotu</vt:lpstr>
      <vt:lpstr>Karta ETCS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i funkcyjne</vt:lpstr>
      <vt:lpstr>Programowanie deklaratywne  i funkcyjne</vt:lpstr>
      <vt:lpstr>AWK - pRZYPOMNIENIE</vt:lpstr>
      <vt:lpstr>Slajd 27</vt:lpstr>
    </vt:vector>
  </TitlesOfParts>
  <Manager/>
  <Company>Twoja nazwa firmy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subject/>
  <dc:creator>Maciej Miłostan</dc:creator>
  <cp:keywords/>
  <dc:description/>
  <cp:lastModifiedBy>Maciej Miłostan</cp:lastModifiedBy>
  <cp:revision>21</cp:revision>
  <cp:lastPrinted>1601-01-01T00:00:00Z</cp:lastPrinted>
  <dcterms:created xsi:type="dcterms:W3CDTF">2011-09-20T12:05:05Z</dcterms:created>
  <dcterms:modified xsi:type="dcterms:W3CDTF">2013-10-16T07:43:01Z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