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</p:sldMasterIdLst>
  <p:sldIdLst>
    <p:sldId id="256" r:id="rId6"/>
    <p:sldId id="258" r:id="rId7"/>
    <p:sldId id="257" r:id="rId8"/>
    <p:sldId id="260" r:id="rId9"/>
    <p:sldId id="261" r:id="rId10"/>
    <p:sldId id="259" r:id="rId11"/>
    <p:sldId id="262" r:id="rId12"/>
    <p:sldId id="263" r:id="rId13"/>
    <p:sldId id="265" r:id="rId14"/>
    <p:sldId id="264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86C"/>
    <a:srgbClr val="336699"/>
    <a:srgbClr val="907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93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ut.poznan.pl/jnawrocki/ics/0203/02wpr5-awk.pp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4943822"/>
            <a:ext cx="9144000" cy="1149474"/>
          </a:xfrm>
        </p:spPr>
        <p:txBody>
          <a:bodyPr/>
          <a:lstStyle/>
          <a:p>
            <a:r>
              <a:rPr lang="pl-PL" dirty="0" smtClean="0"/>
              <a:t>Specjalizowane </a:t>
            </a:r>
            <a:br>
              <a:rPr lang="pl-PL" dirty="0" smtClean="0"/>
            </a:br>
            <a:r>
              <a:rPr lang="pl-PL" dirty="0" smtClean="0"/>
              <a:t>języki 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556792"/>
            <a:ext cx="8447856" cy="4996408"/>
          </a:xfrm>
        </p:spPr>
        <p:txBody>
          <a:bodyPr/>
          <a:lstStyle/>
          <a:p>
            <a:pPr lvl="1">
              <a:buNone/>
            </a:pPr>
            <a:r>
              <a:rPr lang="pl-PL" sz="2400" dirty="0" smtClean="0"/>
              <a:t>Wykłady odbywają się co drugi tydzień, laboratoria co tydzień</a:t>
            </a:r>
          </a:p>
          <a:p>
            <a:pPr lvl="1"/>
            <a:r>
              <a:rPr lang="pl-PL" sz="2400" dirty="0"/>
              <a:t>7</a:t>
            </a:r>
            <a:r>
              <a:rPr lang="pl-PL" sz="2400" dirty="0" smtClean="0"/>
              <a:t> </a:t>
            </a:r>
            <a:r>
              <a:rPr lang="pl-PL" sz="2400" dirty="0" smtClean="0"/>
              <a:t>wykładów (w tygodniach  parzystych - „pod kreską”)</a:t>
            </a:r>
          </a:p>
          <a:p>
            <a:pPr lvl="1"/>
            <a:r>
              <a:rPr lang="pl-PL" sz="2400" dirty="0" smtClean="0"/>
              <a:t>14 </a:t>
            </a:r>
            <a:r>
              <a:rPr lang="pl-PL" sz="2400" dirty="0" smtClean="0"/>
              <a:t>spotkań na laboratoriach</a:t>
            </a:r>
          </a:p>
          <a:p>
            <a:pPr lvl="1"/>
            <a:r>
              <a:rPr lang="pl-PL" sz="2400" dirty="0" smtClean="0"/>
              <a:t>Lista </a:t>
            </a:r>
            <a:r>
              <a:rPr lang="pl-PL" sz="2400" dirty="0" smtClean="0"/>
              <a:t>dni z wykładami:</a:t>
            </a:r>
          </a:p>
          <a:p>
            <a:pPr marL="457200" lvl="1" indent="0">
              <a:buNone/>
            </a:pPr>
            <a:r>
              <a:rPr lang="pl-PL" sz="2400" dirty="0" smtClean="0"/>
              <a:t>	19.10</a:t>
            </a:r>
            <a:r>
              <a:rPr lang="pl-PL" sz="2400" dirty="0"/>
              <a:t>, 2.11, 16.11, 30.11, </a:t>
            </a:r>
            <a:endParaRPr lang="pl-PL" sz="2400" dirty="0" smtClean="0"/>
          </a:p>
          <a:p>
            <a:pPr marL="457200" lvl="1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14.12</a:t>
            </a:r>
            <a:r>
              <a:rPr lang="pl-PL" sz="2400" dirty="0"/>
              <a:t>, 11.1, 25.1 </a:t>
            </a:r>
            <a:endParaRPr lang="pl-PL" sz="2400" dirty="0" smtClean="0"/>
          </a:p>
          <a:p>
            <a:pPr lvl="1"/>
            <a:r>
              <a:rPr lang="pl-PL" sz="2400" dirty="0" smtClean="0"/>
              <a:t>Przedmiot </a:t>
            </a:r>
            <a:r>
              <a:rPr lang="pl-PL" sz="2400" dirty="0" smtClean="0"/>
              <a:t>kończy się zaliczeniem przed końcem semestru (tj. przed 29.01.2016)</a:t>
            </a:r>
          </a:p>
          <a:p>
            <a:pPr lvl="1"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1556792"/>
            <a:ext cx="8928992" cy="4680520"/>
          </a:xfrm>
        </p:spPr>
        <p:txBody>
          <a:bodyPr/>
          <a:lstStyle/>
          <a:p>
            <a:r>
              <a:rPr lang="pl-PL" sz="2800" dirty="0" smtClean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„Nieobecność </a:t>
            </a:r>
            <a:r>
              <a:rPr lang="pl-PL" sz="1800" dirty="0"/>
              <a:t>studenta, nawet usprawiedliwiona, na więcej </a:t>
            </a:r>
            <a:r>
              <a:rPr lang="pl-PL" sz="1800" dirty="0" smtClean="0"/>
              <a:t>niż </a:t>
            </a:r>
            <a:r>
              <a:rPr lang="pl-PL" sz="1800" dirty="0"/>
              <a:t>1/3 zajęć, </a:t>
            </a:r>
            <a:r>
              <a:rPr lang="pl-PL" sz="1800" dirty="0" smtClean="0"/>
              <a:t>może </a:t>
            </a:r>
            <a:r>
              <a:rPr lang="pl-PL" sz="1800" dirty="0"/>
              <a:t>być </a:t>
            </a:r>
            <a:r>
              <a:rPr lang="pl-PL" sz="1800" dirty="0" smtClean="0"/>
              <a:t>podstawą do </a:t>
            </a:r>
            <a:r>
              <a:rPr lang="pl-PL" sz="1800" dirty="0"/>
              <a:t>niezaliczenia tych zajęć. Niewykonanie ćwiczeń określonych regulaminem </a:t>
            </a:r>
            <a:r>
              <a:rPr lang="pl-PL" sz="1800" dirty="0" smtClean="0"/>
              <a:t>laboratorium uniemożliwia </a:t>
            </a:r>
            <a:r>
              <a:rPr lang="pl-PL" sz="1800" dirty="0"/>
              <a:t>zaliczenie zajęć laboratoryjnych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„Podstawą </a:t>
            </a:r>
            <a:r>
              <a:rPr lang="pl-PL" sz="1800" dirty="0"/>
              <a:t>do zaliczenia wszystkich rodzajów ćwiczeń i wykładów niekończących się </a:t>
            </a:r>
            <a:r>
              <a:rPr lang="pl-PL" sz="1800" dirty="0" smtClean="0"/>
              <a:t>egzaminem są </a:t>
            </a:r>
            <a:r>
              <a:rPr lang="pl-PL" sz="1800" dirty="0"/>
              <a:t>pozytywne wyniki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wiadomości. Formę tej kontroli </a:t>
            </a:r>
            <a:r>
              <a:rPr lang="pl-PL" sz="1800" dirty="0" smtClean="0"/>
              <a:t>określa prowadzący </a:t>
            </a:r>
            <a:r>
              <a:rPr lang="pl-PL" sz="1800" dirty="0"/>
              <a:t>zajęcia i wystawia ocenę do końca semestru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„Studentowi</a:t>
            </a:r>
            <a:r>
              <a:rPr lang="pl-PL" sz="1800" dirty="0"/>
              <a:t>, który w wyniku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 otrzymał ocenę </a:t>
            </a:r>
            <a:r>
              <a:rPr lang="pl-PL" sz="1800" dirty="0" smtClean="0"/>
              <a:t>niedostateczną, przysługuje </a:t>
            </a:r>
            <a:r>
              <a:rPr lang="pl-PL" sz="1800" dirty="0"/>
              <a:t>prawo do jednego zaliczenia poprawkowego</a:t>
            </a:r>
            <a:r>
              <a:rPr lang="pl-PL" sz="1800" dirty="0" smtClean="0"/>
              <a:t>.”</a:t>
            </a:r>
          </a:p>
          <a:p>
            <a:pPr marL="457200" indent="-457200"/>
            <a:r>
              <a:rPr lang="pl-PL" sz="2800" dirty="0" smtClean="0"/>
              <a:t>Ergo:</a:t>
            </a:r>
          </a:p>
          <a:p>
            <a:pPr marL="857250" lvl="1" indent="-457200"/>
            <a:r>
              <a:rPr lang="pl-PL" sz="2000" dirty="0" smtClean="0"/>
              <a:t>Można opuścić maksimum </a:t>
            </a:r>
            <a:r>
              <a:rPr lang="pl-PL" sz="2000" dirty="0" smtClean="0"/>
              <a:t>cztery</a:t>
            </a:r>
            <a:r>
              <a:rPr lang="pl-PL" sz="2000" dirty="0" smtClean="0"/>
              <a:t> laboratoria </a:t>
            </a:r>
            <a:r>
              <a:rPr lang="pl-PL" sz="2000" dirty="0" smtClean="0"/>
              <a:t>(dwa bez usprawiedliwienia)</a:t>
            </a:r>
          </a:p>
          <a:p>
            <a:pPr marL="857250" lvl="1" indent="-457200"/>
            <a:r>
              <a:rPr lang="pl-PL" sz="2000" dirty="0" smtClean="0"/>
              <a:t>Na laboratoriach będą obowiązywały regularne sprawozdania z zajęć jako forma sprawdzania wiedzy</a:t>
            </a:r>
          </a:p>
          <a:p>
            <a:pPr marL="857250" lvl="1" indent="-457200"/>
            <a:r>
              <a:rPr lang="pl-PL" sz="2000" dirty="0" smtClean="0"/>
              <a:t>Mogą wystąpić tzw. wejściówki</a:t>
            </a:r>
          </a:p>
          <a:p>
            <a:pPr marL="857250" lvl="1" indent="-457200"/>
            <a:endParaRPr lang="pl-PL" sz="2400" dirty="0" smtClean="0"/>
          </a:p>
          <a:p>
            <a:pPr>
              <a:buNone/>
            </a:pPr>
            <a:endParaRPr lang="pl-PL" sz="18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Gdzie?</a:t>
            </a:r>
          </a:p>
          <a:p>
            <a:pPr lvl="1"/>
            <a:r>
              <a:rPr lang="pl-PL" sz="2400" dirty="0" smtClean="0"/>
              <a:t>Centrum Wykładowo-Konferencyjne Politechniki Poznańskiej </a:t>
            </a:r>
          </a:p>
          <a:p>
            <a:pPr lvl="1"/>
            <a:r>
              <a:rPr lang="pl-PL" sz="2400" dirty="0" smtClean="0"/>
              <a:t>Pokój 122 (na I piętrze)</a:t>
            </a:r>
          </a:p>
          <a:p>
            <a:r>
              <a:rPr lang="pl-PL" sz="2800" dirty="0" smtClean="0"/>
              <a:t>Kiedy?</a:t>
            </a:r>
          </a:p>
          <a:p>
            <a:pPr lvl="1"/>
            <a:r>
              <a:rPr lang="pl-PL" sz="2400" dirty="0" smtClean="0"/>
              <a:t>Środy</a:t>
            </a:r>
            <a:r>
              <a:rPr lang="pl-PL" sz="2400" dirty="0" smtClean="0"/>
              <a:t> </a:t>
            </a:r>
            <a:r>
              <a:rPr lang="pl-PL" sz="2400" dirty="0" smtClean="0"/>
              <a:t>od </a:t>
            </a:r>
            <a:r>
              <a:rPr lang="pl-PL" sz="2400" dirty="0" smtClean="0"/>
              <a:t>11.00</a:t>
            </a:r>
            <a:r>
              <a:rPr lang="pl-PL" sz="2400" dirty="0" smtClean="0"/>
              <a:t> </a:t>
            </a:r>
            <a:r>
              <a:rPr lang="pl-PL" sz="2400" dirty="0" smtClean="0"/>
              <a:t>do </a:t>
            </a:r>
            <a:r>
              <a:rPr lang="pl-PL" sz="2400" dirty="0" smtClean="0"/>
              <a:t>11.40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lub inny umówiony termin (np. przed laboratorium)</a:t>
            </a:r>
            <a:endParaRPr lang="pl-PL" sz="2400" dirty="0"/>
          </a:p>
          <a:p>
            <a:r>
              <a:rPr lang="pl-PL" sz="2800" dirty="0" smtClean="0"/>
              <a:t>Informacje kontaktowe:</a:t>
            </a:r>
          </a:p>
          <a:p>
            <a:pPr lvl="1">
              <a:buNone/>
            </a:pPr>
            <a:r>
              <a:rPr lang="pl-PL" sz="2400" dirty="0" err="1" smtClean="0">
                <a:hlinkClick r:id="rId2"/>
              </a:rPr>
              <a:t>Maciej.Milostan@cs.put.poznan.pl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4751387"/>
          </a:xfrm>
        </p:spPr>
        <p:txBody>
          <a:bodyPr/>
          <a:lstStyle/>
          <a:p>
            <a:r>
              <a:rPr lang="pl-PL" sz="2400" dirty="0" smtClean="0"/>
              <a:t>Treści </a:t>
            </a:r>
            <a:r>
              <a:rPr lang="pl-PL" sz="2400" dirty="0"/>
              <a:t>kształcenia</a:t>
            </a:r>
          </a:p>
          <a:p>
            <a:pPr>
              <a:buNone/>
            </a:pPr>
            <a:r>
              <a:rPr lang="pl-PL" sz="2400" dirty="0" smtClean="0"/>
              <a:t>	Języki programowania ukierunkowane na specyficzne zastosowania, ze szczególnym uwzględnieniem </a:t>
            </a:r>
            <a:r>
              <a:rPr lang="pl-PL" sz="2400" i="1" dirty="0" smtClean="0"/>
              <a:t>przetwarzania ciągów znaków</a:t>
            </a:r>
            <a:r>
              <a:rPr lang="pl-PL" sz="2400" dirty="0" smtClean="0"/>
              <a:t>. </a:t>
            </a:r>
            <a:r>
              <a:rPr lang="pl-PL" sz="2400" i="1" dirty="0" smtClean="0"/>
              <a:t>Języki skryptowe. Perl. </a:t>
            </a:r>
            <a:r>
              <a:rPr lang="pl-PL" sz="2400" i="1" dirty="0" err="1" smtClean="0"/>
              <a:t>Python</a:t>
            </a:r>
            <a:r>
              <a:rPr lang="pl-PL" sz="2400" i="1" dirty="0" smtClean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 smtClean="0"/>
              <a:t>	Student zna wybrane specjalizowane języki programowania w stopniu umożliwiającym swobodne pisanie programów, ze szczególnym uwzględnieniem przetwarzania danych tekstowych, w tym sekwencji nukleotydowych i aminokwasowych.</a:t>
            </a:r>
          </a:p>
          <a:p>
            <a:r>
              <a:rPr lang="pl-PL" sz="2400" dirty="0" smtClean="0"/>
              <a:t>Pełna specyfikacja przedmiotu znajduje się w kartach ETCS: </a:t>
            </a:r>
            <a:r>
              <a:rPr lang="pl-PL" sz="1800" dirty="0" smtClean="0"/>
              <a:t>http://fc.put.poznan.pl/studia/krajowe-ramy-kwalifikacji-krk%2C417.htm</a:t>
            </a:r>
            <a:r>
              <a:rPr lang="pl-PL" sz="2400" dirty="0" smtClean="0"/>
              <a:t>l</a:t>
            </a:r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przedmiotu</a:t>
            </a:r>
          </a:p>
          <a:p>
            <a:r>
              <a:rPr lang="pl-PL" dirty="0" smtClean="0"/>
              <a:t>Języki skryptowe</a:t>
            </a:r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r>
              <a:rPr lang="pl-PL" dirty="0" smtClean="0"/>
              <a:t> (3x)</a:t>
            </a:r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r>
              <a:rPr lang="pl-PL" dirty="0" smtClean="0"/>
              <a:t> (3x)</a:t>
            </a:r>
          </a:p>
          <a:p>
            <a:r>
              <a:rPr lang="pl-PL" dirty="0" smtClean="0"/>
              <a:t>Zaliczenie (1x)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844824"/>
            <a:ext cx="4055368" cy="4708376"/>
          </a:xfrm>
        </p:spPr>
        <p:txBody>
          <a:bodyPr/>
          <a:lstStyle/>
          <a:p>
            <a:r>
              <a:rPr lang="pl-PL" sz="2400" dirty="0" smtClean="0"/>
              <a:t>Współczesne eksperymenty generują duże ilości danych, które wymagają zautomatyzowanego 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680520" cy="512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Istnieje wiele formatów przechowywania podobnych danych</a:t>
            </a:r>
          </a:p>
          <a:p>
            <a:pPr lvl="1"/>
            <a:r>
              <a:rPr lang="pl-PL" sz="1800" dirty="0" smtClean="0"/>
              <a:t>Np. formaty sekwencji aminokwasowych i nukleotydowych:</a:t>
            </a:r>
          </a:p>
          <a:p>
            <a:pPr lvl="2"/>
            <a:r>
              <a:rPr lang="pl-PL" sz="1600" dirty="0" smtClean="0"/>
              <a:t>PIR</a:t>
            </a:r>
          </a:p>
          <a:p>
            <a:pPr lvl="2"/>
            <a:endParaRPr lang="pl-PL" sz="1600" dirty="0" smtClean="0"/>
          </a:p>
          <a:p>
            <a:pPr lvl="2">
              <a:buNone/>
            </a:pPr>
            <a:endParaRPr lang="pl-PL" sz="1600" dirty="0" smtClean="0"/>
          </a:p>
          <a:p>
            <a:pPr lvl="2"/>
            <a:r>
              <a:rPr lang="pl-PL" sz="1600" dirty="0" smtClean="0"/>
              <a:t>FASTA</a:t>
            </a:r>
          </a:p>
          <a:p>
            <a:pPr lvl="2">
              <a:buNone/>
            </a:pPr>
            <a:endParaRPr lang="pl-PL" sz="1600" dirty="0" smtClean="0"/>
          </a:p>
          <a:p>
            <a:pPr lvl="2">
              <a:buNone/>
            </a:pPr>
            <a:endParaRPr lang="pl-PL" sz="1600" dirty="0" smtClean="0"/>
          </a:p>
          <a:p>
            <a:pPr lvl="2"/>
            <a:r>
              <a:rPr lang="pl-PL" sz="1600" dirty="0" smtClean="0"/>
              <a:t>Sama sekwencja (</a:t>
            </a:r>
            <a:r>
              <a:rPr lang="pl-PL" sz="1600" dirty="0" err="1" smtClean="0"/>
              <a:t>bare</a:t>
            </a:r>
            <a:r>
              <a:rPr lang="pl-PL" sz="1600" dirty="0" smtClean="0"/>
              <a:t> </a:t>
            </a:r>
            <a:r>
              <a:rPr lang="pl-PL" sz="1600" dirty="0" err="1" smtClean="0"/>
              <a:t>sequence</a:t>
            </a:r>
            <a:r>
              <a:rPr lang="pl-PL" sz="1600" dirty="0" smtClean="0"/>
              <a:t>)</a:t>
            </a:r>
          </a:p>
          <a:p>
            <a:pPr lvl="2"/>
            <a:endParaRPr lang="pl-PL" sz="1600" dirty="0" smtClean="0"/>
          </a:p>
          <a:p>
            <a:pPr lvl="2"/>
            <a:endParaRPr lang="pl-PL" sz="1600" dirty="0" smtClean="0"/>
          </a:p>
          <a:p>
            <a:pPr lvl="2"/>
            <a:r>
              <a:rPr lang="pl-PL" sz="1600" dirty="0" smtClean="0"/>
              <a:t>Sekwencja z numeracją i spacjami</a:t>
            </a:r>
          </a:p>
          <a:p>
            <a:pPr lvl="1"/>
            <a:endParaRPr lang="pl-PL" sz="1800" dirty="0" smtClean="0"/>
          </a:p>
          <a:p>
            <a:pPr>
              <a:buNone/>
            </a:pPr>
            <a:endParaRPr lang="pl-PL" sz="2000" dirty="0" smtClean="0"/>
          </a:p>
          <a:p>
            <a:endParaRPr lang="pl-PL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9644" y="4551784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503" y="5445224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492896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sz="2800" dirty="0" smtClean="0"/>
              <a:t>Z plików danych musi zostać wyekstrahowana tylko część danych np. pojedynczy model białka z pliku PDB</a:t>
            </a:r>
          </a:p>
          <a:p>
            <a:r>
              <a:rPr lang="pl-PL" sz="2800" dirty="0" smtClean="0"/>
              <a:t>Dane generowane przez różne aplikacje muszą zostać zagregowane</a:t>
            </a:r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Sekwencje, np. dane genomowe</a:t>
            </a:r>
          </a:p>
          <a:p>
            <a:r>
              <a:rPr lang="pl-PL" sz="2800" dirty="0" smtClean="0"/>
              <a:t>Struktury przestrzenne </a:t>
            </a:r>
          </a:p>
          <a:p>
            <a:r>
              <a:rPr lang="pl-PL" sz="2800" dirty="0" smtClean="0"/>
              <a:t>Drzewa filogenetyczne</a:t>
            </a:r>
          </a:p>
          <a:p>
            <a:r>
              <a:rPr lang="pl-PL" sz="2800" dirty="0" smtClean="0"/>
              <a:t>Sieci / grafy – np. mapy interakcji białek, modelowanie oddziaływań</a:t>
            </a:r>
          </a:p>
          <a:p>
            <a:r>
              <a:rPr lang="pl-PL" sz="2800" dirty="0" smtClean="0"/>
              <a:t>Szlaki metaboliczne</a:t>
            </a:r>
          </a:p>
          <a:p>
            <a:r>
              <a:rPr lang="pl-PL" sz="2800" dirty="0" smtClean="0"/>
              <a:t>Dane z </a:t>
            </a:r>
            <a:r>
              <a:rPr lang="pl-PL" sz="2800" dirty="0" err="1" smtClean="0"/>
              <a:t>mikromacierzy</a:t>
            </a:r>
            <a:r>
              <a:rPr lang="pl-PL" sz="2800" dirty="0" smtClean="0"/>
              <a:t> i ekspresja genów</a:t>
            </a:r>
          </a:p>
          <a:p>
            <a:r>
              <a:rPr lang="pl-PL" sz="2800" dirty="0" smtClean="0"/>
              <a:t>Dane obrazowe</a:t>
            </a:r>
          </a:p>
          <a:p>
            <a:pPr>
              <a:buNone/>
            </a:pPr>
            <a:endParaRPr lang="pl-PL" sz="2800" dirty="0" smtClean="0"/>
          </a:p>
          <a:p>
            <a:endParaRPr lang="pl-PL" sz="2800" dirty="0" smtClean="0"/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Pochodzenie</a:t>
            </a:r>
          </a:p>
          <a:p>
            <a:pPr lvl="1"/>
            <a:r>
              <a:rPr lang="pl-PL" sz="2400" dirty="0" smtClean="0"/>
              <a:t>Dane pochodzące bezpośrednio z eksperymentu</a:t>
            </a:r>
          </a:p>
          <a:p>
            <a:pPr lvl="1"/>
            <a:r>
              <a:rPr lang="pl-PL" sz="2400" dirty="0" smtClean="0"/>
              <a:t>Dane wywiedzione z danych eksperymentalnych</a:t>
            </a:r>
          </a:p>
          <a:p>
            <a:pPr lvl="1"/>
            <a:r>
              <a:rPr lang="pl-PL" sz="2400" dirty="0" smtClean="0"/>
              <a:t>Dane zagregowane</a:t>
            </a:r>
          </a:p>
          <a:p>
            <a:r>
              <a:rPr lang="pl-PL" sz="2800" dirty="0" smtClean="0"/>
              <a:t>Jakość</a:t>
            </a:r>
          </a:p>
          <a:p>
            <a:pPr lvl="1"/>
            <a:r>
              <a:rPr lang="pl-PL" sz="2400" dirty="0" smtClean="0"/>
              <a:t>Dane deponowane bezpośrednio</a:t>
            </a:r>
          </a:p>
          <a:p>
            <a:pPr lvl="1"/>
            <a:r>
              <a:rPr lang="pl-PL" sz="2400" dirty="0" smtClean="0"/>
              <a:t>Dane deponowane przez „kuratorów”</a:t>
            </a:r>
          </a:p>
          <a:p>
            <a:pPr lvl="1"/>
            <a:r>
              <a:rPr lang="pl-PL" sz="2400" dirty="0" smtClean="0"/>
              <a:t>Zarządzanie błędami – usuwanie błędnych danych lub ich znakowanie</a:t>
            </a:r>
          </a:p>
          <a:p>
            <a:pPr lvl="1"/>
            <a:r>
              <a:rPr lang="pl-PL" sz="2400" dirty="0" smtClean="0"/>
              <a:t>Sprawdzanie błędów</a:t>
            </a:r>
          </a:p>
          <a:p>
            <a:pPr lvl="1"/>
            <a:r>
              <a:rPr lang="pl-PL" sz="2400" dirty="0" smtClean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danych</a:t>
            </a:r>
          </a:p>
          <a:p>
            <a:r>
              <a:rPr lang="pl-PL" dirty="0" smtClean="0"/>
              <a:t>Bazy danych typu </a:t>
            </a:r>
            <a:r>
              <a:rPr lang="pl-PL" dirty="0" err="1" smtClean="0"/>
              <a:t>NoSQL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r>
              <a:rPr lang="pl-PL" dirty="0" smtClean="0"/>
              <a:t>Dostępne publicznie bez restrykcji</a:t>
            </a:r>
          </a:p>
          <a:p>
            <a:r>
              <a:rPr lang="pl-PL" dirty="0" smtClean="0"/>
              <a:t>Dostępne, ale chronione prawami autorskimi</a:t>
            </a:r>
          </a:p>
          <a:p>
            <a:r>
              <a:rPr lang="pl-PL" dirty="0" smtClean="0"/>
              <a:t>Dostępne, ale bez możliwość pobrania</a:t>
            </a:r>
          </a:p>
          <a:p>
            <a:r>
              <a:rPr lang="pl-PL" dirty="0" smtClean="0"/>
              <a:t>Dostępne dla środowiska akademickiego</a:t>
            </a:r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naukowiec/ekspert</a:t>
            </a:r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700808"/>
            <a:ext cx="7799784" cy="4852392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Porównywanie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Konstrukcja drzew (filogenetycznych)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Detekcja wzorców w sekwencjach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Modelowanie</a:t>
            </a:r>
            <a:r>
              <a:rPr lang="en-US" sz="2000" dirty="0" smtClean="0"/>
              <a:t> </a:t>
            </a:r>
            <a:r>
              <a:rPr lang="pl-PL" sz="2000" dirty="0" smtClean="0"/>
              <a:t>struktur </a:t>
            </a:r>
            <a:r>
              <a:rPr lang="en-US" sz="2000" dirty="0" smtClean="0"/>
              <a:t>3D </a:t>
            </a:r>
            <a:r>
              <a:rPr lang="pl-PL" sz="2000" dirty="0" smtClean="0"/>
              <a:t>z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Wnioskowanie dot. mechanizmów regulacji komórkowej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Przewidywanie lub determinacja funkcji białek i</a:t>
            </a:r>
            <a:r>
              <a:rPr lang="en-US" sz="2000" dirty="0" smtClean="0"/>
              <a:t> </a:t>
            </a:r>
            <a:r>
              <a:rPr lang="pl-PL" sz="2000" dirty="0" smtClean="0"/>
              <a:t>szlaków metabolicznych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A</a:t>
            </a:r>
            <a:r>
              <a:rPr lang="en-US" sz="2000" dirty="0" smtClean="0"/>
              <a:t>s</a:t>
            </a:r>
            <a:r>
              <a:rPr lang="pl-PL" sz="2000" dirty="0" err="1" smtClean="0"/>
              <a:t>emblacja</a:t>
            </a:r>
            <a:r>
              <a:rPr lang="en-US" sz="2000" dirty="0" smtClean="0"/>
              <a:t> </a:t>
            </a:r>
            <a:r>
              <a:rPr lang="pl-PL" sz="2000" dirty="0" smtClean="0"/>
              <a:t>fragmentów </a:t>
            </a:r>
            <a:r>
              <a:rPr lang="en-US" sz="2000" dirty="0" smtClean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Języki interpretowane</a:t>
            </a:r>
          </a:p>
          <a:p>
            <a:r>
              <a:rPr lang="pl-PL" sz="2400" dirty="0" smtClean="0"/>
              <a:t>Zwykle nie wymagają kompilacji</a:t>
            </a:r>
          </a:p>
          <a:p>
            <a:r>
              <a:rPr lang="pl-PL" sz="2400" dirty="0" smtClean="0"/>
              <a:t>Często stosują automatyczne typowanie</a:t>
            </a:r>
          </a:p>
          <a:p>
            <a:r>
              <a:rPr lang="pl-PL" sz="2400" dirty="0" smtClean="0"/>
              <a:t>Przykłady:</a:t>
            </a:r>
          </a:p>
          <a:p>
            <a:pPr lvl="1"/>
            <a:r>
              <a:rPr lang="pl-PL" sz="2000" dirty="0" smtClean="0"/>
              <a:t>Powłoka systemu </a:t>
            </a:r>
            <a:r>
              <a:rPr lang="pl-PL" sz="2000" dirty="0" err="1" smtClean="0"/>
              <a:t>linux/uni</a:t>
            </a:r>
            <a:r>
              <a:rPr lang="pl-PL" sz="2000" dirty="0" smtClean="0"/>
              <a:t>x np.  język skryptów </a:t>
            </a:r>
            <a:r>
              <a:rPr lang="pl-PL" sz="2000" dirty="0" err="1" smtClean="0"/>
              <a:t>Bash</a:t>
            </a:r>
            <a:endParaRPr lang="pl-PL" sz="2000" dirty="0" smtClean="0"/>
          </a:p>
          <a:p>
            <a:pPr lvl="1"/>
            <a:r>
              <a:rPr lang="pl-PL" sz="2000" dirty="0" smtClean="0"/>
              <a:t>Pliki wsadowe .bat, skrypty w </a:t>
            </a:r>
            <a:r>
              <a:rPr lang="pl-PL" sz="2000" dirty="0" err="1" smtClean="0"/>
              <a:t>PowerShell</a:t>
            </a:r>
            <a:endParaRPr lang="pl-PL" sz="2000" dirty="0" smtClean="0"/>
          </a:p>
          <a:p>
            <a:pPr lvl="1"/>
            <a:r>
              <a:rPr lang="pl-PL" sz="2000" dirty="0" smtClean="0"/>
              <a:t>AWK (Zobacz: http://www.cs.put.poznan.pl/jnawrocki/ics/0203/02wpr5-awk.ppt)</a:t>
            </a:r>
          </a:p>
          <a:p>
            <a:pPr lvl="1"/>
            <a:r>
              <a:rPr lang="pl-PL" sz="2000" dirty="0" smtClean="0"/>
              <a:t>Perl</a:t>
            </a:r>
          </a:p>
          <a:p>
            <a:pPr lvl="1"/>
            <a:r>
              <a:rPr lang="pl-PL" sz="2000" dirty="0" err="1" smtClean="0"/>
              <a:t>Python</a:t>
            </a:r>
            <a:endParaRPr lang="pl-PL" sz="2000" dirty="0" smtClean="0"/>
          </a:p>
          <a:p>
            <a:pPr lvl="1"/>
            <a:r>
              <a:rPr lang="pl-PL" sz="2000" dirty="0" smtClean="0"/>
              <a:t>Ruby</a:t>
            </a:r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14964" y="5926410"/>
            <a:ext cx="1333500" cy="742950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700808"/>
            <a:ext cx="8101013" cy="4353347"/>
          </a:xfrm>
        </p:spPr>
        <p:txBody>
          <a:bodyPr/>
          <a:lstStyle/>
          <a:p>
            <a:r>
              <a:rPr lang="en-US" sz="2800" dirty="0" err="1" smtClean="0"/>
              <a:t>BioPerl</a:t>
            </a:r>
            <a:r>
              <a:rPr lang="en-US" sz="2800" dirty="0" smtClean="0"/>
              <a:t> </a:t>
            </a:r>
            <a:r>
              <a:rPr lang="pl-PL" sz="2800" dirty="0" smtClean="0"/>
              <a:t>jest zbiorem modułów Perl-a</a:t>
            </a:r>
            <a:endParaRPr lang="en-US" sz="2800" dirty="0" smtClean="0"/>
          </a:p>
          <a:p>
            <a:r>
              <a:rPr lang="pl-PL" sz="2800" dirty="0" smtClean="0"/>
              <a:t>Trzy paradygmaty projektowe w </a:t>
            </a:r>
            <a:r>
              <a:rPr lang="en-US" sz="2800" dirty="0" err="1" smtClean="0"/>
              <a:t>BioPerl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sekwencji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51520" y="5013176"/>
            <a:ext cx="2914651" cy="2185988"/>
          </a:xfrm>
        </p:spPr>
      </p:pic>
      <p:pic>
        <p:nvPicPr>
          <p:cNvPr id="14344" name="Picture 8" descr="scipy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7236296" y="5877272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556792"/>
            <a:ext cx="7704856" cy="4569371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</a:t>
            </a:r>
            <a:r>
              <a:rPr lang="pl-PL" dirty="0" smtClean="0"/>
              <a:t> </a:t>
            </a:r>
            <a:r>
              <a:rPr lang="en-US" dirty="0" smtClean="0"/>
              <a:t> </a:t>
            </a:r>
            <a:r>
              <a:rPr lang="pl-PL" dirty="0" smtClean="0"/>
              <a:t>„</a:t>
            </a:r>
            <a:r>
              <a:rPr lang="en-US" dirty="0" smtClean="0"/>
              <a:t>seeks to encourage the use of PHP as a “glue” language to bind web-based bioinformatics applications and databases</a:t>
            </a:r>
            <a:r>
              <a:rPr lang="pl-PL" dirty="0" smtClean="0"/>
              <a:t>”</a:t>
            </a:r>
            <a:r>
              <a:rPr lang="en-US" dirty="0" smtClean="0"/>
              <a:t>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sekwencji</a:t>
            </a:r>
            <a:endParaRPr lang="en-US" dirty="0"/>
          </a:p>
        </p:txBody>
      </p:sp>
      <p:pic>
        <p:nvPicPr>
          <p:cNvPr id="17414" name="Picture 6" descr="biophp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153275" y="5791200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3875" y="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556792"/>
            <a:ext cx="7372350" cy="4619600"/>
          </a:xfrm>
        </p:spPr>
        <p:txBody>
          <a:bodyPr/>
          <a:lstStyle/>
          <a:p>
            <a:pPr marL="381000" indent="-381000"/>
            <a:r>
              <a:rPr lang="en-US" dirty="0"/>
              <a:t>Ruby </a:t>
            </a:r>
            <a:r>
              <a:rPr lang="pl-PL" dirty="0" smtClean="0"/>
              <a:t>jest obiektowym językiem skryptowym</a:t>
            </a:r>
            <a:endParaRPr lang="en-US" dirty="0"/>
          </a:p>
          <a:p>
            <a:pPr marL="381000" indent="-381000"/>
            <a:r>
              <a:rPr lang="pl-PL" dirty="0" smtClean="0"/>
              <a:t>Projekt </a:t>
            </a:r>
            <a:r>
              <a:rPr lang="en-US" dirty="0" err="1" smtClean="0"/>
              <a:t>BioRuby</a:t>
            </a:r>
            <a:r>
              <a:rPr lang="en-US" dirty="0" smtClean="0"/>
              <a:t> </a:t>
            </a:r>
            <a:r>
              <a:rPr lang="pl-PL" dirty="0" smtClean="0"/>
              <a:t>jest wspierany i finansowany przez:</a:t>
            </a:r>
            <a:endParaRPr lang="en-US" dirty="0"/>
          </a:p>
          <a:p>
            <a:pPr marL="800100" lvl="1" indent="-342900"/>
            <a:r>
              <a:rPr lang="en-US" dirty="0"/>
              <a:t>Human Genome Center </a:t>
            </a:r>
            <a:r>
              <a:rPr lang="pl-PL" dirty="0" smtClean="0"/>
              <a:t>na </a:t>
            </a:r>
            <a:r>
              <a:rPr lang="en-US" dirty="0" err="1" smtClean="0"/>
              <a:t>Uni</a:t>
            </a:r>
            <a:r>
              <a:rPr lang="pl-PL" dirty="0" err="1" smtClean="0"/>
              <a:t>wersytecie</a:t>
            </a:r>
            <a:r>
              <a:rPr lang="en-US" dirty="0" smtClean="0"/>
              <a:t> </a:t>
            </a:r>
            <a:r>
              <a:rPr lang="pl-PL" dirty="0" smtClean="0"/>
              <a:t>w </a:t>
            </a:r>
            <a:r>
              <a:rPr lang="en-US" dirty="0" err="1" smtClean="0"/>
              <a:t>Tok</a:t>
            </a:r>
            <a:r>
              <a:rPr lang="pl-PL" dirty="0" err="1" smtClean="0"/>
              <a:t>yo</a:t>
            </a:r>
            <a:endParaRPr lang="en-US" dirty="0"/>
          </a:p>
          <a:p>
            <a:pPr marL="800100" lvl="1" indent="-342900"/>
            <a:r>
              <a:rPr lang="en-US" dirty="0"/>
              <a:t>Bioinformatics Center </a:t>
            </a:r>
            <a:r>
              <a:rPr lang="pl-PL" dirty="0" smtClean="0"/>
              <a:t>na Uniwersytecie w </a:t>
            </a:r>
            <a:r>
              <a:rPr lang="en-US" dirty="0" smtClean="0"/>
              <a:t>Kyoto</a:t>
            </a:r>
            <a:endParaRPr lang="en-US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34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20216" y="1556792"/>
            <a:ext cx="7696200" cy="4751387"/>
          </a:xfrm>
        </p:spPr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2920"/>
            <a:ext cx="7848600" cy="685800"/>
          </a:xfrm>
        </p:spPr>
        <p:txBody>
          <a:bodyPr/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539552" y="1556792"/>
            <a:ext cx="7537648" cy="4996408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63566" y="5229200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Programowanie deklaratywne 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83152" cy="4525963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528042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556792"/>
            <a:ext cx="7560840" cy="4569371"/>
          </a:xfrm>
        </p:spPr>
        <p:txBody>
          <a:bodyPr/>
          <a:lstStyle/>
          <a:p>
            <a:r>
              <a:rPr lang="en-US" sz="2800" dirty="0" err="1" smtClean="0"/>
              <a:t>BioBike</a:t>
            </a:r>
            <a:r>
              <a:rPr lang="en-US" sz="2800" dirty="0" smtClean="0"/>
              <a:t> </a:t>
            </a:r>
            <a:r>
              <a:rPr lang="pl-PL" sz="2800" dirty="0" smtClean="0"/>
              <a:t>jest interaktywnym (z interfejsem </a:t>
            </a:r>
            <a:r>
              <a:rPr lang="pl-PL" sz="2800" dirty="0" err="1" smtClean="0"/>
              <a:t>web</a:t>
            </a:r>
            <a:r>
              <a:rPr lang="pl-PL" sz="2800" dirty="0" smtClean="0"/>
              <a:t>) środowiskiem programistycznym, które umożliwia biologom analizę systemów biologicznych poprzez połączenie wiedzy i danych poprzez bezpośrednie programowanie dokonywane przez użytkownika końcowego</a:t>
            </a:r>
            <a:endParaRPr lang="en-US" sz="2800" dirty="0" smtClean="0"/>
          </a:p>
          <a:p>
            <a:r>
              <a:rPr lang="pl-PL" sz="2800" dirty="0" smtClean="0"/>
              <a:t>Zaimplementowano przy użyciu</a:t>
            </a:r>
            <a:r>
              <a:rPr lang="en-US" sz="2800" dirty="0" smtClean="0"/>
              <a:t> </a:t>
            </a:r>
            <a:r>
              <a:rPr lang="en-US" sz="2800" dirty="0" err="1" smtClean="0"/>
              <a:t>BioLisp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(Lisp </a:t>
            </a:r>
            <a:r>
              <a:rPr lang="pl-PL" sz="2800" dirty="0" smtClean="0"/>
              <a:t>z dodatkiem</a:t>
            </a:r>
            <a:r>
              <a:rPr lang="en-US" sz="2800" dirty="0" smtClean="0"/>
              <a:t> </a:t>
            </a:r>
            <a:r>
              <a:rPr lang="pl-PL" sz="2800" dirty="0" smtClean="0"/>
              <a:t>funkcjonalności </a:t>
            </a:r>
            <a:r>
              <a:rPr lang="en-US" sz="2800" dirty="0" smtClean="0"/>
              <a:t>biologic</a:t>
            </a:r>
            <a:r>
              <a:rPr lang="pl-PL" sz="2800" dirty="0" err="1" smtClean="0"/>
              <a:t>znej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5604" name="Picture 4" descr="wlic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315200" y="54864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2931021"/>
            <a:ext cx="7772400" cy="1362075"/>
          </a:xfrm>
        </p:spPr>
        <p:txBody>
          <a:bodyPr/>
          <a:lstStyle/>
          <a:p>
            <a:r>
              <a:rPr lang="pl-PL" dirty="0" smtClean="0"/>
              <a:t>ZADANIE DOMOWE:</a:t>
            </a:r>
            <a:br>
              <a:rPr lang="pl-PL" dirty="0" smtClean="0"/>
            </a:br>
            <a:r>
              <a:rPr lang="pl-PL" dirty="0" smtClean="0"/>
              <a:t>AWK - </a:t>
            </a:r>
            <a:r>
              <a:rPr lang="pl-PL" dirty="0" err="1" smtClean="0"/>
              <a:t>pRZYPOMNIENIE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547664" y="465313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 smtClean="0">
                <a:hlinkClick r:id="rId2"/>
              </a:rPr>
              <a:t>http://www.cs.put.poznan.pl/jnawrocki/ics/0203/02wpr5-awk.ppt</a:t>
            </a:r>
            <a:endParaRPr lang="pl-PL" dirty="0" smtClean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1E6F045B-5856-43D8-91D8-39F3A59343CF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145c5697-5eb5-440b-b2f1-a8273fb59250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5984</TotalTime>
  <Words>832</Words>
  <Application>Microsoft Office PowerPoint</Application>
  <PresentationFormat>Pokaz na ekranie (4:3)</PresentationFormat>
  <Paragraphs>161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9" baseType="lpstr">
      <vt:lpstr>Arial</vt:lpstr>
      <vt:lpstr>Tahoma</vt:lpstr>
      <vt:lpstr>Wingdings</vt:lpstr>
      <vt:lpstr>Glowing puzzle pieces design template</vt:lpstr>
      <vt:lpstr>Specjalizowane  języki programowania</vt:lpstr>
      <vt:lpstr>Harmonogram zajęć</vt:lpstr>
      <vt:lpstr>Zasady zaliczenia</vt:lpstr>
      <vt:lpstr>Konsultacje i kontakt</vt:lpstr>
      <vt:lpstr>Plan przedmiotu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i funkcyjne</vt:lpstr>
      <vt:lpstr>Programowanie deklaratywne  i funkcyjne</vt:lpstr>
      <vt:lpstr>ZADANIE DOMOWE: AWK - pRZYPOMNIENIE</vt:lpstr>
    </vt:vector>
  </TitlesOfParts>
  <Company>Twoja nazwa firmy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Maciej Miłostan</dc:creator>
  <cp:lastModifiedBy>Maciej Miłostan</cp:lastModifiedBy>
  <cp:revision>26</cp:revision>
  <cp:lastPrinted>1601-01-01T00:00:00Z</cp:lastPrinted>
  <dcterms:created xsi:type="dcterms:W3CDTF">2011-09-20T12:05:05Z</dcterms:created>
  <dcterms:modified xsi:type="dcterms:W3CDTF">2016-10-19T06:55:41Z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