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8" r:id="rId7"/>
    <p:sldId id="257" r:id="rId8"/>
    <p:sldId id="260" r:id="rId9"/>
    <p:sldId id="261" r:id="rId10"/>
    <p:sldId id="259" r:id="rId11"/>
    <p:sldId id="262" r:id="rId12"/>
    <p:sldId id="263" r:id="rId13"/>
    <p:sldId id="265" r:id="rId14"/>
    <p:sldId id="264" r:id="rId15"/>
    <p:sldId id="266" r:id="rId16"/>
    <p:sldId id="267" r:id="rId17"/>
    <p:sldId id="268" r:id="rId18"/>
    <p:sldId id="269" r:id="rId19"/>
    <p:sldId id="270" r:id="rId20"/>
    <p:sldId id="279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86C"/>
    <a:srgbClr val="336699"/>
    <a:srgbClr val="90786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581400"/>
            <a:ext cx="9144000" cy="781050"/>
          </a:xfrm>
        </p:spPr>
        <p:txBody>
          <a:bodyPr/>
          <a:lstStyle>
            <a:lvl1pPr algn="ctr">
              <a:defRPr sz="4400" b="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46600"/>
            <a:ext cx="9144000" cy="787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13525"/>
            <a:ext cx="2133600" cy="1682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13525"/>
            <a:ext cx="2133600" cy="1682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7033AE70-C84F-4966-AED6-D3AC77B2FAF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FE635-23D8-46B7-A16E-63E09007DE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2C948-942A-4E93-9FD8-3B5B4661A27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28600" y="685800"/>
            <a:ext cx="3848100" cy="586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229100" y="685800"/>
            <a:ext cx="3848100" cy="586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CBFA9-12A7-43D9-96D9-C30F3225F88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6C758-7BB1-46B6-A00E-57A6749053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785AF-E8D5-462D-B8FC-AA73D6BA2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48BA6-057A-450E-B995-59E3158831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E319-06A0-47D7-B153-8607973001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ADA68-1AA4-4F5A-85EE-2D4C6B61104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53316-2396-439C-A6CE-33EB863611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115050" y="0"/>
            <a:ext cx="1962150" cy="6553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5734050" cy="65532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D1978-669F-4EE6-AF57-DEB2EA6CC23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ytuł, tekst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CE0014-0521-45F7-B932-91DBA1B16D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AA8416-3906-4294-99DA-74AE553BC2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784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85800"/>
            <a:ext cx="7848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849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Tahoma" charset="0"/>
              </a:defRPr>
            </a:lvl1pPr>
          </a:lstStyle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Tahoma" charset="0"/>
              </a:defRPr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13525"/>
            <a:ext cx="213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Tahoma" charset="0"/>
              </a:defRPr>
            </a:lvl1pPr>
          </a:lstStyle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aciej.Milostan@cs.put.poznan.p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3212976"/>
            <a:ext cx="9144000" cy="1149474"/>
          </a:xfrm>
        </p:spPr>
        <p:txBody>
          <a:bodyPr/>
          <a:lstStyle/>
          <a:p>
            <a:r>
              <a:rPr lang="pl-PL" dirty="0" smtClean="0"/>
              <a:t>Specjalizowane języki programowania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d</a:t>
            </a:r>
            <a:r>
              <a:rPr lang="pl-PL" dirty="0" smtClean="0"/>
              <a:t>r inż. Maciej </a:t>
            </a:r>
            <a:r>
              <a:rPr lang="pl-PL" dirty="0" err="1" smtClean="0"/>
              <a:t>Miłostan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Harmonogram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685800"/>
            <a:ext cx="6143600" cy="5867400"/>
          </a:xfrm>
        </p:spPr>
        <p:txBody>
          <a:bodyPr/>
          <a:lstStyle/>
          <a:p>
            <a:pPr lvl="1">
              <a:buNone/>
            </a:pPr>
            <a:r>
              <a:rPr lang="pl-PL" sz="2400" dirty="0" smtClean="0"/>
              <a:t>Wykłady i laboratoria odbywają się co drugi tydzień</a:t>
            </a:r>
          </a:p>
          <a:p>
            <a:pPr lvl="1"/>
            <a:r>
              <a:rPr lang="pl-PL" sz="2400" dirty="0"/>
              <a:t>7</a:t>
            </a:r>
            <a:r>
              <a:rPr lang="pl-PL" sz="2400" dirty="0" smtClean="0"/>
              <a:t> wykładów (w tygodniach  nieparzystych - „nad kreską”)</a:t>
            </a:r>
          </a:p>
          <a:p>
            <a:pPr lvl="1"/>
            <a:r>
              <a:rPr lang="pl-PL" sz="2400" dirty="0" smtClean="0"/>
              <a:t>7 spotkań na laboratoriach (pierwsza grupa „nad kreską” / druga „pod kreską”)</a:t>
            </a:r>
          </a:p>
          <a:p>
            <a:pPr lvl="1"/>
            <a:r>
              <a:rPr lang="pl-PL" sz="2400" dirty="0" smtClean="0"/>
              <a:t>Lista tygodni: http://fc.put.poznan.pl/files/rozklady/tygodnie.pdf</a:t>
            </a:r>
          </a:p>
          <a:p>
            <a:pPr lvl="1"/>
            <a:r>
              <a:rPr lang="pl-PL" sz="2400" dirty="0" smtClean="0"/>
              <a:t>Przedmiot kończy się zaliczeniem przed końcem semestru (tj. przed 20.01.2012)</a:t>
            </a:r>
          </a:p>
          <a:p>
            <a:pPr lvl="1">
              <a:buNone/>
            </a:pP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 smtClean="0"/>
          </a:p>
          <a:p>
            <a:pPr lvl="1">
              <a:buNone/>
            </a:pPr>
            <a:endParaRPr lang="pl-PL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6144" y="1412776"/>
            <a:ext cx="2617856" cy="430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Zasady zaliczenia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496" y="548680"/>
            <a:ext cx="8231832" cy="5867400"/>
          </a:xfrm>
        </p:spPr>
        <p:txBody>
          <a:bodyPr/>
          <a:lstStyle/>
          <a:p>
            <a:r>
              <a:rPr lang="pl-PL" dirty="0" smtClean="0"/>
              <a:t>Zgodnie z regulaminem studiów: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„Nieobecność </a:t>
            </a:r>
            <a:r>
              <a:rPr lang="pl-PL" sz="2000" dirty="0"/>
              <a:t>studenta, nawet usprawiedliwiona, na więcej </a:t>
            </a:r>
            <a:r>
              <a:rPr lang="pl-PL" sz="2000" dirty="0" smtClean="0"/>
              <a:t>niż </a:t>
            </a:r>
            <a:r>
              <a:rPr lang="pl-PL" sz="2000" dirty="0"/>
              <a:t>1/3 zajęć, </a:t>
            </a:r>
            <a:r>
              <a:rPr lang="pl-PL" sz="2000" dirty="0" smtClean="0"/>
              <a:t>może </a:t>
            </a:r>
            <a:r>
              <a:rPr lang="pl-PL" sz="2000" dirty="0"/>
              <a:t>być </a:t>
            </a:r>
            <a:r>
              <a:rPr lang="pl-PL" sz="2000" dirty="0" smtClean="0"/>
              <a:t>podstawą do </a:t>
            </a:r>
            <a:r>
              <a:rPr lang="pl-PL" sz="2000" dirty="0"/>
              <a:t>niezaliczenia tych zajęć. Niewykonanie ćwiczeń określonych regulaminem </a:t>
            </a:r>
            <a:r>
              <a:rPr lang="pl-PL" sz="2000" dirty="0" smtClean="0"/>
              <a:t>laboratorium uniemożliwia </a:t>
            </a:r>
            <a:r>
              <a:rPr lang="pl-PL" sz="2000" dirty="0"/>
              <a:t>zaliczenie zajęć laboratoryjnych</a:t>
            </a:r>
            <a:r>
              <a:rPr lang="pl-PL" sz="20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„Podstawą </a:t>
            </a:r>
            <a:r>
              <a:rPr lang="pl-PL" sz="2000" dirty="0"/>
              <a:t>do zaliczenia wszystkich rodzajów ćwiczeń i wykładów niekończących się </a:t>
            </a:r>
            <a:r>
              <a:rPr lang="pl-PL" sz="2000" dirty="0" smtClean="0"/>
              <a:t>egzaminem są </a:t>
            </a:r>
            <a:r>
              <a:rPr lang="pl-PL" sz="2000" dirty="0"/>
              <a:t>pozytywne wyniki </a:t>
            </a:r>
            <a:r>
              <a:rPr lang="pl-PL" sz="2000" dirty="0" smtClean="0"/>
              <a:t>bieżącej </a:t>
            </a:r>
            <a:r>
              <a:rPr lang="pl-PL" sz="2000" dirty="0"/>
              <a:t>kontroli wiadomości. Formę tej kontroli </a:t>
            </a:r>
            <a:r>
              <a:rPr lang="pl-PL" sz="2000" dirty="0" smtClean="0"/>
              <a:t>określa prowadzący </a:t>
            </a:r>
            <a:r>
              <a:rPr lang="pl-PL" sz="2000" dirty="0"/>
              <a:t>zajęcia i wystawia ocenę do końca semestru</a:t>
            </a:r>
            <a:r>
              <a:rPr lang="pl-PL" sz="20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„Studentowi</a:t>
            </a:r>
            <a:r>
              <a:rPr lang="pl-PL" sz="2000" dirty="0"/>
              <a:t>, który w wyniku </a:t>
            </a:r>
            <a:r>
              <a:rPr lang="pl-PL" sz="2000" dirty="0" smtClean="0"/>
              <a:t>bieżącej </a:t>
            </a:r>
            <a:r>
              <a:rPr lang="pl-PL" sz="2000" dirty="0"/>
              <a:t>kontroli wiadomości otrzymał ocenę </a:t>
            </a:r>
            <a:r>
              <a:rPr lang="pl-PL" sz="2000" dirty="0" smtClean="0"/>
              <a:t>niedostateczną, przysługuje </a:t>
            </a:r>
            <a:r>
              <a:rPr lang="pl-PL" sz="2000" dirty="0"/>
              <a:t>prawo do jednego zaliczenia poprawkowego</a:t>
            </a:r>
            <a:r>
              <a:rPr lang="pl-PL" sz="2000" dirty="0" smtClean="0"/>
              <a:t>.”</a:t>
            </a:r>
          </a:p>
          <a:p>
            <a:pPr marL="457200" indent="-457200"/>
            <a:r>
              <a:rPr lang="pl-PL" dirty="0" smtClean="0"/>
              <a:t>Ergo:</a:t>
            </a:r>
          </a:p>
          <a:p>
            <a:pPr marL="857250" lvl="1" indent="-457200"/>
            <a:r>
              <a:rPr lang="pl-PL" sz="2400" dirty="0" smtClean="0"/>
              <a:t>Można opuścić maksimum dwa laboratoria</a:t>
            </a:r>
          </a:p>
          <a:p>
            <a:pPr marL="857250" lvl="1" indent="-457200"/>
            <a:r>
              <a:rPr lang="pl-PL" sz="2400" dirty="0" smtClean="0"/>
              <a:t>Na laboratoriach będą obowiązywały regularne sprawozdania z zajęć jako forma sprawdzania wiedzy</a:t>
            </a:r>
          </a:p>
          <a:p>
            <a:pPr marL="857250" lvl="1" indent="-457200"/>
            <a:endParaRPr lang="pl-PL" dirty="0" smtClean="0"/>
          </a:p>
          <a:p>
            <a:pPr>
              <a:buNone/>
            </a:pPr>
            <a:endParaRPr lang="pl-PL" sz="2000" dirty="0"/>
          </a:p>
        </p:txBody>
      </p:sp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Konsultacje i kontakt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Gdzie?</a:t>
            </a:r>
          </a:p>
          <a:p>
            <a:pPr lvl="1"/>
            <a:r>
              <a:rPr lang="pl-PL" dirty="0" smtClean="0"/>
              <a:t>Centrum Wykładowo-Konferencyjne Politechniki Poznańskiej </a:t>
            </a:r>
          </a:p>
          <a:p>
            <a:pPr lvl="1"/>
            <a:r>
              <a:rPr lang="pl-PL" dirty="0" smtClean="0"/>
              <a:t>Pokój 122 (na I piętrze)</a:t>
            </a:r>
          </a:p>
          <a:p>
            <a:r>
              <a:rPr lang="pl-PL" dirty="0" smtClean="0"/>
              <a:t>Kiedy?</a:t>
            </a:r>
          </a:p>
          <a:p>
            <a:pPr lvl="1"/>
            <a:r>
              <a:rPr lang="pl-PL" dirty="0" smtClean="0"/>
              <a:t>Poniedziałki od 8.10 do 9.40</a:t>
            </a:r>
          </a:p>
          <a:p>
            <a:pPr lvl="1">
              <a:buNone/>
            </a:pPr>
            <a:r>
              <a:rPr lang="pl-PL" dirty="0" smtClean="0"/>
              <a:t>Lub inny umówiony termin (np. w tygodniu parzystym przed laboratorium)</a:t>
            </a:r>
            <a:endParaRPr lang="pl-PL" dirty="0"/>
          </a:p>
          <a:p>
            <a:r>
              <a:rPr lang="pl-PL" dirty="0" smtClean="0"/>
              <a:t>Informacje kontaktowe:</a:t>
            </a:r>
          </a:p>
          <a:p>
            <a:pPr lvl="1">
              <a:buNone/>
            </a:pPr>
            <a:r>
              <a:rPr lang="pl-PL" dirty="0" err="1" smtClean="0">
                <a:hlinkClick r:id="rId2"/>
              </a:rPr>
              <a:t>Maciej.Milostan@cs.put.poznan.pl</a:t>
            </a:r>
            <a:endParaRPr lang="pl-PL" dirty="0" smtClean="0"/>
          </a:p>
          <a:p>
            <a:pPr lvl="1">
              <a:buNone/>
            </a:pPr>
            <a:r>
              <a:rPr lang="pl-PL" dirty="0" smtClean="0"/>
              <a:t>Tel.: +48-61-665-29-78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przedmiotu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Treści </a:t>
            </a:r>
            <a:r>
              <a:rPr lang="pl-PL" sz="2400" dirty="0"/>
              <a:t>kształcenia</a:t>
            </a:r>
          </a:p>
          <a:p>
            <a:pPr>
              <a:buNone/>
            </a:pPr>
            <a:r>
              <a:rPr lang="pl-PL" sz="2400" dirty="0" smtClean="0"/>
              <a:t>	Języki programowania ukierunkowane na specyficzne zastosowania, ze szczególnym uwzględnieniem </a:t>
            </a:r>
            <a:r>
              <a:rPr lang="pl-PL" sz="2400" i="1" dirty="0" smtClean="0"/>
              <a:t>przetwarzania ciągów znaków</a:t>
            </a:r>
            <a:r>
              <a:rPr lang="pl-PL" sz="2400" dirty="0" smtClean="0"/>
              <a:t>. </a:t>
            </a:r>
            <a:r>
              <a:rPr lang="pl-PL" sz="2400" i="1" dirty="0" smtClean="0"/>
              <a:t>Języki skryptowe. Perl. </a:t>
            </a:r>
            <a:r>
              <a:rPr lang="pl-PL" sz="2400" i="1" dirty="0" err="1" smtClean="0"/>
              <a:t>Python</a:t>
            </a:r>
            <a:r>
              <a:rPr lang="pl-PL" sz="2400" i="1" dirty="0" smtClean="0"/>
              <a:t>. Przetwarzanie danych tekstowych.</a:t>
            </a:r>
          </a:p>
          <a:p>
            <a:r>
              <a:rPr lang="pl-PL" sz="2400" dirty="0"/>
              <a:t>Efekty kształcenia - umiejętności i kompetencje</a:t>
            </a:r>
          </a:p>
          <a:p>
            <a:pPr>
              <a:buNone/>
            </a:pPr>
            <a:r>
              <a:rPr lang="pl-PL" sz="2400" dirty="0" smtClean="0"/>
              <a:t>	Student zna wybrane specjalizowane języki programowania w stopniu umożliwiającym swobodne pisanie programów, ze szczególnym uwzględnieniem przetwarzania danych tekstowych, w tym sekwencji nukleotydowych i aminokwasowych.</a:t>
            </a:r>
          </a:p>
          <a:p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organizacyjne i wprowadzenie do przedmiotu</a:t>
            </a:r>
          </a:p>
          <a:p>
            <a:r>
              <a:rPr lang="pl-PL" dirty="0" smtClean="0"/>
              <a:t>Języki skryptowe i przetwarzanie tekstów</a:t>
            </a:r>
          </a:p>
          <a:p>
            <a:r>
              <a:rPr lang="pl-PL" dirty="0" smtClean="0"/>
              <a:t>Perl i </a:t>
            </a:r>
            <a:r>
              <a:rPr lang="pl-PL" dirty="0" err="1" smtClean="0"/>
              <a:t>BioPerl</a:t>
            </a:r>
            <a:endParaRPr lang="pl-PL" dirty="0" smtClean="0"/>
          </a:p>
          <a:p>
            <a:r>
              <a:rPr lang="pl-PL" dirty="0" err="1" smtClean="0"/>
              <a:t>Python</a:t>
            </a:r>
            <a:r>
              <a:rPr lang="pl-PL" dirty="0" smtClean="0"/>
              <a:t> i </a:t>
            </a:r>
            <a:r>
              <a:rPr lang="pl-PL" dirty="0" err="1" smtClean="0"/>
              <a:t>BioPython</a:t>
            </a:r>
            <a:endParaRPr lang="pl-PL" dirty="0" smtClean="0"/>
          </a:p>
          <a:p>
            <a:r>
              <a:rPr lang="pl-PL" dirty="0" smtClean="0"/>
              <a:t>PHP</a:t>
            </a:r>
          </a:p>
          <a:p>
            <a:r>
              <a:rPr lang="pl-PL" dirty="0"/>
              <a:t>R</a:t>
            </a:r>
            <a:endParaRPr lang="pl-PL" dirty="0" smtClean="0"/>
          </a:p>
          <a:p>
            <a:r>
              <a:rPr lang="pl-PL" dirty="0" smtClean="0"/>
              <a:t>Zaliczenie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340768"/>
            <a:ext cx="4055368" cy="5212432"/>
          </a:xfrm>
        </p:spPr>
        <p:txBody>
          <a:bodyPr/>
          <a:lstStyle/>
          <a:p>
            <a:r>
              <a:rPr lang="pl-PL" sz="2400" dirty="0" smtClean="0"/>
              <a:t>Współczesne eksperymenty generują duże ilości danych, które wymagają zautomatyzowanego przetwarzania i gromadzenia w rozmaitych bazach danych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908720"/>
            <a:ext cx="4680520" cy="5122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Istnieje wiele formatów przechowywania podobnych </a:t>
            </a:r>
            <a:r>
              <a:rPr lang="pl-PL" dirty="0" smtClean="0"/>
              <a:t>danych</a:t>
            </a:r>
          </a:p>
          <a:p>
            <a:pPr lvl="1"/>
            <a:r>
              <a:rPr lang="pl-PL" dirty="0" smtClean="0"/>
              <a:t>Np. formaty sekwencji aminokwasowych i nukleotydowych:</a:t>
            </a:r>
          </a:p>
          <a:p>
            <a:pPr lvl="2"/>
            <a:r>
              <a:rPr lang="pl-PL" dirty="0" smtClean="0"/>
              <a:t>PIR</a:t>
            </a:r>
          </a:p>
          <a:p>
            <a:pPr lvl="2"/>
            <a:r>
              <a:rPr lang="pl-PL" dirty="0" smtClean="0"/>
              <a:t>FASTA</a:t>
            </a:r>
          </a:p>
          <a:p>
            <a:pPr lvl="2"/>
            <a:endParaRPr lang="pl-PL" dirty="0" smtClean="0"/>
          </a:p>
          <a:p>
            <a:pPr lvl="2"/>
            <a:endParaRPr lang="pl-PL" dirty="0" smtClean="0"/>
          </a:p>
          <a:p>
            <a:pPr lvl="2"/>
            <a:r>
              <a:rPr lang="pl-PL" dirty="0" smtClean="0"/>
              <a:t>Sama sekwencja (</a:t>
            </a:r>
            <a:r>
              <a:rPr lang="pl-PL" dirty="0" err="1" smtClean="0"/>
              <a:t>bare</a:t>
            </a:r>
            <a:r>
              <a:rPr lang="pl-PL" dirty="0" smtClean="0"/>
              <a:t> </a:t>
            </a:r>
            <a:r>
              <a:rPr lang="pl-PL" dirty="0" err="1" smtClean="0"/>
              <a:t>sequence</a:t>
            </a:r>
            <a:r>
              <a:rPr lang="pl-PL" dirty="0" smtClean="0"/>
              <a:t>)</a:t>
            </a:r>
          </a:p>
          <a:p>
            <a:pPr lvl="2"/>
            <a:endParaRPr lang="pl-PL" dirty="0" smtClean="0"/>
          </a:p>
          <a:p>
            <a:pPr lvl="2"/>
            <a:endParaRPr lang="pl-PL" dirty="0" smtClean="0"/>
          </a:p>
          <a:p>
            <a:pPr lvl="2"/>
            <a:r>
              <a:rPr lang="pl-PL" dirty="0" smtClean="0"/>
              <a:t>Sekwencja z numeracją i spacjami</a:t>
            </a:r>
          </a:p>
          <a:p>
            <a:pPr lvl="1"/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7556" y="5055840"/>
            <a:ext cx="48387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0391" y="6169868"/>
            <a:ext cx="4695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1700" y="3760837"/>
            <a:ext cx="48006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38004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z baz danych, w celu dalszej analizy, często muszą zostać pobrane i  przekonwertowane do formatu kompatybilnego z wykorzystywaną aplikacją </a:t>
            </a:r>
          </a:p>
          <a:p>
            <a:r>
              <a:rPr lang="pl-PL" dirty="0" smtClean="0"/>
              <a:t>Z plików danych musi zostać </a:t>
            </a:r>
            <a:r>
              <a:rPr lang="pl-PL" dirty="0" err="1" smtClean="0"/>
              <a:t>wyekstraktowana</a:t>
            </a:r>
            <a:r>
              <a:rPr lang="pl-PL" dirty="0" smtClean="0"/>
              <a:t> tylko część danych np. pojedynczy model białka </a:t>
            </a:r>
            <a:r>
              <a:rPr lang="pl-PL" dirty="0" smtClean="0"/>
              <a:t>z pliku PDB</a:t>
            </a:r>
            <a:endParaRPr lang="pl-PL" dirty="0" smtClean="0"/>
          </a:p>
          <a:p>
            <a:r>
              <a:rPr lang="pl-PL" dirty="0" smtClean="0"/>
              <a:t>Dane generowane przez różne aplikacje muszą zostać zagregowane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danych biologicznych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Sekwencje, </a:t>
            </a:r>
            <a:r>
              <a:rPr lang="pl-PL" dirty="0" smtClean="0"/>
              <a:t>np. dane genomowe</a:t>
            </a:r>
          </a:p>
          <a:p>
            <a:r>
              <a:rPr lang="pl-PL" dirty="0" smtClean="0"/>
              <a:t>Struktury przestrzenne </a:t>
            </a:r>
          </a:p>
          <a:p>
            <a:r>
              <a:rPr lang="pl-PL" dirty="0" smtClean="0"/>
              <a:t>Drzewa filogenetyczne</a:t>
            </a:r>
          </a:p>
          <a:p>
            <a:r>
              <a:rPr lang="pl-PL" dirty="0" smtClean="0"/>
              <a:t>Sieci / </a:t>
            </a:r>
            <a:r>
              <a:rPr lang="pl-PL" dirty="0" smtClean="0"/>
              <a:t>grafy – np. mapy interakcji białek, modelowanie oddziaływań</a:t>
            </a:r>
          </a:p>
          <a:p>
            <a:r>
              <a:rPr lang="pl-PL" dirty="0" smtClean="0"/>
              <a:t>Szlaki metaboliczne</a:t>
            </a:r>
          </a:p>
          <a:p>
            <a:r>
              <a:rPr lang="pl-PL" dirty="0" smtClean="0"/>
              <a:t>Dane z </a:t>
            </a:r>
            <a:r>
              <a:rPr lang="pl-PL" dirty="0" err="1" smtClean="0"/>
              <a:t>mikromacierzy</a:t>
            </a:r>
            <a:r>
              <a:rPr lang="pl-PL" dirty="0" smtClean="0"/>
              <a:t> i ekspresja genów</a:t>
            </a:r>
          </a:p>
          <a:p>
            <a:r>
              <a:rPr lang="pl-PL" dirty="0" smtClean="0"/>
              <a:t>Dane obrazowe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Źródło danych – rodzaje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Pochodzenie</a:t>
            </a:r>
          </a:p>
          <a:p>
            <a:pPr lvl="1"/>
            <a:r>
              <a:rPr lang="pl-PL" sz="2400" dirty="0" smtClean="0"/>
              <a:t>Dane pochodzące bezpośrednio z eksperymentu</a:t>
            </a:r>
          </a:p>
          <a:p>
            <a:pPr lvl="1"/>
            <a:r>
              <a:rPr lang="pl-PL" sz="2400" dirty="0" smtClean="0"/>
              <a:t>Dane wywiedzione z danych eksperymentalnych</a:t>
            </a:r>
          </a:p>
          <a:p>
            <a:pPr lvl="1"/>
            <a:r>
              <a:rPr lang="pl-PL" sz="2400" dirty="0" smtClean="0"/>
              <a:t>Dane zagregowane</a:t>
            </a:r>
          </a:p>
          <a:p>
            <a:r>
              <a:rPr lang="pl-PL" sz="2800" dirty="0" smtClean="0"/>
              <a:t>Jakość</a:t>
            </a:r>
          </a:p>
          <a:p>
            <a:pPr lvl="1"/>
            <a:r>
              <a:rPr lang="pl-PL" sz="2400" dirty="0" smtClean="0"/>
              <a:t>Dane deponowane bezpośrednio</a:t>
            </a:r>
          </a:p>
          <a:p>
            <a:pPr lvl="1"/>
            <a:r>
              <a:rPr lang="pl-PL" sz="2400" dirty="0" smtClean="0"/>
              <a:t>Dane deponowane przez „kuratorów”</a:t>
            </a:r>
          </a:p>
          <a:p>
            <a:pPr lvl="1"/>
            <a:r>
              <a:rPr lang="pl-PL" sz="2400" dirty="0" smtClean="0"/>
              <a:t>Zarządzanie błędami – usuwanie błędnych danych lub ich znakowanie</a:t>
            </a:r>
          </a:p>
          <a:p>
            <a:pPr lvl="1"/>
            <a:r>
              <a:rPr lang="pl-PL" sz="2400" dirty="0" smtClean="0"/>
              <a:t>Sprawdzanie błędów</a:t>
            </a:r>
          </a:p>
          <a:p>
            <a:pPr lvl="1"/>
            <a:r>
              <a:rPr lang="pl-PL" sz="2400" dirty="0" smtClean="0"/>
              <a:t>Spójność, aktualizacje</a:t>
            </a:r>
          </a:p>
          <a:p>
            <a:pPr lvl="1"/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Organizacja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Pliki płaskie</a:t>
            </a:r>
          </a:p>
          <a:p>
            <a:r>
              <a:rPr lang="pl-PL" dirty="0" smtClean="0"/>
              <a:t>Relacyjne bazy danych</a:t>
            </a:r>
          </a:p>
          <a:p>
            <a:r>
              <a:rPr lang="pl-PL" dirty="0" smtClean="0"/>
              <a:t>Obiektowe bazy danych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Dostępność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Dostępne (ang. </a:t>
            </a:r>
            <a:r>
              <a:rPr lang="pl-PL" dirty="0" err="1" smtClean="0"/>
              <a:t>available</a:t>
            </a:r>
            <a:r>
              <a:rPr lang="pl-PL" dirty="0" smtClean="0"/>
              <a:t>) publicznie bez restrykcji</a:t>
            </a:r>
          </a:p>
          <a:p>
            <a:r>
              <a:rPr lang="pl-PL" dirty="0" smtClean="0"/>
              <a:t>Dostępne (ang. </a:t>
            </a:r>
            <a:r>
              <a:rPr lang="pl-PL" dirty="0" err="1" smtClean="0"/>
              <a:t>available</a:t>
            </a:r>
            <a:r>
              <a:rPr lang="pl-PL" dirty="0" smtClean="0"/>
              <a:t>), ale chronione prawami autorskimi</a:t>
            </a:r>
          </a:p>
          <a:p>
            <a:r>
              <a:rPr lang="pl-PL" dirty="0" smtClean="0"/>
              <a:t>Dostępne (ang. </a:t>
            </a:r>
            <a:r>
              <a:rPr lang="pl-PL" dirty="0" err="1" smtClean="0"/>
              <a:t>accessible</a:t>
            </a:r>
            <a:r>
              <a:rPr lang="pl-PL" dirty="0" smtClean="0"/>
              <a:t>), ale bez możliwość pobrania</a:t>
            </a:r>
          </a:p>
          <a:p>
            <a:r>
              <a:rPr lang="pl-PL" dirty="0" smtClean="0"/>
              <a:t>Dostępne dla środowiska akademickiego</a:t>
            </a:r>
          </a:p>
          <a:p>
            <a:r>
              <a:rPr lang="pl-PL" dirty="0" smtClean="0"/>
              <a:t>Komercyjne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Opiekunowie/kuratorzy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Duże instytucje publiczne (NCBI, EMBL)</a:t>
            </a:r>
          </a:p>
          <a:p>
            <a:r>
              <a:rPr lang="pl-PL" dirty="0" smtClean="0"/>
              <a:t>Instytucje kwasi-akademickie (Swiss </a:t>
            </a:r>
            <a:r>
              <a:rPr lang="pl-PL" dirty="0" err="1" smtClean="0"/>
              <a:t>Institute</a:t>
            </a:r>
            <a:r>
              <a:rPr lang="pl-PL" dirty="0" smtClean="0"/>
              <a:t> of </a:t>
            </a:r>
            <a:r>
              <a:rPr lang="pl-PL" dirty="0" err="1" smtClean="0"/>
              <a:t>Bioinformatics</a:t>
            </a:r>
            <a:r>
              <a:rPr lang="pl-PL" dirty="0" smtClean="0"/>
              <a:t>)</a:t>
            </a:r>
          </a:p>
          <a:p>
            <a:r>
              <a:rPr lang="pl-PL" dirty="0" smtClean="0"/>
              <a:t>Grupa akademicka lub naukowiec</a:t>
            </a:r>
          </a:p>
          <a:p>
            <a:r>
              <a:rPr lang="pl-PL" dirty="0" smtClean="0"/>
              <a:t> Firma komercyjna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Algorytmy i analizy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685800"/>
            <a:ext cx="7799784" cy="5867400"/>
          </a:xfrm>
        </p:spPr>
        <p:txBody>
          <a:bodyPr/>
          <a:lstStyle/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Proste operacje – wyszukiwanie ciągów znaków, zliczanie, itp.</a:t>
            </a:r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Porównywanie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Konstrukcja drzew</a:t>
            </a:r>
            <a:r>
              <a:rPr lang="pl-PL" sz="2000" dirty="0" smtClean="0"/>
              <a:t> </a:t>
            </a:r>
            <a:r>
              <a:rPr lang="pl-PL" sz="2000" dirty="0" smtClean="0"/>
              <a:t>(filogenetycznych)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Detekcja wzorców w sekwencjach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Modelowanie</a:t>
            </a:r>
            <a:r>
              <a:rPr lang="en-US" sz="2000" dirty="0" smtClean="0"/>
              <a:t> </a:t>
            </a:r>
            <a:r>
              <a:rPr lang="pl-PL" sz="2000" dirty="0" smtClean="0"/>
              <a:t>struktur </a:t>
            </a:r>
            <a:r>
              <a:rPr lang="en-US" sz="2000" dirty="0" smtClean="0"/>
              <a:t>3D </a:t>
            </a:r>
            <a:r>
              <a:rPr lang="pl-PL" sz="2000" dirty="0" smtClean="0"/>
              <a:t>z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Wnioskowanie dot. mechanizmów regulacji komórkowej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Przewidywanie lub determinacja funkcji białek i</a:t>
            </a:r>
            <a:r>
              <a:rPr lang="en-US" sz="2000" dirty="0" smtClean="0"/>
              <a:t> </a:t>
            </a:r>
            <a:r>
              <a:rPr lang="pl-PL" sz="2000" dirty="0" smtClean="0"/>
              <a:t>szlaków metabolicznych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A</a:t>
            </a:r>
            <a:r>
              <a:rPr lang="en-US" sz="2000" dirty="0" smtClean="0"/>
              <a:t>s</a:t>
            </a:r>
            <a:r>
              <a:rPr lang="pl-PL" sz="2000" dirty="0" err="1" smtClean="0"/>
              <a:t>emblacja</a:t>
            </a:r>
            <a:r>
              <a:rPr lang="en-US" sz="2000" dirty="0" smtClean="0"/>
              <a:t> </a:t>
            </a:r>
            <a:r>
              <a:rPr lang="pl-PL" sz="2000" dirty="0" smtClean="0"/>
              <a:t>fragmentów </a:t>
            </a:r>
            <a:r>
              <a:rPr lang="en-US" sz="2000" dirty="0" smtClean="0"/>
              <a:t>DNA</a:t>
            </a:r>
            <a:endParaRPr lang="pl-PL" sz="2000" dirty="0"/>
          </a:p>
        </p:txBody>
      </p:sp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Języki interpretowane</a:t>
            </a:r>
          </a:p>
          <a:p>
            <a:r>
              <a:rPr lang="pl-PL" sz="2800" dirty="0" smtClean="0"/>
              <a:t>Zwykle nie wymagają kompilacji</a:t>
            </a:r>
          </a:p>
          <a:p>
            <a:r>
              <a:rPr lang="pl-PL" sz="2800" dirty="0" smtClean="0"/>
              <a:t>Często stosują automatyczne typowanie</a:t>
            </a:r>
          </a:p>
          <a:p>
            <a:r>
              <a:rPr lang="pl-PL" sz="2800" dirty="0" smtClean="0"/>
              <a:t>Przykłady:</a:t>
            </a:r>
          </a:p>
          <a:p>
            <a:pPr lvl="1"/>
            <a:r>
              <a:rPr lang="pl-PL" sz="2400" dirty="0" smtClean="0"/>
              <a:t>Powłoka systemu </a:t>
            </a:r>
            <a:r>
              <a:rPr lang="pl-PL" sz="2400" dirty="0" err="1" smtClean="0"/>
              <a:t>linux/uni</a:t>
            </a:r>
            <a:r>
              <a:rPr lang="pl-PL" sz="2400" dirty="0" smtClean="0"/>
              <a:t>x np.  język skryptów </a:t>
            </a:r>
            <a:r>
              <a:rPr lang="pl-PL" sz="2400" dirty="0" err="1" smtClean="0"/>
              <a:t>Bash</a:t>
            </a:r>
            <a:endParaRPr lang="pl-PL" sz="2400" dirty="0" smtClean="0"/>
          </a:p>
          <a:p>
            <a:pPr lvl="1"/>
            <a:r>
              <a:rPr lang="pl-PL" sz="2400" dirty="0" smtClean="0"/>
              <a:t>Pliki wsadowe .bat</a:t>
            </a:r>
          </a:p>
          <a:p>
            <a:pPr lvl="1"/>
            <a:r>
              <a:rPr lang="pl-PL" sz="2400" dirty="0" smtClean="0"/>
              <a:t>AWK</a:t>
            </a:r>
          </a:p>
          <a:p>
            <a:pPr lvl="1"/>
            <a:r>
              <a:rPr lang="pl-PL" sz="2400" dirty="0" smtClean="0"/>
              <a:t>Perl</a:t>
            </a:r>
          </a:p>
          <a:p>
            <a:pPr lvl="1"/>
            <a:r>
              <a:rPr lang="pl-PL" sz="2400" dirty="0" err="1" smtClean="0"/>
              <a:t>Python</a:t>
            </a:r>
            <a:endParaRPr lang="pl-PL" sz="2400" dirty="0" smtClean="0"/>
          </a:p>
          <a:p>
            <a:pPr lvl="1"/>
            <a:r>
              <a:rPr lang="pl-PL" sz="2400" dirty="0" smtClean="0"/>
              <a:t>Ruby</a:t>
            </a:r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pPr lvl="1"/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pic>
        <p:nvPicPr>
          <p:cNvPr id="11270" name="Picture 6" descr="bioper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28184" y="5229200"/>
            <a:ext cx="2714148" cy="1512168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36712"/>
            <a:ext cx="8100392" cy="5289451"/>
          </a:xfrm>
        </p:spPr>
        <p:txBody>
          <a:bodyPr/>
          <a:lstStyle/>
          <a:p>
            <a:r>
              <a:rPr lang="en-US" sz="2800" dirty="0" err="1" smtClean="0"/>
              <a:t>BioPerl</a:t>
            </a:r>
            <a:r>
              <a:rPr lang="en-US" sz="2800" dirty="0" smtClean="0"/>
              <a:t> </a:t>
            </a:r>
            <a:r>
              <a:rPr lang="pl-PL" sz="2800" dirty="0" smtClean="0"/>
              <a:t>jest zbiorem modułów Perl-a</a:t>
            </a:r>
            <a:endParaRPr lang="en-US" sz="2800" dirty="0" smtClean="0"/>
          </a:p>
          <a:p>
            <a:r>
              <a:rPr lang="pl-PL" sz="2800" dirty="0" smtClean="0"/>
              <a:t>Trzy paradygmaty projektowe w </a:t>
            </a:r>
            <a:r>
              <a:rPr lang="en-US" sz="2800" dirty="0" err="1" smtClean="0"/>
              <a:t>BioPerl</a:t>
            </a:r>
            <a:r>
              <a:rPr lang="pl-PL" sz="2800" dirty="0" smtClean="0"/>
              <a:t>u</a:t>
            </a:r>
            <a:r>
              <a:rPr lang="en-US" sz="2800" dirty="0" smtClean="0"/>
              <a:t> </a:t>
            </a:r>
            <a:endParaRPr lang="pl-PL" sz="2800" dirty="0" smtClean="0"/>
          </a:p>
          <a:p>
            <a:pPr lvl="1"/>
            <a:r>
              <a:rPr lang="pl-PL" dirty="0" smtClean="0"/>
              <a:t>Separacja interfejsów od implementacji</a:t>
            </a:r>
          </a:p>
          <a:p>
            <a:pPr lvl="1"/>
            <a:r>
              <a:rPr lang="pl-PL" dirty="0" smtClean="0"/>
              <a:t>Dostarczenie bazowego  wzorca (</a:t>
            </a:r>
            <a:r>
              <a:rPr lang="pl-PL" dirty="0" err="1" smtClean="0"/>
              <a:t>framework-u</a:t>
            </a:r>
            <a:r>
              <a:rPr lang="pl-PL" dirty="0" smtClean="0"/>
              <a:t>)  dla odpowiednich operacji</a:t>
            </a:r>
            <a:r>
              <a:rPr lang="en-US" dirty="0" smtClean="0"/>
              <a:t> </a:t>
            </a:r>
            <a:r>
              <a:rPr lang="pl-PL" dirty="0" smtClean="0"/>
              <a:t>poprzez </a:t>
            </a:r>
            <a:r>
              <a:rPr lang="pl-PL" dirty="0" err="1" smtClean="0"/>
              <a:t>generalizacię</a:t>
            </a:r>
            <a:r>
              <a:rPr lang="pl-PL" dirty="0" smtClean="0"/>
              <a:t> typowych procedur do pojedynczego modułu</a:t>
            </a:r>
            <a:endParaRPr lang="en-US" dirty="0" smtClean="0"/>
          </a:p>
          <a:p>
            <a:pPr lvl="1"/>
            <a:r>
              <a:rPr lang="pl-PL" dirty="0" smtClean="0"/>
              <a:t>Wykorzystanie wzorców projektowych opracowanych przez </a:t>
            </a:r>
            <a:r>
              <a:rPr lang="en-US" dirty="0" smtClean="0"/>
              <a:t>Erich</a:t>
            </a:r>
            <a:r>
              <a:rPr lang="pl-PL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Gamm</a:t>
            </a:r>
            <a:r>
              <a:rPr lang="pl-PL" dirty="0" smtClean="0"/>
              <a:t>a:</a:t>
            </a:r>
            <a:r>
              <a:rPr lang="en-US" dirty="0" smtClean="0"/>
              <a:t> </a:t>
            </a:r>
            <a:r>
              <a:rPr lang="pl-PL" dirty="0" smtClean="0"/>
              <a:t>metoda wytwórcza i wzorzec strategii 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643192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99176" cy="4525963"/>
          </a:xfrm>
        </p:spPr>
        <p:txBody>
          <a:bodyPr/>
          <a:lstStyle/>
          <a:p>
            <a:r>
              <a:rPr lang="en-US" dirty="0" err="1" smtClean="0"/>
              <a:t>Biopython</a:t>
            </a:r>
            <a:r>
              <a:rPr lang="en-US" dirty="0" smtClean="0"/>
              <a:t> </a:t>
            </a:r>
            <a:r>
              <a:rPr lang="pl-PL" dirty="0" smtClean="0"/>
              <a:t>jest zbiorem modułów</a:t>
            </a:r>
            <a:r>
              <a:rPr lang="en-US" dirty="0" smtClean="0"/>
              <a:t> Python</a:t>
            </a:r>
          </a:p>
          <a:p>
            <a:r>
              <a:rPr lang="pl-PL" dirty="0" smtClean="0"/>
              <a:t>Kluczowe elementy projektu </a:t>
            </a:r>
            <a:r>
              <a:rPr lang="en-US" dirty="0" smtClean="0"/>
              <a:t> </a:t>
            </a:r>
            <a:r>
              <a:rPr lang="en-US" dirty="0" err="1" smtClean="0"/>
              <a:t>BioPython</a:t>
            </a:r>
            <a:endParaRPr lang="en-US" dirty="0" smtClean="0"/>
          </a:p>
          <a:p>
            <a:pPr lvl="1"/>
            <a:r>
              <a:rPr lang="pl-PL" dirty="0" smtClean="0"/>
              <a:t>t</a:t>
            </a:r>
            <a:r>
              <a:rPr lang="pl-PL" dirty="0" smtClean="0"/>
              <a:t>worzenie </a:t>
            </a:r>
            <a:r>
              <a:rPr lang="pl-PL" dirty="0" err="1" smtClean="0"/>
              <a:t>parserów</a:t>
            </a:r>
            <a:r>
              <a:rPr lang="en-US" dirty="0" smtClean="0"/>
              <a:t> </a:t>
            </a:r>
            <a:r>
              <a:rPr lang="pl-PL" dirty="0" smtClean="0"/>
              <a:t>do danych biologicznych</a:t>
            </a:r>
            <a:endParaRPr lang="en-US" dirty="0" smtClean="0"/>
          </a:p>
          <a:p>
            <a:pPr lvl="1"/>
            <a:r>
              <a:rPr lang="pl-PL" dirty="0" smtClean="0"/>
              <a:t>Projektowanie interfejsów użytecznych w przetwarzaniu sekwencji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342" name="Picture 6" descr="biopython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265861" y="-701204"/>
            <a:ext cx="2914651" cy="2185988"/>
          </a:xfrm>
        </p:spPr>
      </p:pic>
      <p:pic>
        <p:nvPicPr>
          <p:cNvPr id="14344" name="Picture 8" descr="scipy_logo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369829" y="6160416"/>
            <a:ext cx="1666667" cy="5809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4624"/>
            <a:ext cx="8229600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980728"/>
            <a:ext cx="7704856" cy="5145435"/>
          </a:xfrm>
        </p:spPr>
        <p:txBody>
          <a:bodyPr/>
          <a:lstStyle/>
          <a:p>
            <a:r>
              <a:rPr lang="pl-PL" dirty="0" err="1" smtClean="0"/>
              <a:t>BioPHP</a:t>
            </a:r>
            <a:r>
              <a:rPr lang="pl-PL" dirty="0" smtClean="0"/>
              <a:t> dawniej</a:t>
            </a:r>
            <a:r>
              <a:rPr lang="en-US" dirty="0" smtClean="0"/>
              <a:t> </a:t>
            </a:r>
            <a:r>
              <a:rPr lang="en-US" dirty="0" err="1" smtClean="0"/>
              <a:t>GenePHP</a:t>
            </a:r>
            <a:r>
              <a:rPr lang="en-US" dirty="0" smtClean="0"/>
              <a:t>, </a:t>
            </a:r>
            <a:r>
              <a:rPr lang="pl-PL" dirty="0" smtClean="0"/>
              <a:t>projekt </a:t>
            </a:r>
            <a:r>
              <a:rPr lang="en-US" dirty="0" smtClean="0"/>
              <a:t> seeks to encourage the use of PHP as a “glue” language to bind web-based bioinformatics applications and databases </a:t>
            </a:r>
          </a:p>
          <a:p>
            <a:r>
              <a:rPr lang="pl-PL" dirty="0" smtClean="0"/>
              <a:t>Funkcje  zaimplementowane w</a:t>
            </a:r>
            <a:r>
              <a:rPr lang="en-US" dirty="0" smtClean="0"/>
              <a:t> </a:t>
            </a:r>
            <a:r>
              <a:rPr lang="en-US" dirty="0" err="1" smtClean="0"/>
              <a:t>BioPHP</a:t>
            </a:r>
            <a:endParaRPr lang="en-US" dirty="0" smtClean="0"/>
          </a:p>
          <a:p>
            <a:pPr lvl="1"/>
            <a:r>
              <a:rPr lang="pl-PL" dirty="0" smtClean="0"/>
              <a:t>Odczyt danych biologicznych w formatach</a:t>
            </a:r>
            <a:r>
              <a:rPr lang="en-US" dirty="0" smtClean="0"/>
              <a:t> </a:t>
            </a:r>
            <a:r>
              <a:rPr lang="en-US" dirty="0" err="1" smtClean="0"/>
              <a:t>GenBank</a:t>
            </a:r>
            <a:r>
              <a:rPr lang="pl-PL" dirty="0" smtClean="0"/>
              <a:t>-u</a:t>
            </a:r>
            <a:r>
              <a:rPr lang="en-US" dirty="0" smtClean="0"/>
              <a:t>, </a:t>
            </a:r>
            <a:r>
              <a:rPr lang="en-US" dirty="0" err="1" smtClean="0"/>
              <a:t>Swissprot</a:t>
            </a:r>
            <a:r>
              <a:rPr lang="pl-PL" dirty="0" smtClean="0"/>
              <a:t>-a</a:t>
            </a:r>
            <a:r>
              <a:rPr lang="en-US" dirty="0" smtClean="0"/>
              <a:t>, </a:t>
            </a:r>
            <a:r>
              <a:rPr lang="en-US" dirty="0" err="1" smtClean="0"/>
              <a:t>Fasta</a:t>
            </a:r>
            <a:r>
              <a:rPr lang="en-US" dirty="0" smtClean="0"/>
              <a:t>,  </a:t>
            </a:r>
            <a:r>
              <a:rPr lang="pl-PL" dirty="0" err="1" smtClean="0"/>
              <a:t>alignment-ów</a:t>
            </a:r>
            <a:r>
              <a:rPr lang="pl-PL" dirty="0" smtClean="0"/>
              <a:t> </a:t>
            </a:r>
            <a:r>
              <a:rPr lang="en-US" dirty="0" err="1" smtClean="0"/>
              <a:t>Clustal</a:t>
            </a:r>
            <a:r>
              <a:rPr lang="pl-PL" dirty="0" smtClean="0"/>
              <a:t>-a 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ALN</a:t>
            </a:r>
            <a:r>
              <a:rPr lang="pl-PL" dirty="0" smtClean="0"/>
              <a:t>)</a:t>
            </a:r>
            <a:endParaRPr lang="en-US" dirty="0" smtClean="0"/>
          </a:p>
          <a:p>
            <a:pPr lvl="1"/>
            <a:r>
              <a:rPr lang="pl-PL" dirty="0" smtClean="0"/>
              <a:t>Proste analizy sekwencji</a:t>
            </a:r>
            <a:endParaRPr lang="en-US" dirty="0"/>
          </a:p>
        </p:txBody>
      </p:sp>
      <p:pic>
        <p:nvPicPr>
          <p:cNvPr id="17414" name="Picture 6" descr="biophpv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53275" y="5791200"/>
            <a:ext cx="1990725" cy="106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pic>
        <p:nvPicPr>
          <p:cNvPr id="19462" name="Picture 6" descr="ruby-log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143875" y="0"/>
            <a:ext cx="1000125" cy="1447800"/>
          </a:xfrm>
          <a:noFill/>
          <a:ln/>
        </p:spPr>
      </p:pic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528" y="764704"/>
            <a:ext cx="7372672" cy="5483696"/>
          </a:xfrm>
        </p:spPr>
        <p:txBody>
          <a:bodyPr/>
          <a:lstStyle/>
          <a:p>
            <a:pPr marL="381000" indent="-381000"/>
            <a:r>
              <a:rPr lang="en-US" sz="2400" dirty="0"/>
              <a:t>Ruby </a:t>
            </a:r>
            <a:r>
              <a:rPr lang="pl-PL" sz="2400" dirty="0" smtClean="0"/>
              <a:t>jest obiektowym językiem skryptowym</a:t>
            </a:r>
            <a:endParaRPr lang="en-US" sz="2400" dirty="0"/>
          </a:p>
          <a:p>
            <a:pPr marL="381000" indent="-381000"/>
            <a:endParaRPr lang="en-US" sz="2400" dirty="0"/>
          </a:p>
          <a:p>
            <a:pPr marL="381000" indent="-381000"/>
            <a:r>
              <a:rPr lang="pl-PL" sz="2400" dirty="0" smtClean="0"/>
              <a:t>Projekt </a:t>
            </a:r>
            <a:r>
              <a:rPr lang="en-US" sz="2400" dirty="0" err="1" smtClean="0"/>
              <a:t>BioRuby</a:t>
            </a:r>
            <a:r>
              <a:rPr lang="en-US" sz="2400" dirty="0" smtClean="0"/>
              <a:t> </a:t>
            </a:r>
            <a:r>
              <a:rPr lang="pl-PL" sz="2400" dirty="0" smtClean="0"/>
              <a:t>jest wspierany i finansowany przez</a:t>
            </a:r>
            <a:endParaRPr lang="en-US" sz="2400" dirty="0"/>
          </a:p>
          <a:p>
            <a:pPr marL="800100" lvl="1" indent="-342900"/>
            <a:r>
              <a:rPr lang="en-US" sz="2000" dirty="0"/>
              <a:t>Human Genome Center </a:t>
            </a:r>
            <a:r>
              <a:rPr lang="pl-PL" sz="2000" dirty="0" smtClean="0"/>
              <a:t>na</a:t>
            </a:r>
            <a:r>
              <a:rPr lang="pl-PL" sz="2000" dirty="0" smtClean="0"/>
              <a:t> </a:t>
            </a:r>
            <a:r>
              <a:rPr lang="en-US" sz="2000" dirty="0" err="1" smtClean="0"/>
              <a:t>Uni</a:t>
            </a:r>
            <a:r>
              <a:rPr lang="pl-PL" sz="2000" dirty="0" err="1" smtClean="0"/>
              <a:t>wersytecie</a:t>
            </a:r>
            <a:r>
              <a:rPr lang="en-US" sz="2000" dirty="0" smtClean="0"/>
              <a:t> </a:t>
            </a:r>
            <a:r>
              <a:rPr lang="pl-PL" sz="2000" dirty="0" smtClean="0"/>
              <a:t>w </a:t>
            </a:r>
            <a:r>
              <a:rPr lang="en-US" sz="2000" dirty="0" err="1" smtClean="0"/>
              <a:t>Tok</a:t>
            </a:r>
            <a:r>
              <a:rPr lang="pl-PL" sz="2000" dirty="0" err="1" smtClean="0"/>
              <a:t>yo</a:t>
            </a:r>
            <a:endParaRPr lang="en-US" sz="2000" dirty="0"/>
          </a:p>
          <a:p>
            <a:pPr marL="800100" lvl="1" indent="-342900"/>
            <a:r>
              <a:rPr lang="en-US" sz="2000" dirty="0"/>
              <a:t>Bioinformatics Center </a:t>
            </a:r>
            <a:r>
              <a:rPr lang="pl-PL" sz="2000" dirty="0" smtClean="0"/>
              <a:t>na Uniwersytecie w </a:t>
            </a:r>
            <a:r>
              <a:rPr lang="en-US" sz="2000" dirty="0" smtClean="0"/>
              <a:t>Kyoto</a:t>
            </a:r>
            <a:endParaRPr lang="en-US" sz="2000" dirty="0"/>
          </a:p>
        </p:txBody>
      </p:sp>
      <p:pic>
        <p:nvPicPr>
          <p:cNvPr id="19464" name="Picture 8" descr="biorub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334000" y="6096000"/>
            <a:ext cx="3810000" cy="762000"/>
          </a:xfrm>
          <a:noFill/>
          <a:ln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i</a:t>
            </a:r>
            <a:r>
              <a:rPr lang="en-US" dirty="0" smtClean="0"/>
              <a:t> </a:t>
            </a:r>
            <a:r>
              <a:rPr lang="pl-PL" dirty="0" smtClean="0"/>
              <a:t>składowanie danych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jest uniwersalnym i </a:t>
            </a:r>
            <a:r>
              <a:rPr lang="pl-PL" dirty="0" err="1" smtClean="0"/>
              <a:t>roszerzalnym</a:t>
            </a:r>
            <a:r>
              <a:rPr lang="pl-PL" dirty="0" smtClean="0"/>
              <a:t> formatem przechowywania i wymiany danych oraz dokumentów </a:t>
            </a:r>
            <a:r>
              <a:rPr lang="pl-PL" dirty="0" err="1" smtClean="0"/>
              <a:t>ustrukturalizowanych</a:t>
            </a:r>
            <a:endParaRPr lang="en-US" dirty="0" smtClean="0"/>
          </a:p>
          <a:p>
            <a:endParaRPr lang="en-US" dirty="0" smtClean="0"/>
          </a:p>
          <a:p>
            <a:r>
              <a:rPr lang="pl-PL" dirty="0" smtClean="0"/>
              <a:t>Dwie inicjatywy godne odnotowania:</a:t>
            </a:r>
            <a:endParaRPr lang="en-US" dirty="0" smtClean="0"/>
          </a:p>
          <a:p>
            <a:pPr lvl="1"/>
            <a:r>
              <a:rPr lang="en-US" dirty="0" smtClean="0"/>
              <a:t>Bioinformatics Sequence Markup Language (BSML)</a:t>
            </a:r>
          </a:p>
          <a:p>
            <a:pPr lvl="1"/>
            <a:r>
              <a:rPr lang="en-US" dirty="0" err="1" smtClean="0"/>
              <a:t>BIOpolymer</a:t>
            </a:r>
            <a:r>
              <a:rPr lang="en-US" dirty="0" smtClean="0"/>
              <a:t> Markup Language (</a:t>
            </a:r>
            <a:r>
              <a:rPr lang="en-US" dirty="0" err="1" smtClean="0"/>
              <a:t>BioML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2920"/>
            <a:ext cx="7848600" cy="685800"/>
          </a:xfrm>
        </p:spPr>
        <p:txBody>
          <a:bodyPr/>
          <a:lstStyle/>
          <a:p>
            <a:r>
              <a:rPr lang="pl-PL" dirty="0" smtClean="0"/>
              <a:t>Programowanie deklaratywne i funkcyjne</a:t>
            </a:r>
            <a:endParaRPr lang="en-US" dirty="0"/>
          </a:p>
        </p:txBody>
      </p:sp>
      <p:sp>
        <p:nvSpPr>
          <p:cNvPr id="17" name="Symbol zastępczy zawartości 16"/>
          <p:cNvSpPr>
            <a:spLocks noGrp="1"/>
          </p:cNvSpPr>
          <p:nvPr>
            <p:ph idx="1"/>
          </p:nvPr>
        </p:nvSpPr>
        <p:spPr>
          <a:xfrm>
            <a:off x="228600" y="1196752"/>
            <a:ext cx="7848600" cy="5356448"/>
          </a:xfrm>
        </p:spPr>
        <p:txBody>
          <a:bodyPr/>
          <a:lstStyle/>
          <a:p>
            <a:r>
              <a:rPr lang="pl-PL" dirty="0" smtClean="0"/>
              <a:t>Przykład czysto funkcyjnego języka</a:t>
            </a:r>
          </a:p>
          <a:p>
            <a:r>
              <a:rPr lang="pl-PL" dirty="0" smtClean="0"/>
              <a:t>Pod nazwa </a:t>
            </a:r>
            <a:r>
              <a:rPr lang="pl-PL" dirty="0" err="1" smtClean="0"/>
              <a:t>Biohaskell</a:t>
            </a:r>
            <a:r>
              <a:rPr lang="pl-PL" dirty="0" smtClean="0"/>
              <a:t> zbierane są wszelkie programy i biblioteki związane z zastosowaniem </a:t>
            </a:r>
            <a:r>
              <a:rPr lang="pl-PL" dirty="0" err="1" smtClean="0"/>
              <a:t>haskell-a</a:t>
            </a:r>
            <a:r>
              <a:rPr lang="pl-PL" dirty="0" smtClean="0"/>
              <a:t> w biologii. </a:t>
            </a:r>
            <a:endParaRPr lang="pl-PL" dirty="0"/>
          </a:p>
        </p:txBody>
      </p:sp>
      <p:pic>
        <p:nvPicPr>
          <p:cNvPr id="18" name="Picture 4" descr="BlueHaskellLog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963566" y="5229200"/>
            <a:ext cx="4144938" cy="161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Programowanie deklaratywne i funkcyjne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283152" cy="4525963"/>
          </a:xfrm>
        </p:spPr>
        <p:txBody>
          <a:bodyPr/>
          <a:lstStyle/>
          <a:p>
            <a:r>
              <a:rPr lang="en-US" dirty="0" smtClean="0"/>
              <a:t>Biomedical Logic Programming (Blip)</a:t>
            </a:r>
          </a:p>
          <a:p>
            <a:pPr lvl="1"/>
            <a:r>
              <a:rPr lang="pl-PL" dirty="0" smtClean="0"/>
              <a:t>Zbiór modułów stworzonych z myślą o zastosowaniach </a:t>
            </a:r>
            <a:r>
              <a:rPr lang="pl-PL" dirty="0" err="1" smtClean="0"/>
              <a:t>bioinformatycznych</a:t>
            </a:r>
            <a:r>
              <a:rPr lang="pl-PL" dirty="0" smtClean="0"/>
              <a:t> i </a:t>
            </a:r>
            <a:r>
              <a:rPr lang="en-US" dirty="0" smtClean="0"/>
              <a:t>biomed</a:t>
            </a:r>
            <a:r>
              <a:rPr lang="pl-PL" dirty="0" err="1" smtClean="0"/>
              <a:t>ycznych</a:t>
            </a:r>
            <a:endParaRPr lang="en-US" dirty="0" smtClean="0"/>
          </a:p>
          <a:p>
            <a:pPr lvl="1"/>
            <a:r>
              <a:rPr lang="pl-PL" dirty="0" err="1" smtClean="0"/>
              <a:t>Zintregrowany</a:t>
            </a:r>
            <a:r>
              <a:rPr lang="pl-PL" dirty="0" smtClean="0"/>
              <a:t> system zapytań</a:t>
            </a:r>
            <a:endParaRPr lang="en-US" dirty="0" smtClean="0"/>
          </a:p>
          <a:p>
            <a:pPr lvl="1"/>
            <a:r>
              <a:rPr lang="pl-PL" dirty="0" smtClean="0"/>
              <a:t>Zaimplementowane w</a:t>
            </a:r>
            <a:r>
              <a:rPr lang="en-US" dirty="0" smtClean="0"/>
              <a:t> SWI-Prolog</a:t>
            </a:r>
            <a:endParaRPr lang="en-US" dirty="0"/>
          </a:p>
        </p:txBody>
      </p:sp>
      <p:pic>
        <p:nvPicPr>
          <p:cNvPr id="24580" name="Picture 4" descr="prolog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5280422"/>
            <a:ext cx="4038600" cy="1577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deklaratywne </a:t>
            </a:r>
            <a:br>
              <a:rPr lang="pl-PL" dirty="0" smtClean="0"/>
            </a:br>
            <a:r>
              <a:rPr lang="pl-PL" dirty="0" smtClean="0"/>
              <a:t>i funkcyjne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412776"/>
            <a:ext cx="7560840" cy="4713387"/>
          </a:xfrm>
        </p:spPr>
        <p:txBody>
          <a:bodyPr/>
          <a:lstStyle/>
          <a:p>
            <a:r>
              <a:rPr lang="en-US" sz="2800" dirty="0" err="1" smtClean="0"/>
              <a:t>BioBike</a:t>
            </a:r>
            <a:r>
              <a:rPr lang="en-US" sz="2800" dirty="0" smtClean="0"/>
              <a:t> </a:t>
            </a:r>
            <a:r>
              <a:rPr lang="pl-PL" sz="2800" dirty="0" smtClean="0"/>
              <a:t>jest interaktywnym (z interfejsem </a:t>
            </a:r>
            <a:r>
              <a:rPr lang="pl-PL" sz="2800" dirty="0" err="1" smtClean="0"/>
              <a:t>web</a:t>
            </a:r>
            <a:r>
              <a:rPr lang="pl-PL" sz="2800" dirty="0" smtClean="0"/>
              <a:t>) środowiskiem programistycznym, które umożliwia biologom analizę systemów biologicznych poprzez połączenie wiedzy i danych poprzez bezpośrednie programowanie dokonywane przez użytkownika końcowego</a:t>
            </a:r>
            <a:endParaRPr lang="en-US" sz="2800" dirty="0" smtClean="0"/>
          </a:p>
          <a:p>
            <a:r>
              <a:rPr lang="pl-PL" sz="2800" dirty="0" smtClean="0"/>
              <a:t>Zaimplementowano przy użyciu</a:t>
            </a:r>
            <a:r>
              <a:rPr lang="en-US" sz="2800" dirty="0" smtClean="0"/>
              <a:t> </a:t>
            </a:r>
            <a:r>
              <a:rPr lang="en-US" sz="2800" dirty="0" err="1" smtClean="0"/>
              <a:t>BioLisp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(Lisp </a:t>
            </a:r>
            <a:r>
              <a:rPr lang="pl-PL" sz="2800" dirty="0" smtClean="0"/>
              <a:t>z dodatkiem</a:t>
            </a:r>
            <a:r>
              <a:rPr lang="en-US" sz="2800" dirty="0" smtClean="0"/>
              <a:t> </a:t>
            </a:r>
            <a:r>
              <a:rPr lang="pl-PL" sz="2800" dirty="0" smtClean="0"/>
              <a:t>funkcjonalności </a:t>
            </a:r>
            <a:r>
              <a:rPr lang="en-US" sz="2800" dirty="0" smtClean="0"/>
              <a:t>biologic</a:t>
            </a:r>
            <a:r>
              <a:rPr lang="pl-PL" sz="2800" dirty="0" err="1" smtClean="0"/>
              <a:t>znej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25604" name="Picture 4" descr="wlicon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315200" y="5486400"/>
            <a:ext cx="1828800" cy="137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01090301">
  <a:themeElements>
    <a:clrScheme name="Motyw pakietu Office 12">
      <a:dk1>
        <a:srgbClr val="777777"/>
      </a:dk1>
      <a:lt1>
        <a:srgbClr val="969696"/>
      </a:lt1>
      <a:dk2>
        <a:srgbClr val="686B5D"/>
      </a:dk2>
      <a:lt2>
        <a:srgbClr val="4E4E44"/>
      </a:lt2>
      <a:accent1>
        <a:srgbClr val="909082"/>
      </a:accent1>
      <a:accent2>
        <a:srgbClr val="809EA8"/>
      </a:accent2>
      <a:accent3>
        <a:srgbClr val="B9BAB6"/>
      </a:accent3>
      <a:accent4>
        <a:srgbClr val="7F7F7F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Motyw pakietu Offic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2">
        <a:dk1>
          <a:srgbClr val="777777"/>
        </a:dk1>
        <a:lt1>
          <a:srgbClr val="969696"/>
        </a:lt1>
        <a:dk2>
          <a:srgbClr val="686B5D"/>
        </a:dk2>
        <a:lt2>
          <a:srgbClr val="4E4E44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7F7F7F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 xsi:nil="true"/>
    <AppVer xmlns="145c5697-5eb5-440b-b2f1-a8273fb59250" xsi:nil="true"/>
    <AuthoringAssetId xmlns="145c5697-5eb5-440b-b2f1-a8273fb59250">TP001090301</AuthoringAssetId>
    <AssetId xmlns="145c5697-5eb5-440b-b2f1-a8273fb59250">TS001090301</AssetId>
  </documentManagement>
</p:properties>
</file>

<file path=customXml/itemProps1.xml><?xml version="1.0" encoding="utf-8"?>
<ds:datastoreItem xmlns:ds="http://schemas.openxmlformats.org/officeDocument/2006/customXml" ds:itemID="{9E694EF6-FF28-4CB7-A673-E543B193C9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CFEC0F3-3FA6-4199-9A50-7F5E512497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708499-CE20-422B-BFB1-00F0E094772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1E6F045B-5856-43D8-91D8-39F3A59343CF}">
  <ds:schemaRefs>
    <ds:schemaRef ds:uri="http://schemas.microsoft.com/office/2006/metadata/properties"/>
    <ds:schemaRef ds:uri="145c5697-5eb5-440b-b2f1-a8273fb592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TS001090301</Template>
  <TotalTime>4047</TotalTime>
  <Words>838</Words>
  <Application>Microsoft Office PowerPoint</Application>
  <PresentationFormat>Pokaz na ekranie (4:3)</PresentationFormat>
  <Paragraphs>155</Paragraphs>
  <Slides>24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5" baseType="lpstr">
      <vt:lpstr>TS001090301</vt:lpstr>
      <vt:lpstr>Specjalizowane języki programowania</vt:lpstr>
      <vt:lpstr>Harmonogram zajęć</vt:lpstr>
      <vt:lpstr>Zasady zaliczenia</vt:lpstr>
      <vt:lpstr>Konsultacje i kontakt</vt:lpstr>
      <vt:lpstr>Plan przedmiotu</vt:lpstr>
      <vt:lpstr>Plan zajęć</vt:lpstr>
      <vt:lpstr>Motywacja</vt:lpstr>
      <vt:lpstr>Motywacja</vt:lpstr>
      <vt:lpstr>Motywacja</vt:lpstr>
      <vt:lpstr>Rodzaje danych biologicznych</vt:lpstr>
      <vt:lpstr>Źródło danych – rodzaje baz</vt:lpstr>
      <vt:lpstr>Organizacja danych</vt:lpstr>
      <vt:lpstr>Dostępność danych</vt:lpstr>
      <vt:lpstr>Opiekunowie/kuratorzy baz</vt:lpstr>
      <vt:lpstr>Algorytmy i analizy</vt:lpstr>
      <vt:lpstr>Języki skryptowe</vt:lpstr>
      <vt:lpstr>Języki skryptowe</vt:lpstr>
      <vt:lpstr>Języki skryptowe</vt:lpstr>
      <vt:lpstr>Języki skryptowe</vt:lpstr>
      <vt:lpstr>Języki skryptowe</vt:lpstr>
      <vt:lpstr>XML i składowanie danych</vt:lpstr>
      <vt:lpstr>Programowanie deklaratywne i funkcyjne</vt:lpstr>
      <vt:lpstr>Programowanie deklaratywne i funkcyjne</vt:lpstr>
      <vt:lpstr>Programowanie deklaratywne  i funkcyjne</vt:lpstr>
    </vt:vector>
  </TitlesOfParts>
  <Manager/>
  <Company>Twoja nazwa firmy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subject/>
  <dc:creator>Maciej Miłostan</dc:creator>
  <cp:keywords/>
  <dc:description/>
  <cp:lastModifiedBy>Maciej Miłostan</cp:lastModifiedBy>
  <cp:revision>19</cp:revision>
  <cp:lastPrinted>1601-01-01T00:00:00Z</cp:lastPrinted>
  <dcterms:created xsi:type="dcterms:W3CDTF">2011-09-20T12:05:05Z</dcterms:created>
  <dcterms:modified xsi:type="dcterms:W3CDTF">2011-09-23T08:01:46Z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457894L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TS001090301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Melancholy abstract design template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EY001077968</vt:lpwstr>
  </property>
  <property fmtid="{D5CDD505-2E9C-101B-9397-08002B2CF9AE}" pid="21" name="SourceTitle">
    <vt:lpwstr>Melancholy abstract design template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67;#PowerPoint - Design Templt 12;#65;#Microsoft Office PowerPoint 2007;#64;#PowerPoint 2003;#184;#Office 2000;#182;#Office XP;#79;#Template 12;#66;#PowerPoint - Design Templt 2003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UANotes">
    <vt:lpwstr>June 2003 retrofit. 457894L</vt:lpwstr>
  </property>
  <property fmtid="{D5CDD505-2E9C-101B-9397-08002B2CF9AE}" pid="34" name="PublishStatusLookup">
    <vt:lpwstr>259261</vt:lpwstr>
  </property>
  <property fmtid="{D5CDD505-2E9C-101B-9397-08002B2CF9AE}" pid="35" name="TPClientViewer">
    <vt:lpwstr>Microsoft Office PowerPoint</vt:lpwstr>
  </property>
  <property fmtid="{D5CDD505-2E9C-101B-9397-08002B2CF9AE}" pid="36" name="TPComponent">
    <vt:lpwstr>PPTFiles</vt:lpwstr>
  </property>
  <property fmtid="{D5CDD505-2E9C-101B-9397-08002B2CF9AE}" pid="37" name="TPNamespace">
    <vt:lpwstr>POWERPNT</vt:lpwstr>
  </property>
  <property fmtid="{D5CDD505-2E9C-101B-9397-08002B2CF9AE}" pid="38" name="APTrustLevel">
    <vt:lpwstr>1.00000000000000</vt:lpwstr>
  </property>
  <property fmtid="{D5CDD505-2E9C-101B-9397-08002B2CF9AE}" pid="39" name="TrustLevel">
    <vt:lpwstr>Microsoft Managed Content</vt:lpwstr>
  </property>
  <property fmtid="{D5CDD505-2E9C-101B-9397-08002B2CF9AE}" pid="40" name="Content Type">
    <vt:lpwstr>OOFile</vt:lpwstr>
  </property>
  <property fmtid="{D5CDD505-2E9C-101B-9397-08002B2CF9AE}" pid="41" name="AuthoringAssetId">
    <vt:lpwstr>TP001090301</vt:lpwstr>
  </property>
  <property fmtid="{D5CDD505-2E9C-101B-9397-08002B2CF9AE}" pid="42" name="NumericAssetId">
    <vt:lpwstr/>
  </property>
  <property fmtid="{D5CDD505-2E9C-101B-9397-08002B2CF9AE}" pid="43" name="AppVer">
    <vt:lpwstr/>
  </property>
</Properties>
</file>