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  <p:sldMasterId id="2147483661" r:id="rId2"/>
  </p:sldMasterIdLst>
  <p:notesMasterIdLst>
    <p:notesMasterId r:id="rId33"/>
  </p:notesMasterIdLst>
  <p:sldIdLst>
    <p:sldId id="256" r:id="rId3"/>
    <p:sldId id="269" r:id="rId4"/>
    <p:sldId id="295" r:id="rId5"/>
    <p:sldId id="271" r:id="rId6"/>
    <p:sldId id="309" r:id="rId7"/>
    <p:sldId id="294" r:id="rId8"/>
    <p:sldId id="305" r:id="rId9"/>
    <p:sldId id="272" r:id="rId10"/>
    <p:sldId id="275" r:id="rId11"/>
    <p:sldId id="306" r:id="rId12"/>
    <p:sldId id="307" r:id="rId13"/>
    <p:sldId id="273" r:id="rId14"/>
    <p:sldId id="274" r:id="rId15"/>
    <p:sldId id="308" r:id="rId16"/>
    <p:sldId id="279" r:id="rId17"/>
    <p:sldId id="280" r:id="rId18"/>
    <p:sldId id="281" r:id="rId19"/>
    <p:sldId id="296" r:id="rId20"/>
    <p:sldId id="297" r:id="rId21"/>
    <p:sldId id="310" r:id="rId22"/>
    <p:sldId id="298" r:id="rId23"/>
    <p:sldId id="282" r:id="rId24"/>
    <p:sldId id="283" r:id="rId25"/>
    <p:sldId id="284" r:id="rId26"/>
    <p:sldId id="285" r:id="rId27"/>
    <p:sldId id="286" r:id="rId28"/>
    <p:sldId id="300" r:id="rId29"/>
    <p:sldId id="301" r:id="rId30"/>
    <p:sldId id="302" r:id="rId31"/>
    <p:sldId id="303" r:id="rId3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45" autoAdjust="0"/>
    <p:restoredTop sz="94660"/>
  </p:normalViewPr>
  <p:slideViewPr>
    <p:cSldViewPr snapToGrid="0">
      <p:cViewPr varScale="1">
        <p:scale>
          <a:sx n="179" d="100"/>
          <a:sy n="179" d="100"/>
        </p:scale>
        <p:origin x="1314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6941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9F2AA-79E8-4DF6-9352-90400AB0402C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9012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9F2AA-79E8-4DF6-9352-90400AB0402C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91869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9F2AA-79E8-4DF6-9352-90400AB0402C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92620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Google Shape;25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9F2AA-79E8-4DF6-9352-90400AB0402C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99191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9F2AA-79E8-4DF6-9352-90400AB0402C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26106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0" name="Google Shape;26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83386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0" name="Google Shape;310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7" name="Google Shape;31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4626c0198c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g4626c0198c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g4626c0198c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9F2AA-79E8-4DF6-9352-90400AB0402C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97855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9F2AA-79E8-4DF6-9352-90400AB0402C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20066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9F2AA-79E8-4DF6-9352-90400AB0402C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20989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9F2AA-79E8-4DF6-9352-90400AB0402C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12783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3" name="Google Shape;33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1" name="Google Shape;34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9" name="Google Shape;349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7" name="Google Shape;357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5" name="Google Shape;365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9F2AA-79E8-4DF6-9352-90400AB0402C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9138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lajd tytułowy" type="title">
  <p:cSld name="TITLE">
    <p:bg>
      <p:bgPr>
        <a:solidFill>
          <a:schemeClr val="dk2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/>
          <p:nvPr/>
        </p:nvSpPr>
        <p:spPr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Questrial"/>
              <a:buNone/>
              <a:defRPr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700"/>
              </a:spcBef>
              <a:spcAft>
                <a:spcPts val="0"/>
              </a:spcAft>
              <a:buSzPts val="1560"/>
              <a:buNone/>
              <a:defRPr sz="2600">
                <a:solidFill>
                  <a:srgbClr val="FFFFFF"/>
                </a:solidFill>
              </a:defRPr>
            </a:lvl1pPr>
            <a:lvl2pPr lvl="1" algn="ctr">
              <a:spcBef>
                <a:spcPts val="550"/>
              </a:spcBef>
              <a:spcAft>
                <a:spcPts val="0"/>
              </a:spcAft>
              <a:buSzPts val="1260"/>
              <a:buNone/>
              <a:defRPr/>
            </a:lvl2pPr>
            <a:lvl3pPr lvl="2" algn="ctr">
              <a:spcBef>
                <a:spcPts val="500"/>
              </a:spcBef>
              <a:spcAft>
                <a:spcPts val="0"/>
              </a:spcAft>
              <a:buSzPts val="1350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SzPts val="1350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dt" idx="10"/>
          </p:nvPr>
        </p:nvSpPr>
        <p:spPr>
          <a:xfrm>
            <a:off x="76200" y="6068699"/>
            <a:ext cx="2057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ftr" idx="11"/>
          </p:nvPr>
        </p:nvSpPr>
        <p:spPr>
          <a:xfrm>
            <a:off x="2085393" y="236538"/>
            <a:ext cx="586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"/>
          <p:cNvSpPr txBox="1">
            <a:spLocks noGrp="1"/>
          </p:cNvSpPr>
          <p:nvPr>
            <p:ph type="sldNum" idx="12"/>
          </p:nvPr>
        </p:nvSpPr>
        <p:spPr>
          <a:xfrm>
            <a:off x="8001000" y="228600"/>
            <a:ext cx="8382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lvl="1" indent="0" algn="ctr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lvl="2" indent="0" algn="ctr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lvl="3" indent="0" algn="ctr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lvl="4" indent="0" algn="ctr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lvl="5" indent="0" algn="ctr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lvl="6" indent="0" algn="ctr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lvl="7" indent="0" algn="ctr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lvl="8" indent="0" algn="ctr">
              <a:spcBef>
                <a:spcPts val="0"/>
              </a:spcBef>
              <a:buNone/>
              <a:defRPr sz="1400" b="1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zawartość" type="obj">
  <p:cSld name="OBJEC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"/>
          <p:cNvSpPr txBox="1"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lvl="1" indent="0" algn="ctr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lvl="2" indent="0" algn="ctr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lvl="3" indent="0" algn="ctr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lvl="4" indent="0" algn="ctr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lvl="5" indent="0" algn="ctr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lvl="6" indent="0" algn="ctr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lvl="7" indent="0" algn="ctr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lvl="8" indent="0" algn="ctr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marL="914400" lvl="1" indent="-308610" algn="l">
              <a:spcBef>
                <a:spcPts val="550"/>
              </a:spcBef>
              <a:spcAft>
                <a:spcPts val="0"/>
              </a:spcAft>
              <a:buSzPts val="1260"/>
              <a:buChar char="⬜"/>
              <a:defRPr/>
            </a:lvl2pPr>
            <a:lvl3pPr marL="1371600" lvl="2" indent="-314325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marL="1828800" lvl="3" indent="-314325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marL="2286000" lvl="4" indent="-302895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Nagłówek sekcji" type="secHead">
  <p:cSld name="SECTION_HEADER">
    <p:bg>
      <p:bgPr>
        <a:blipFill rotWithShape="1">
          <a:blip r:embed="rId2">
            <a:alphaModFix/>
          </a:blip>
          <a:tile tx="0" ty="0" sx="100000" sy="100000" flip="none" algn="tl"/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 txBox="1"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700"/>
              </a:spcBef>
              <a:spcAft>
                <a:spcPts val="0"/>
              </a:spcAft>
              <a:buSzPts val="1680"/>
              <a:buNone/>
              <a:defRPr sz="2800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550"/>
              </a:spcBef>
              <a:spcAft>
                <a:spcPts val="0"/>
              </a:spcAft>
              <a:buSzPts val="126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5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910"/>
              <a:buNone/>
              <a:defRPr sz="1400">
                <a:solidFill>
                  <a:srgbClr val="888888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53" name="Google Shape;53;p6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4" name="Google Shape;54;p6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5" name="Google Shape;55;p6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6" name="Google Shape;56;p6"/>
          <p:cNvSpPr txBox="1"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Questrial"/>
              <a:buNone/>
              <a:defRPr sz="4400" b="0" cap="none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6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sldNum" idx="12"/>
          </p:nvPr>
        </p:nvSpPr>
        <p:spPr>
          <a:xfrm>
            <a:off x="0" y="1752600"/>
            <a:ext cx="1295400" cy="701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lvl="1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lvl="2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lvl="3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lvl="4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lvl="5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lvl="6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lvl="7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lvl="8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59" name="Google Shape;59;p6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ównanie" type="twoTxTwoObj">
  <p:cSld name="TWO_OBJECTS_WITH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8"/>
          <p:cNvSpPr txBox="1"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body" idx="1"/>
          </p:nvPr>
        </p:nvSpPr>
        <p:spPr>
          <a:xfrm>
            <a:off x="609600" y="2438400"/>
            <a:ext cx="38862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marL="914400" lvl="1" indent="-308610" algn="l">
              <a:spcBef>
                <a:spcPts val="550"/>
              </a:spcBef>
              <a:spcAft>
                <a:spcPts val="0"/>
              </a:spcAft>
              <a:buSzPts val="1260"/>
              <a:buChar char="⬜"/>
              <a:defRPr/>
            </a:lvl2pPr>
            <a:lvl3pPr marL="1371600" lvl="2" indent="-314325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marL="1828800" lvl="3" indent="-314325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marL="2286000" lvl="4" indent="-302895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70" name="Google Shape;70;p8"/>
          <p:cNvSpPr txBox="1">
            <a:spLocks noGrp="1"/>
          </p:cNvSpPr>
          <p:nvPr>
            <p:ph type="body" idx="2"/>
          </p:nvPr>
        </p:nvSpPr>
        <p:spPr>
          <a:xfrm>
            <a:off x="4800600" y="2438400"/>
            <a:ext cx="38862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marL="914400" lvl="1" indent="-308610" algn="l">
              <a:spcBef>
                <a:spcPts val="550"/>
              </a:spcBef>
              <a:spcAft>
                <a:spcPts val="0"/>
              </a:spcAft>
              <a:buSzPts val="1260"/>
              <a:buChar char="⬜"/>
              <a:defRPr/>
            </a:lvl2pPr>
            <a:lvl3pPr marL="1371600" lvl="2" indent="-314325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marL="1828800" lvl="3" indent="-314325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marL="2286000" lvl="4" indent="-302895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71" name="Google Shape;71;p8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8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73" name="Google Shape;73;p8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8"/>
          <p:cNvSpPr txBox="1">
            <a:spLocks noGrp="1"/>
          </p:cNvSpPr>
          <p:nvPr>
            <p:ph type="body" idx="3"/>
          </p:nvPr>
        </p:nvSpPr>
        <p:spPr>
          <a:xfrm>
            <a:off x="609600" y="1752600"/>
            <a:ext cx="3886200" cy="640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700"/>
              </a:spcBef>
              <a:spcAft>
                <a:spcPts val="0"/>
              </a:spcAft>
              <a:buSzPts val="1200"/>
              <a:buFont typeface="Questrial"/>
              <a:buNone/>
              <a:defRPr sz="2000" b="1">
                <a:solidFill>
                  <a:srgbClr val="FFFFFF"/>
                </a:solidFill>
              </a:defRPr>
            </a:lvl1pPr>
            <a:lvl2pPr marL="914400" lvl="1" indent="-308610" algn="l">
              <a:spcBef>
                <a:spcPts val="550"/>
              </a:spcBef>
              <a:spcAft>
                <a:spcPts val="0"/>
              </a:spcAft>
              <a:buSzPts val="1260"/>
              <a:buChar char="⬜"/>
              <a:defRPr/>
            </a:lvl2pPr>
            <a:lvl3pPr marL="1371600" lvl="2" indent="-314325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marL="1828800" lvl="3" indent="-314325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marL="2286000" lvl="4" indent="-302895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75" name="Google Shape;75;p8"/>
          <p:cNvSpPr txBox="1">
            <a:spLocks noGrp="1"/>
          </p:cNvSpPr>
          <p:nvPr>
            <p:ph type="body" idx="4"/>
          </p:nvPr>
        </p:nvSpPr>
        <p:spPr>
          <a:xfrm>
            <a:off x="4800600" y="1752600"/>
            <a:ext cx="3886200" cy="640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700"/>
              </a:spcBef>
              <a:spcAft>
                <a:spcPts val="0"/>
              </a:spcAft>
              <a:buSzPts val="1200"/>
              <a:buFont typeface="Questrial"/>
              <a:buNone/>
              <a:defRPr sz="2000" b="1">
                <a:solidFill>
                  <a:srgbClr val="FFFFFF"/>
                </a:solidFill>
              </a:defRPr>
            </a:lvl1pPr>
            <a:lvl2pPr marL="914400" lvl="1" indent="-308610" algn="l">
              <a:spcBef>
                <a:spcPts val="550"/>
              </a:spcBef>
              <a:spcAft>
                <a:spcPts val="0"/>
              </a:spcAft>
              <a:buSzPts val="1260"/>
              <a:buChar char="⬜"/>
              <a:defRPr/>
            </a:lvl2pPr>
            <a:lvl3pPr marL="1371600" lvl="2" indent="-314325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marL="1828800" lvl="3" indent="-314325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marL="2286000" lvl="4" indent="-302895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type="titleOnly">
  <p:cSld name="TITLE_ONL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9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lvl="1" indent="0" algn="ctr"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lvl="2" indent="0" algn="ctr"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lvl="3" indent="0" algn="ctr"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lvl="4" indent="0" algn="ctr"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lvl="5" indent="0" algn="ctr"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lvl="6" indent="0" algn="ctr"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lvl="7" indent="0" algn="ctr"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lvl="8" indent="0" algn="ctr"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usty" type="blank">
  <p:cSld name="BLANK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0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0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0"/>
          <p:cNvSpPr txBox="1">
            <a:spLocks noGrp="1"/>
          </p:cNvSpPr>
          <p:nvPr>
            <p:ph type="sldNum" idx="12"/>
          </p:nvPr>
        </p:nvSpPr>
        <p:spPr>
          <a:xfrm>
            <a:off x="0" y="6248400"/>
            <a:ext cx="533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400" b="1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lvl="1" indent="0" algn="ctr">
              <a:spcBef>
                <a:spcPts val="0"/>
              </a:spcBef>
              <a:buNone/>
              <a:defRPr sz="1400" b="1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lvl="2" indent="0" algn="ctr">
              <a:spcBef>
                <a:spcPts val="0"/>
              </a:spcBef>
              <a:buNone/>
              <a:defRPr sz="1400" b="1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lvl="3" indent="0" algn="ctr">
              <a:spcBef>
                <a:spcPts val="0"/>
              </a:spcBef>
              <a:buNone/>
              <a:defRPr sz="1400" b="1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lvl="4" indent="0" algn="ctr">
              <a:spcBef>
                <a:spcPts val="0"/>
              </a:spcBef>
              <a:buNone/>
              <a:defRPr sz="1400" b="1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lvl="5" indent="0" algn="ctr">
              <a:spcBef>
                <a:spcPts val="0"/>
              </a:spcBef>
              <a:buNone/>
              <a:defRPr sz="1400" b="1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lvl="6" indent="0" algn="ctr">
              <a:spcBef>
                <a:spcPts val="0"/>
              </a:spcBef>
              <a:buNone/>
              <a:defRPr sz="1400" b="1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lvl="7" indent="0" algn="ctr">
              <a:spcBef>
                <a:spcPts val="0"/>
              </a:spcBef>
              <a:buNone/>
              <a:defRPr sz="1400" b="1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lvl="8" indent="0" algn="ctr">
              <a:spcBef>
                <a:spcPts val="0"/>
              </a:spcBef>
              <a:buNone/>
              <a:defRPr sz="1400" b="1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awartość z podpisem" type="objTx">
  <p:cSld name="OBJECT_WITH_CAPTION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1"/>
          <p:cNvSpPr txBox="1"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1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1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lvl="1" indent="0" algn="ctr"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lvl="2" indent="0" algn="ctr"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lvl="3" indent="0" algn="ctr"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lvl="4" indent="0" algn="ctr"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lvl="5" indent="0" algn="ctr"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lvl="6" indent="0" algn="ctr"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lvl="7" indent="0" algn="ctr"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lvl="8" indent="0" algn="ctr"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1"/>
          </p:nvPr>
        </p:nvSpPr>
        <p:spPr>
          <a:xfrm>
            <a:off x="609600" y="1752600"/>
            <a:ext cx="1600200" cy="4343400"/>
          </a:xfrm>
          <a:prstGeom prst="rect">
            <a:avLst/>
          </a:prstGeom>
          <a:solidFill>
            <a:schemeClr val="accent2"/>
          </a:solidFill>
          <a:ln w="50800" cap="sq" cmpd="dbl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50" tIns="182875" rIns="137150" bIns="91425" anchor="t" anchorCtr="0">
            <a:noAutofit/>
          </a:bodyPr>
          <a:lstStyle>
            <a:lvl1pPr marL="457200" lvl="0" indent="-228600" algn="l">
              <a:spcBef>
                <a:spcPts val="700"/>
              </a:spcBef>
              <a:spcAft>
                <a:spcPts val="0"/>
              </a:spcAft>
              <a:buSzPts val="1080"/>
              <a:buNone/>
              <a:def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lvl="2" indent="-228600" algn="l">
              <a:spcBef>
                <a:spcPts val="500"/>
              </a:spcBef>
              <a:spcAft>
                <a:spcPts val="0"/>
              </a:spcAft>
              <a:buSzPts val="750"/>
              <a:buNone/>
              <a:defRPr sz="1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675"/>
              <a:buNone/>
              <a:defRPr sz="9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585"/>
              <a:buNone/>
              <a:defRPr sz="9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91" name="Google Shape;91;p11"/>
          <p:cNvSpPr txBox="1">
            <a:spLocks noGrp="1"/>
          </p:cNvSpPr>
          <p:nvPr>
            <p:ph type="body" idx="2"/>
          </p:nvPr>
        </p:nvSpPr>
        <p:spPr>
          <a:xfrm>
            <a:off x="2362200" y="1752600"/>
            <a:ext cx="64008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marL="914400" lvl="1" indent="-308610" algn="l">
              <a:spcBef>
                <a:spcPts val="550"/>
              </a:spcBef>
              <a:spcAft>
                <a:spcPts val="0"/>
              </a:spcAft>
              <a:buSzPts val="1260"/>
              <a:buChar char="⬜"/>
              <a:defRPr/>
            </a:lvl2pPr>
            <a:lvl3pPr marL="1371600" lvl="2" indent="-314325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marL="1828800" lvl="3" indent="-314325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marL="2286000" lvl="4" indent="-302895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braz z podpisem" type="picTx">
  <p:cSld name="PICTURE_WITH_CAPTION_TEXT">
    <p:bg>
      <p:bgPr>
        <a:blipFill rotWithShape="1">
          <a:blip r:embed="rId2">
            <a:alphaModFix/>
          </a:blip>
          <a:tile tx="0" ty="0" sx="100000" sy="100000" flip="none" algn="tl"/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"/>
          <p:cNvSpPr txBox="1">
            <a:spLocks noGrp="1"/>
          </p:cNvSpPr>
          <p:nvPr>
            <p:ph type="body" idx="1"/>
          </p:nvPr>
        </p:nvSpPr>
        <p:spPr>
          <a:xfrm>
            <a:off x="1600200" y="5486400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700"/>
              </a:spcBef>
              <a:spcAft>
                <a:spcPts val="0"/>
              </a:spcAft>
              <a:buSzPts val="1020"/>
              <a:buFont typeface="Questrial"/>
              <a:buNone/>
              <a:defRPr sz="1700"/>
            </a:lvl1pPr>
            <a:lvl2pPr marL="914400" lvl="1" indent="-228600" algn="l">
              <a:spcBef>
                <a:spcPts val="550"/>
              </a:spcBef>
              <a:spcAft>
                <a:spcPts val="0"/>
              </a:spcAft>
              <a:buSzPts val="840"/>
              <a:buFont typeface="Questrial"/>
              <a:buNone/>
              <a:defRPr sz="1200"/>
            </a:lvl2pPr>
            <a:lvl3pPr marL="1371600" lvl="2" indent="-228600" algn="l">
              <a:spcBef>
                <a:spcPts val="500"/>
              </a:spcBef>
              <a:spcAft>
                <a:spcPts val="0"/>
              </a:spcAft>
              <a:buSzPts val="750"/>
              <a:buFont typeface="Questrial"/>
              <a:buNone/>
              <a:defRPr sz="1000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675"/>
              <a:buFont typeface="Questrial"/>
              <a:buNone/>
              <a:defRPr sz="9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585"/>
              <a:buFont typeface="Questrial"/>
              <a:buNone/>
              <a:defRPr sz="9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/>
          <p:nvPr/>
        </p:nvSpPr>
        <p:spPr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5" name="Google Shape;95;p12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6" name="Google Shape;96;p12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7" name="Google Shape;97;p12"/>
          <p:cNvSpPr txBox="1"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estrial"/>
              <a:buNone/>
              <a:defRPr sz="28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2"/>
          <p:cNvSpPr/>
          <p:nvPr/>
        </p:nvSpPr>
        <p:spPr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9" name="Google Shape;99;p12"/>
          <p:cNvSpPr txBox="1">
            <a:spLocks noGrp="1"/>
          </p:cNvSpPr>
          <p:nvPr>
            <p:ph type="dt" idx="10"/>
          </p:nvPr>
        </p:nvSpPr>
        <p:spPr>
          <a:xfrm>
            <a:off x="62484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2"/>
          <p:cNvSpPr txBox="1">
            <a:spLocks noGrp="1"/>
          </p:cNvSpPr>
          <p:nvPr>
            <p:ph type="sldNum" idx="12"/>
          </p:nvPr>
        </p:nvSpPr>
        <p:spPr>
          <a:xfrm>
            <a:off x="0" y="4667249"/>
            <a:ext cx="1447800" cy="663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8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lvl="1" indent="0" algn="ctr">
              <a:spcBef>
                <a:spcPts val="0"/>
              </a:spcBef>
              <a:buNone/>
              <a:defRPr sz="28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lvl="2" indent="0" algn="ctr">
              <a:spcBef>
                <a:spcPts val="0"/>
              </a:spcBef>
              <a:buNone/>
              <a:defRPr sz="28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lvl="3" indent="0" algn="ctr">
              <a:spcBef>
                <a:spcPts val="0"/>
              </a:spcBef>
              <a:buNone/>
              <a:defRPr sz="28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lvl="4" indent="0" algn="ctr">
              <a:spcBef>
                <a:spcPts val="0"/>
              </a:spcBef>
              <a:buNone/>
              <a:defRPr sz="28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lvl="5" indent="0" algn="ctr">
              <a:spcBef>
                <a:spcPts val="0"/>
              </a:spcBef>
              <a:buNone/>
              <a:defRPr sz="28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lvl="6" indent="0" algn="ctr">
              <a:spcBef>
                <a:spcPts val="0"/>
              </a:spcBef>
              <a:buNone/>
              <a:defRPr sz="28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lvl="7" indent="0" algn="ctr">
              <a:spcBef>
                <a:spcPts val="0"/>
              </a:spcBef>
              <a:buNone/>
              <a:defRPr sz="28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lvl="8" indent="0" algn="ctr">
              <a:spcBef>
                <a:spcPts val="0"/>
              </a:spcBef>
              <a:buNone/>
              <a:defRPr sz="2800" b="1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101" name="Google Shape;101;p12"/>
          <p:cNvSpPr txBox="1">
            <a:spLocks noGrp="1"/>
          </p:cNvSpPr>
          <p:nvPr>
            <p:ph type="ftr" idx="11"/>
          </p:nvPr>
        </p:nvSpPr>
        <p:spPr>
          <a:xfrm>
            <a:off x="1600200" y="6248206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2"/>
          <p:cNvSpPr>
            <a:spLocks noGrp="1"/>
          </p:cNvSpPr>
          <p:nvPr>
            <p:ph type="pic" idx="2"/>
          </p:nvPr>
        </p:nvSpPr>
        <p:spPr>
          <a:xfrm>
            <a:off x="1560576" y="0"/>
            <a:ext cx="7583424" cy="4568952"/>
          </a:xfrm>
          <a:prstGeom prst="rect">
            <a:avLst/>
          </a:prstGeom>
          <a:solidFill>
            <a:srgbClr val="DCE5E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tekst pionowy" type="vertTx">
  <p:cSld name="VERTICAL_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3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body" idx="1"/>
          </p:nvPr>
        </p:nvSpPr>
        <p:spPr>
          <a:xfrm rot="5400000">
            <a:off x="2426208" y="-213360"/>
            <a:ext cx="4526280" cy="81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marL="914400" lvl="1" indent="-308610" algn="l">
              <a:spcBef>
                <a:spcPts val="550"/>
              </a:spcBef>
              <a:spcAft>
                <a:spcPts val="0"/>
              </a:spcAft>
              <a:buSzPts val="1260"/>
              <a:buChar char="⬜"/>
              <a:defRPr/>
            </a:lvl2pPr>
            <a:lvl3pPr marL="1371600" lvl="2" indent="-314325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marL="1828800" lvl="3" indent="-314325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marL="2286000" lvl="4" indent="-302895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3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3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ytuł pionowy i tekst" type="vertTitleAndTx">
  <p:cSld name="VERTICAL_TITLE_AND_VERTICAL_TEXT">
    <p:bg>
      <p:bgPr>
        <a:solidFill>
          <a:schemeClr val="lt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4"/>
          <p:cNvSpPr txBox="1">
            <a:spLocks noGrp="1"/>
          </p:cNvSpPr>
          <p:nvPr>
            <p:ph type="title"/>
          </p:nvPr>
        </p:nvSpPr>
        <p:spPr>
          <a:xfrm rot="5400000">
            <a:off x="4823619" y="2339181"/>
            <a:ext cx="5516563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4"/>
          <p:cNvSpPr txBox="1">
            <a:spLocks noGrp="1"/>
          </p:cNvSpPr>
          <p:nvPr>
            <p:ph type="body" idx="1"/>
          </p:nvPr>
        </p:nvSpPr>
        <p:spPr>
          <a:xfrm rot="5400000">
            <a:off x="480218" y="586582"/>
            <a:ext cx="5516564" cy="55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marL="914400" lvl="1" indent="-308610" algn="l">
              <a:spcBef>
                <a:spcPts val="550"/>
              </a:spcBef>
              <a:spcAft>
                <a:spcPts val="0"/>
              </a:spcAft>
              <a:buSzPts val="1260"/>
              <a:buChar char="⬜"/>
              <a:defRPr/>
            </a:lvl2pPr>
            <a:lvl3pPr marL="1371600" lvl="2" indent="-314325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marL="1828800" lvl="3" indent="-314325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marL="2286000" lvl="4" indent="-302895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112" name="Google Shape;112;p14"/>
          <p:cNvSpPr txBox="1">
            <a:spLocks noGrp="1"/>
          </p:cNvSpPr>
          <p:nvPr>
            <p:ph type="dt" idx="10"/>
          </p:nvPr>
        </p:nvSpPr>
        <p:spPr>
          <a:xfrm>
            <a:off x="6553200" y="6248402"/>
            <a:ext cx="2209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ftr" idx="11"/>
          </p:nvPr>
        </p:nvSpPr>
        <p:spPr>
          <a:xfrm>
            <a:off x="457201" y="6248207"/>
            <a:ext cx="55734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4"/>
          <p:cNvSpPr/>
          <p:nvPr/>
        </p:nvSpPr>
        <p:spPr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5" name="Google Shape;115;p1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6" name="Google Shape;116;p14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7" name="Google Shape;117;p14"/>
          <p:cNvSpPr txBox="1">
            <a:spLocks noGrp="1"/>
          </p:cNvSpPr>
          <p:nvPr>
            <p:ph type="sldNum" idx="12"/>
          </p:nvPr>
        </p:nvSpPr>
        <p:spPr>
          <a:xfrm rot="5400000">
            <a:off x="5989638" y="14446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/>
          <p:nvPr/>
        </p:nvSpPr>
        <p:spPr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7" name="Google Shape;17;p1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5" name="Google Shape;35;p3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es.todojuegosgratis.es/game/flabby-physics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tore.steampowered.com/app/1794680/Vampire_Survivors/" TargetMode="External"/><Relationship Id="rId4" Type="http://schemas.openxmlformats.org/officeDocument/2006/relationships/hyperlink" Target="http://poki.pl/g/iron-snout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armorgames.com/play/4309/this-is-the-only-level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rmorgames.com/play/14694/this-is-the-only-level-4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kongregate.com/games/armorgames/upgrade-complete" TargetMode="External"/><Relationship Id="rId3" Type="http://schemas.openxmlformats.org/officeDocument/2006/relationships/hyperlink" Target="https://www.youtube.com/watch?v=yLywjnuT9LM" TargetMode="External"/><Relationship Id="rId7" Type="http://schemas.openxmlformats.org/officeDocument/2006/relationships/hyperlink" Target="https://armorgames.com/monster-clearer-game/18210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lay.google.com/store/apps/details?id=com.rainbowtrain.eu" TargetMode="External"/><Relationship Id="rId5" Type="http://schemas.openxmlformats.org/officeDocument/2006/relationships/hyperlink" Target="http://www.freeworldgroup.com/g/i/bonfire-idle-game.htm" TargetMode="External"/><Relationship Id="rId4" Type="http://schemas.openxmlformats.org/officeDocument/2006/relationships/hyperlink" Target="https://www.andyslife.org/games/game.php?file=300&amp;title=Parameters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ongregate.com/games/gibton/apple-worm" TargetMode="External"/><Relationship Id="rId2" Type="http://schemas.openxmlformats.org/officeDocument/2006/relationships/hyperlink" Target="http://superhex.io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5"/>
          <p:cNvSpPr txBox="1">
            <a:spLocks noGrp="1"/>
          </p:cNvSpPr>
          <p:nvPr>
            <p:ph type="ctrTitle"/>
          </p:nvPr>
        </p:nvSpPr>
        <p:spPr>
          <a:xfrm>
            <a:off x="2526150" y="1244125"/>
            <a:ext cx="6312900" cy="46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820"/>
              <a:buFont typeface="Questrial"/>
              <a:buNone/>
            </a:pPr>
            <a:r>
              <a:rPr lang="en-GB" sz="5500" dirty="0" err="1">
                <a:latin typeface="Roboto Light"/>
                <a:ea typeface="Roboto Light"/>
                <a:cs typeface="Roboto Light"/>
                <a:sym typeface="Roboto Light"/>
              </a:rPr>
              <a:t>Prostota</a:t>
            </a:r>
            <a:br>
              <a:rPr lang="en-GB" sz="5500" dirty="0"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en-GB" sz="5500" dirty="0">
                <a:latin typeface="Roboto Light"/>
                <a:ea typeface="Roboto Light"/>
                <a:cs typeface="Roboto Light"/>
                <a:sym typeface="Roboto Light"/>
              </a:rPr>
              <a:t>w </a:t>
            </a:r>
            <a:r>
              <a:rPr lang="en-GB" sz="5500" dirty="0" err="1">
                <a:latin typeface="Roboto Light"/>
                <a:ea typeface="Roboto Light"/>
                <a:cs typeface="Roboto Light"/>
                <a:sym typeface="Roboto Light"/>
              </a:rPr>
              <a:t>projektowaniu</a:t>
            </a:r>
            <a:endParaRPr sz="5500" dirty="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24" name="Google Shape;124;p15"/>
          <p:cNvSpPr txBox="1">
            <a:spLocks noGrp="1"/>
          </p:cNvSpPr>
          <p:nvPr>
            <p:ph type="subTitle" idx="1"/>
          </p:nvPr>
        </p:nvSpPr>
        <p:spPr>
          <a:xfrm>
            <a:off x="2526150" y="6050025"/>
            <a:ext cx="65415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560"/>
              <a:buNone/>
            </a:pPr>
            <a:r>
              <a:rPr lang="pl-PL" dirty="0">
                <a:latin typeface="Roboto Light"/>
                <a:ea typeface="Roboto Light"/>
                <a:cs typeface="Roboto Light"/>
                <a:sym typeface="Roboto Light"/>
              </a:rPr>
              <a:t>Jakub Marszałkowski</a:t>
            </a:r>
            <a:endParaRPr dirty="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0" y="0"/>
            <a:ext cx="2362200" cy="606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8"/>
          <p:cNvSpPr txBox="1"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14350" lvl="0" indent="-5143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</a:pPr>
            <a:r>
              <a:rPr lang="pl-PL">
                <a:latin typeface="Roboto Light"/>
                <a:ea typeface="Roboto Light"/>
                <a:cs typeface="Roboto Light"/>
                <a:sym typeface="Roboto Light"/>
              </a:rPr>
              <a:t>Proste gry!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32" name="Google Shape;232;p28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>
                <a:latin typeface="Roboto Light"/>
                <a:ea typeface="Roboto Light"/>
                <a:cs typeface="Roboto Light"/>
                <a:sym typeface="Roboto Light"/>
              </a:rPr>
              <a:t>Oszczędzamy na:</a:t>
            </a:r>
            <a:endParaRPr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297180" algn="l" rtl="0">
              <a:spcBef>
                <a:spcPts val="0"/>
              </a:spcBef>
              <a:spcAft>
                <a:spcPts val="0"/>
              </a:spcAft>
              <a:buSzPts val="1080"/>
              <a:buChar char="◻"/>
            </a:pPr>
            <a:r>
              <a:rPr lang="pl-PL" b="1" dirty="0">
                <a:latin typeface="Roboto"/>
                <a:ea typeface="Roboto"/>
                <a:cs typeface="Roboto"/>
                <a:sym typeface="Roboto"/>
              </a:rPr>
              <a:t>mechanice gry</a:t>
            </a:r>
            <a:r>
              <a:rPr lang="pl-PL" dirty="0">
                <a:latin typeface="Roboto Light"/>
                <a:ea typeface="Roboto Light"/>
                <a:cs typeface="Roboto Light"/>
                <a:sym typeface="Roboto Light"/>
              </a:rPr>
              <a:t> – jak najprostsza,</a:t>
            </a:r>
            <a:endParaRPr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297180" algn="l" rtl="0">
              <a:spcBef>
                <a:spcPts val="0"/>
              </a:spcBef>
              <a:spcAft>
                <a:spcPts val="0"/>
              </a:spcAft>
              <a:buSzPts val="1080"/>
              <a:buChar char="◻"/>
            </a:pPr>
            <a:r>
              <a:rPr lang="pl-PL" b="1" dirty="0">
                <a:latin typeface="Roboto"/>
                <a:ea typeface="Roboto"/>
                <a:cs typeface="Roboto"/>
                <a:sym typeface="Roboto"/>
              </a:rPr>
              <a:t>interfejsie</a:t>
            </a:r>
            <a:r>
              <a:rPr lang="pl-PL" dirty="0">
                <a:latin typeface="Roboto Light"/>
                <a:ea typeface="Roboto Light"/>
                <a:cs typeface="Roboto Light"/>
                <a:sym typeface="Roboto Light"/>
              </a:rPr>
              <a:t> – najlepiej by go nie było,</a:t>
            </a:r>
            <a:endParaRPr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297180" algn="l" rtl="0">
              <a:spcBef>
                <a:spcPts val="0"/>
              </a:spcBef>
              <a:spcAft>
                <a:spcPts val="0"/>
              </a:spcAft>
              <a:buSzPts val="1080"/>
              <a:buChar char="◻"/>
            </a:pPr>
            <a:r>
              <a:rPr lang="pl-PL" b="1" dirty="0">
                <a:latin typeface="Roboto"/>
                <a:ea typeface="Roboto"/>
                <a:cs typeface="Roboto"/>
                <a:sym typeface="Roboto"/>
              </a:rPr>
              <a:t>grafice</a:t>
            </a:r>
            <a:r>
              <a:rPr lang="pl-PL" dirty="0">
                <a:latin typeface="Roboto Light"/>
                <a:ea typeface="Roboto Light"/>
                <a:cs typeface="Roboto Light"/>
                <a:sym typeface="Roboto Light"/>
              </a:rPr>
              <a:t> – prosta, symboliczna, unikamy 3D, animacji,</a:t>
            </a:r>
            <a:endParaRPr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SzPts val="1740"/>
              <a:buNone/>
            </a:pPr>
            <a:endParaRPr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SzPts val="1740"/>
              <a:buNone/>
            </a:pPr>
            <a:r>
              <a:rPr lang="pl-PL" dirty="0">
                <a:latin typeface="Roboto Light"/>
                <a:ea typeface="Roboto Light"/>
                <a:cs typeface="Roboto Light"/>
                <a:sym typeface="Roboto Light"/>
              </a:rPr>
              <a:t>… na czym się da.</a:t>
            </a:r>
            <a:endParaRPr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SzPts val="1740"/>
              <a:buNone/>
            </a:pPr>
            <a:endParaRPr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SzPts val="1740"/>
              <a:buNone/>
            </a:pPr>
            <a:r>
              <a:rPr lang="pl-PL" dirty="0">
                <a:latin typeface="Roboto Light"/>
                <a:ea typeface="Roboto Light"/>
                <a:cs typeface="Roboto Light"/>
                <a:sym typeface="Roboto Light"/>
              </a:rPr>
              <a:t>Hakujemy, co się da!</a:t>
            </a:r>
            <a:endParaRPr dirty="0"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8"/>
          <p:cNvSpPr txBox="1"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14350" lvl="0" indent="-5143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</a:pPr>
            <a:r>
              <a:rPr lang="pl-PL" dirty="0">
                <a:latin typeface="Roboto Light"/>
                <a:ea typeface="Roboto Light"/>
                <a:cs typeface="Roboto Light"/>
                <a:sym typeface="Roboto Light"/>
              </a:rPr>
              <a:t>Proste gry!</a:t>
            </a:r>
            <a:endParaRPr dirty="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32" name="Google Shape;232;p28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GB" dirty="0"/>
              <a:t>Motto:</a:t>
            </a:r>
            <a:br>
              <a:rPr lang="pl-PL" dirty="0"/>
            </a:br>
            <a:r>
              <a:rPr lang="pl-PL" dirty="0"/>
              <a:t>„</a:t>
            </a:r>
            <a:r>
              <a:rPr lang="pl-PL" dirty="0" err="1"/>
              <a:t>It’s</a:t>
            </a:r>
            <a:r>
              <a:rPr lang="pl-PL" dirty="0"/>
              <a:t> not a </a:t>
            </a:r>
            <a:r>
              <a:rPr lang="pl-PL" dirty="0" err="1"/>
              <a:t>bug</a:t>
            </a:r>
            <a:r>
              <a:rPr lang="pl-PL" dirty="0"/>
              <a:t>, </a:t>
            </a:r>
            <a:r>
              <a:rPr lang="pl-PL" dirty="0" err="1"/>
              <a:t>it’s</a:t>
            </a:r>
            <a:r>
              <a:rPr lang="pl-PL" dirty="0"/>
              <a:t> a </a:t>
            </a:r>
            <a:r>
              <a:rPr lang="pl-PL" dirty="0" err="1"/>
              <a:t>feature</a:t>
            </a:r>
            <a:r>
              <a:rPr lang="pl-PL" dirty="0"/>
              <a:t>”</a:t>
            </a:r>
            <a:br>
              <a:rPr lang="pl-PL" dirty="0"/>
            </a:br>
            <a:endParaRPr lang="pl-PL" dirty="0"/>
          </a:p>
          <a:p>
            <a:pPr marL="0" indent="0">
              <a:buNone/>
            </a:pPr>
            <a:br>
              <a:rPr lang="en-GB" dirty="0"/>
            </a:br>
            <a:r>
              <a:rPr lang="en-GB" dirty="0"/>
              <a:t>“It is not shitty, it is designed to be so!”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20611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0"/>
          <p:cNvSpPr txBox="1"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</a:pPr>
            <a:r>
              <a:rPr lang="pl-PL">
                <a:latin typeface="Roboto Light"/>
                <a:ea typeface="Roboto Light"/>
                <a:cs typeface="Roboto Light"/>
                <a:sym typeface="Roboto Light"/>
              </a:rPr>
              <a:t>Simplicity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48" name="Google Shape;248;p30"/>
          <p:cNvSpPr txBox="1">
            <a:spLocks noGrp="1"/>
          </p:cNvSpPr>
          <p:nvPr>
            <p:ph type="body" idx="1"/>
          </p:nvPr>
        </p:nvSpPr>
        <p:spPr>
          <a:xfrm>
            <a:off x="1371600" y="2743200"/>
            <a:ext cx="7123200" cy="16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4320"/>
              <a:buNone/>
            </a:pPr>
            <a:r>
              <a:rPr lang="pl-PL" sz="7200" dirty="0">
                <a:latin typeface="Roboto Light"/>
                <a:ea typeface="Roboto Light"/>
                <a:cs typeface="Roboto Light"/>
                <a:sym typeface="Roboto Light"/>
              </a:rPr>
              <a:t>Mechanika</a:t>
            </a:r>
            <a:endParaRPr dirty="0"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GB" sz="4800" dirty="0">
                <a:latin typeface="Roboto" panose="02000000000000000000" pitchFamily="2" charset="0"/>
                <a:ea typeface="Roboto" panose="02000000000000000000" pitchFamily="2" charset="0"/>
              </a:rPr>
              <a:t>Co to </a:t>
            </a:r>
            <a:r>
              <a:rPr lang="pl-PL" sz="4800" dirty="0">
                <a:latin typeface="Roboto" panose="02000000000000000000" pitchFamily="2" charset="0"/>
                <a:ea typeface="Roboto" panose="02000000000000000000" pitchFamily="2" charset="0"/>
              </a:rPr>
              <a:t> jest mechanika gry</a:t>
            </a:r>
            <a:r>
              <a:rPr lang="en-GB" sz="4800" dirty="0">
                <a:latin typeface="Roboto" panose="02000000000000000000" pitchFamily="2" charset="0"/>
                <a:ea typeface="Roboto" panose="02000000000000000000" pitchFamily="2" charset="0"/>
              </a:rPr>
              <a:t>?</a:t>
            </a: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A1C8B827-E1F1-4160-96A9-6557D5C77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9951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pl-PL" sz="4400" dirty="0">
                <a:latin typeface="Roboto" panose="02000000000000000000" pitchFamily="2" charset="0"/>
                <a:ea typeface="Roboto" panose="02000000000000000000" pitchFamily="2" charset="0"/>
              </a:rPr>
              <a:t>Jaka jest najprostsza mechanika gry</a:t>
            </a:r>
            <a:r>
              <a:rPr lang="en-GB" sz="4400" dirty="0">
                <a:latin typeface="Roboto" panose="02000000000000000000" pitchFamily="2" charset="0"/>
                <a:ea typeface="Roboto" panose="02000000000000000000" pitchFamily="2" charset="0"/>
              </a:rPr>
              <a:t>?</a:t>
            </a:r>
            <a:br>
              <a:rPr lang="en-GB" sz="4400" dirty="0"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en-GB" sz="4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ctr">
              <a:buNone/>
            </a:pPr>
            <a:r>
              <a:rPr lang="en-GB" sz="3200" dirty="0">
                <a:latin typeface="Roboto" panose="02000000000000000000" pitchFamily="2" charset="0"/>
                <a:ea typeface="Roboto" panose="02000000000000000000" pitchFamily="2" charset="0"/>
              </a:rPr>
              <a:t>(</a:t>
            </a:r>
            <a:r>
              <a:rPr lang="pl-PL" sz="3200" dirty="0">
                <a:latin typeface="Roboto" panose="02000000000000000000" pitchFamily="2" charset="0"/>
                <a:ea typeface="Roboto" panose="02000000000000000000" pitchFamily="2" charset="0"/>
              </a:rPr>
              <a:t>nie ograniczamy się do gier cyfrowych</a:t>
            </a:r>
            <a:r>
              <a:rPr lang="en-GB" sz="3200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endParaRPr lang="pl-PL" sz="3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A1C8B827-E1F1-4160-96A9-6557D5C77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0398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ptak, papuga&#10;&#10;Opis wygenerowany automatycznie">
            <a:extLst>
              <a:ext uri="{FF2B5EF4-FFF2-40B4-BE49-F238E27FC236}">
                <a16:creationId xmlns:a16="http://schemas.microsoft.com/office/drawing/2014/main" id="{834A8093-C433-4895-9122-6F8EADE3E2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068" t="19232" r="17068" b="19235"/>
          <a:stretch/>
        </p:blipFill>
        <p:spPr>
          <a:xfrm>
            <a:off x="342202" y="2003482"/>
            <a:ext cx="3387777" cy="4219933"/>
          </a:xfrm>
          <a:prstGeom prst="rect">
            <a:avLst/>
          </a:prstGeom>
        </p:spPr>
      </p:pic>
      <p:sp>
        <p:nvSpPr>
          <p:cNvPr id="7" name="Google Shape;231;p28">
            <a:extLst>
              <a:ext uri="{FF2B5EF4-FFF2-40B4-BE49-F238E27FC236}">
                <a16:creationId xmlns:a16="http://schemas.microsoft.com/office/drawing/2014/main" id="{186D3A8D-29CE-42A7-A14A-0FD32578F1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14350" lvl="0" indent="-514350">
              <a:buSzPts val="4400"/>
            </a:pPr>
            <a:r>
              <a:rPr lang="en-GB" dirty="0"/>
              <a:t>N</a:t>
            </a:r>
            <a:r>
              <a:rPr lang="pl-PL" dirty="0" err="1"/>
              <a:t>ajprostsza</a:t>
            </a:r>
            <a:r>
              <a:rPr lang="en-GB" dirty="0"/>
              <a:t> </a:t>
            </a:r>
            <a:r>
              <a:rPr lang="pl-PL" dirty="0"/>
              <a:t>mechanika</a:t>
            </a:r>
            <a:r>
              <a:rPr lang="en-GB" dirty="0"/>
              <a:t>?</a:t>
            </a:r>
            <a:endParaRPr dirty="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1DDD66C-F261-4B0B-B31D-240CF8C7F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255" y="2003483"/>
            <a:ext cx="3304361" cy="2124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az 8" descr="Obraz zawierający rysunek&#10;&#10;Opis wygenerowany automatycznie">
            <a:extLst>
              <a:ext uri="{FF2B5EF4-FFF2-40B4-BE49-F238E27FC236}">
                <a16:creationId xmlns:a16="http://schemas.microsoft.com/office/drawing/2014/main" id="{6187DD54-A534-4696-840D-1F52EACFC2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0723" y="2809830"/>
            <a:ext cx="2450891" cy="381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099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31" descr="The real truth of Rock, Paper, Scissors"/>
          <p:cNvPicPr preferRelativeResize="0"/>
          <p:nvPr/>
        </p:nvPicPr>
        <p:blipFill rotWithShape="1">
          <a:blip r:embed="rId3">
            <a:alphaModFix/>
          </a:blip>
          <a:srcRect t="25642" b="5316"/>
          <a:stretch/>
        </p:blipFill>
        <p:spPr>
          <a:xfrm>
            <a:off x="510425" y="0"/>
            <a:ext cx="468052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1"/>
          <p:cNvSpPr txBox="1">
            <a:spLocks noGrp="1"/>
          </p:cNvSpPr>
          <p:nvPr>
            <p:ph type="body" idx="1"/>
          </p:nvPr>
        </p:nvSpPr>
        <p:spPr>
          <a:xfrm>
            <a:off x="7162800" y="1752600"/>
            <a:ext cx="1600200" cy="4343400"/>
          </a:xfrm>
          <a:prstGeom prst="rect">
            <a:avLst/>
          </a:prstGeom>
        </p:spPr>
        <p:txBody>
          <a:bodyPr spcFirstLastPara="1" wrap="square" lIns="137150" tIns="182875" rIns="137150" bIns="91425" anchor="ctr" anchorCtr="0">
            <a:noAutofit/>
          </a:bodyPr>
          <a:lstStyle/>
          <a:p>
            <a:pPr marL="0" lvl="0" indent="0" algn="l" rtl="0">
              <a:spcBef>
                <a:spcPts val="700"/>
              </a:spcBef>
              <a:spcAft>
                <a:spcPts val="1000"/>
              </a:spcAft>
              <a:buNone/>
            </a:pPr>
            <a:r>
              <a:rPr lang="pl-PL" sz="2700">
                <a:latin typeface="Roboto Light"/>
                <a:ea typeface="Roboto Light"/>
                <a:cs typeface="Roboto Light"/>
                <a:sym typeface="Roboto Light"/>
              </a:rPr>
              <a:t>Papier, nożyce, kamień</a:t>
            </a:r>
            <a:endParaRPr sz="2700"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4"/>
          <p:cNvSpPr txBox="1"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59"/>
              <a:buFont typeface="Questrial"/>
              <a:buNone/>
            </a:pPr>
            <a:r>
              <a:rPr lang="pl-PL" sz="3959">
                <a:latin typeface="Roboto Light"/>
                <a:ea typeface="Roboto Light"/>
                <a:cs typeface="Roboto Light"/>
                <a:sym typeface="Roboto Light"/>
              </a:rPr>
              <a:t>International World Championships</a:t>
            </a:r>
            <a:endParaRPr sz="3959"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280" name="Google Shape;280;p34" descr="http://www.teamsnap.com/_images/photo-rock_paper_scissors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9592" y="1700808"/>
            <a:ext cx="7200800" cy="4788534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4"/>
          <p:cNvSpPr/>
          <p:nvPr/>
        </p:nvSpPr>
        <p:spPr>
          <a:xfrm rot="-5400000">
            <a:off x="7298200" y="5187301"/>
            <a:ext cx="2354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www.teamsnap.com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16632"/>
            <a:ext cx="5472608" cy="1262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306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GB" sz="3600" dirty="0" err="1">
                <a:latin typeface="Roboto" panose="02000000000000000000" pitchFamily="2" charset="0"/>
                <a:ea typeface="Roboto" panose="02000000000000000000" pitchFamily="2" charset="0"/>
              </a:rPr>
              <a:t>Jak</a:t>
            </a:r>
            <a:r>
              <a:rPr lang="en-GB" sz="36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GB" sz="3600" dirty="0" err="1">
                <a:latin typeface="Roboto" panose="02000000000000000000" pitchFamily="2" charset="0"/>
                <a:ea typeface="Roboto" panose="02000000000000000000" pitchFamily="2" charset="0"/>
              </a:rPr>
              <a:t>możemy</a:t>
            </a:r>
            <a:r>
              <a:rPr lang="en-GB" sz="36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GB" sz="3600" dirty="0" err="1">
                <a:latin typeface="Roboto" panose="02000000000000000000" pitchFamily="2" charset="0"/>
                <a:ea typeface="Roboto" panose="02000000000000000000" pitchFamily="2" charset="0"/>
              </a:rPr>
              <a:t>rozwinąć</a:t>
            </a:r>
            <a:r>
              <a:rPr lang="en-GB" sz="3600" dirty="0">
                <a:latin typeface="Roboto" panose="02000000000000000000" pitchFamily="2" charset="0"/>
                <a:ea typeface="Roboto" panose="02000000000000000000" pitchFamily="2" charset="0"/>
              </a:rPr>
              <a:t> ten </a:t>
            </a:r>
            <a:r>
              <a:rPr lang="en-GB" sz="3600" dirty="0" err="1">
                <a:latin typeface="Roboto" panose="02000000000000000000" pitchFamily="2" charset="0"/>
                <a:ea typeface="Roboto" panose="02000000000000000000" pitchFamily="2" charset="0"/>
              </a:rPr>
              <a:t>schemat</a:t>
            </a:r>
            <a:r>
              <a:rPr lang="en-GB" sz="3600" dirty="0">
                <a:latin typeface="Roboto" panose="02000000000000000000" pitchFamily="2" charset="0"/>
                <a:ea typeface="Roboto" panose="02000000000000000000" pitchFamily="2" charset="0"/>
              </a:rPr>
              <a:t>?</a:t>
            </a:r>
          </a:p>
          <a:p>
            <a:pPr marL="0" indent="0" algn="ctr">
              <a:buNone/>
            </a:pPr>
            <a:endParaRPr lang="en-GB" sz="3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ctr">
              <a:buNone/>
            </a:pPr>
            <a:r>
              <a:rPr lang="en-GB" sz="3600" dirty="0">
                <a:latin typeface="Roboto" panose="02000000000000000000" pitchFamily="2" charset="0"/>
                <a:ea typeface="Roboto" panose="02000000000000000000" pitchFamily="2" charset="0"/>
              </a:rPr>
              <a:t>A do </a:t>
            </a:r>
            <a:r>
              <a:rPr lang="en-GB" sz="3600" dirty="0" err="1">
                <a:latin typeface="Roboto" panose="02000000000000000000" pitchFamily="2" charset="0"/>
                <a:ea typeface="Roboto" panose="02000000000000000000" pitchFamily="2" charset="0"/>
              </a:rPr>
              <a:t>czego</a:t>
            </a:r>
            <a:r>
              <a:rPr lang="en-GB" sz="3600" dirty="0">
                <a:latin typeface="Roboto" panose="02000000000000000000" pitchFamily="2" charset="0"/>
                <a:ea typeface="Roboto" panose="02000000000000000000" pitchFamily="2" charset="0"/>
              </a:rPr>
              <a:t> go </a:t>
            </a:r>
            <a:r>
              <a:rPr lang="en-GB" sz="3600" dirty="0" err="1">
                <a:latin typeface="Roboto" panose="02000000000000000000" pitchFamily="2" charset="0"/>
                <a:ea typeface="Roboto" panose="02000000000000000000" pitchFamily="2" charset="0"/>
              </a:rPr>
              <a:t>wykorzystać</a:t>
            </a:r>
            <a:r>
              <a:rPr lang="en-GB" sz="3600" dirty="0">
                <a:latin typeface="Roboto" panose="02000000000000000000" pitchFamily="2" charset="0"/>
                <a:ea typeface="Roboto" panose="02000000000000000000" pitchFamily="2" charset="0"/>
              </a:rPr>
              <a:t>?</a:t>
            </a:r>
            <a:endParaRPr lang="pl-PL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A1C8B827-E1F1-4160-96A9-6557D5C77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Papier – </a:t>
            </a:r>
            <a:r>
              <a:rPr lang="en-GB" dirty="0" err="1">
                <a:latin typeface="Roboto" panose="02000000000000000000" pitchFamily="2" charset="0"/>
                <a:ea typeface="Roboto" panose="02000000000000000000" pitchFamily="2" charset="0"/>
              </a:rPr>
              <a:t>Nożyce</a:t>
            </a: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 - </a:t>
            </a:r>
            <a:r>
              <a:rPr lang="en-GB" dirty="0" err="1">
                <a:latin typeface="Roboto" panose="02000000000000000000" pitchFamily="2" charset="0"/>
                <a:ea typeface="Roboto" panose="02000000000000000000" pitchFamily="2" charset="0"/>
              </a:rPr>
              <a:t>Kamień</a:t>
            </a:r>
            <a:endParaRPr lang="pl-PL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243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32" descr="http://img1.etsystatic.com/000/0/5606493/il_fullxfull.26242244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90653" y="226725"/>
            <a:ext cx="5796136" cy="640457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2"/>
          <p:cNvSpPr txBox="1">
            <a:spLocks noGrp="1"/>
          </p:cNvSpPr>
          <p:nvPr>
            <p:ph type="body" idx="1"/>
          </p:nvPr>
        </p:nvSpPr>
        <p:spPr>
          <a:xfrm>
            <a:off x="609600" y="1752600"/>
            <a:ext cx="1600200" cy="4343400"/>
          </a:xfrm>
          <a:prstGeom prst="rect">
            <a:avLst/>
          </a:prstGeom>
        </p:spPr>
        <p:txBody>
          <a:bodyPr spcFirstLastPara="1" wrap="square" lIns="137150" tIns="182875" rIns="137150" bIns="91425" anchor="ctr" anchorCtr="0">
            <a:noAutofit/>
          </a:bodyPr>
          <a:lstStyle/>
          <a:p>
            <a:pPr marL="0" lvl="0" indent="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2700">
                <a:latin typeface="Roboto Light"/>
                <a:ea typeface="Roboto Light"/>
                <a:cs typeface="Roboto Light"/>
                <a:sym typeface="Roboto Light"/>
              </a:rPr>
              <a:t>Rock,</a:t>
            </a:r>
            <a:endParaRPr sz="2700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l-PL" sz="2700">
                <a:latin typeface="Roboto Light"/>
                <a:ea typeface="Roboto Light"/>
                <a:cs typeface="Roboto Light"/>
                <a:sym typeface="Roboto Light"/>
              </a:rPr>
              <a:t>paper,</a:t>
            </a:r>
            <a:endParaRPr sz="2700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2700">
                <a:latin typeface="Roboto Light"/>
                <a:ea typeface="Roboto Light"/>
                <a:cs typeface="Roboto Light"/>
                <a:sym typeface="Roboto Light"/>
              </a:rPr>
              <a:t>scissors,</a:t>
            </a:r>
            <a:endParaRPr sz="2700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2700">
                <a:latin typeface="Roboto Light"/>
                <a:ea typeface="Roboto Light"/>
                <a:cs typeface="Roboto Light"/>
                <a:sym typeface="Roboto Light"/>
              </a:rPr>
              <a:t>lizard,</a:t>
            </a:r>
            <a:endParaRPr sz="2700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2700">
                <a:latin typeface="Roboto Light"/>
                <a:ea typeface="Roboto Light"/>
                <a:cs typeface="Roboto Light"/>
                <a:sym typeface="Roboto Light"/>
              </a:rPr>
              <a:t>Spock</a:t>
            </a:r>
            <a:endParaRPr sz="2700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2700"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3"/>
          <p:cNvSpPr txBox="1">
            <a:spLocks noGrp="1"/>
          </p:cNvSpPr>
          <p:nvPr>
            <p:ph type="title"/>
          </p:nvPr>
        </p:nvSpPr>
        <p:spPr>
          <a:xfrm rot="-5400000">
            <a:off x="4636776" y="2468080"/>
            <a:ext cx="6368752" cy="1889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Font typeface="Comic Sans MS"/>
              <a:buNone/>
            </a:pPr>
            <a:r>
              <a:rPr lang="pl-PL" sz="8000">
                <a:latin typeface="Comic Sans MS"/>
                <a:ea typeface="Comic Sans MS"/>
                <a:cs typeface="Comic Sans MS"/>
                <a:sym typeface="Comic Sans MS"/>
              </a:rPr>
              <a:t>Madness!</a:t>
            </a:r>
            <a:endParaRPr/>
          </a:p>
        </p:txBody>
      </p:sp>
      <p:pic>
        <p:nvPicPr>
          <p:cNvPr id="272" name="Google Shape;272;p33" descr="http://2.bp.blogspot.com/_yF7MfoxOiU4/TUknBixIjEI/AAAAAAAAAB8/K6P5BGtG0QM/s1600/ROCK_How_to_REALLY_play_RockPaperScissors-s815x815-78604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448" y="116632"/>
            <a:ext cx="6624735" cy="6624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2491DB68-E821-4B49-9B8F-E4B884B64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 descr="Obraz zawierający żywność, rysunek&#10;&#10;Opis wygenerowany automatycznie">
            <a:extLst>
              <a:ext uri="{FF2B5EF4-FFF2-40B4-BE49-F238E27FC236}">
                <a16:creationId xmlns:a16="http://schemas.microsoft.com/office/drawing/2014/main" id="{5307508C-A3BA-46C6-ADD4-9AC5E1631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265" y="1822855"/>
            <a:ext cx="5263218" cy="503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0020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8"/>
          <p:cNvSpPr txBox="1"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</a:pPr>
            <a:r>
              <a:rPr lang="pl-PL">
                <a:latin typeface="Roboto Light"/>
                <a:ea typeface="Roboto Light"/>
                <a:cs typeface="Roboto Light"/>
                <a:sym typeface="Roboto Light"/>
              </a:rPr>
              <a:t>Simplicity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13" name="Google Shape;313;p38"/>
          <p:cNvSpPr txBox="1">
            <a:spLocks noGrp="1"/>
          </p:cNvSpPr>
          <p:nvPr>
            <p:ph type="body" idx="1"/>
          </p:nvPr>
        </p:nvSpPr>
        <p:spPr>
          <a:xfrm>
            <a:off x="1371600" y="2743200"/>
            <a:ext cx="7123200" cy="16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4320"/>
              <a:buNone/>
            </a:pPr>
            <a:r>
              <a:rPr lang="pl-PL" sz="7200">
                <a:latin typeface="Roboto Light"/>
                <a:ea typeface="Roboto Light"/>
                <a:cs typeface="Roboto Light"/>
                <a:sym typeface="Roboto Light"/>
              </a:rPr>
              <a:t>Interfejs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9"/>
          <p:cNvSpPr txBox="1"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2"/>
              <a:buFont typeface="Arial"/>
              <a:buNone/>
            </a:pPr>
            <a:r>
              <a:rPr lang="pl-PL" sz="222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One-button RTS: </a:t>
            </a:r>
            <a:r>
              <a:rPr lang="pl-PL" sz="3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Pax Britannica </a:t>
            </a:r>
            <a:endParaRPr sz="30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321" name="Google Shape;321;p39" descr="http://paxbritannica.henk.ca/screenshot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05380" y="1848765"/>
            <a:ext cx="6567921" cy="4925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40" descr="http://x4games.ru/sites/default/files/riotzone_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500" y="2235650"/>
            <a:ext cx="7927376" cy="4456681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40"/>
          <p:cNvSpPr txBox="1"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14350" lvl="0" indent="-5143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</a:pPr>
            <a:r>
              <a:rPr lang="pl-PL" sz="222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Gry, które grają same: </a:t>
            </a:r>
            <a:r>
              <a:rPr lang="pl-PL">
                <a:latin typeface="Roboto Light"/>
                <a:ea typeface="Roboto Light"/>
                <a:cs typeface="Roboto Light"/>
                <a:sym typeface="Roboto Light"/>
              </a:rPr>
              <a:t>Riot zone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700808"/>
            <a:ext cx="6611888" cy="4958916"/>
          </a:xfrm>
          <a:prstGeom prst="rect">
            <a:avLst/>
          </a:prstGeom>
        </p:spPr>
      </p:pic>
      <p:sp>
        <p:nvSpPr>
          <p:cNvPr id="6" name="Tytuł 1">
            <a:extLst>
              <a:ext uri="{FF2B5EF4-FFF2-40B4-BE49-F238E27FC236}">
                <a16:creationId xmlns:a16="http://schemas.microsoft.com/office/drawing/2014/main" id="{4E9A3681-FE0C-43DD-A64B-59C170A60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pl-PL" dirty="0"/>
              <a:t>Przemiany interfejsu</a:t>
            </a:r>
          </a:p>
        </p:txBody>
      </p:sp>
    </p:spTree>
    <p:extLst>
      <p:ext uri="{BB962C8B-B14F-4D97-AF65-F5344CB8AC3E}">
        <p14:creationId xmlns:p14="http://schemas.microsoft.com/office/powerpoint/2010/main" val="4212879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Przemiany interfejsu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81" y="1844824"/>
            <a:ext cx="8328327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714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Przemiany interfejsu</a:t>
            </a:r>
          </a:p>
        </p:txBody>
      </p:sp>
      <p:pic>
        <p:nvPicPr>
          <p:cNvPr id="5" name="Obraz 4" descr="Obraz zawierający tekst, tablica wyników, zdjęcie, wiszące&#10;&#10;Opis wygenerowany automatycznie">
            <a:extLst>
              <a:ext uri="{FF2B5EF4-FFF2-40B4-BE49-F238E27FC236}">
                <a16:creationId xmlns:a16="http://schemas.microsoft.com/office/drawing/2014/main" id="{D0C00F6C-8B6E-40DE-AAFE-584EBD062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026" y="1741933"/>
            <a:ext cx="7819948" cy="488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789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>
            <a:extLst>
              <a:ext uri="{FF2B5EF4-FFF2-40B4-BE49-F238E27FC236}">
                <a16:creationId xmlns:a16="http://schemas.microsoft.com/office/drawing/2014/main" id="{8999C1C1-E122-4689-89EF-32E291F2C500}"/>
              </a:ext>
            </a:extLst>
          </p:cNvPr>
          <p:cNvSpPr txBox="1">
            <a:spLocks/>
          </p:cNvSpPr>
          <p:nvPr/>
        </p:nvSpPr>
        <p:spPr>
          <a:xfrm>
            <a:off x="765048" y="3810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/>
              <a:t>Przemiany interfejsu</a:t>
            </a:r>
            <a:endParaRPr lang="pl-PL" dirty="0"/>
          </a:p>
        </p:txBody>
      </p:sp>
      <p:pic>
        <p:nvPicPr>
          <p:cNvPr id="3" name="Obraz 2" descr="Obraz zawierający tekst&#10;&#10;Opis wygenerowany automatycznie">
            <a:extLst>
              <a:ext uri="{FF2B5EF4-FFF2-40B4-BE49-F238E27FC236}">
                <a16:creationId xmlns:a16="http://schemas.microsoft.com/office/drawing/2014/main" id="{4332D9F4-57AE-9F98-6C90-1F77444C7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" y="1714501"/>
            <a:ext cx="8868793" cy="498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40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1"/>
          <p:cNvSpPr txBox="1"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</a:pPr>
            <a:r>
              <a:rPr lang="pl-PL">
                <a:latin typeface="Roboto Light"/>
                <a:ea typeface="Roboto Light"/>
                <a:cs typeface="Roboto Light"/>
                <a:sym typeface="Roboto Light"/>
              </a:rPr>
              <a:t>Simplicity – Interface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37" name="Google Shape;337;p41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332"/>
              <a:buNone/>
            </a:pPr>
            <a:endParaRPr sz="2220"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SzPts val="1332"/>
              <a:buNone/>
            </a:pPr>
            <a:endParaRPr sz="2220"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SzPts val="1332"/>
              <a:buNone/>
            </a:pPr>
            <a:r>
              <a:rPr lang="pl-PL" sz="2220" dirty="0">
                <a:latin typeface="Roboto Light"/>
                <a:ea typeface="Roboto Light"/>
                <a:cs typeface="Roboto Light"/>
                <a:sym typeface="Roboto Light"/>
              </a:rPr>
              <a:t>Cała kategoria one-</a:t>
            </a:r>
            <a:r>
              <a:rPr lang="pl-PL" sz="2220" dirty="0" err="1">
                <a:latin typeface="Roboto Light"/>
                <a:ea typeface="Roboto Light"/>
                <a:cs typeface="Roboto Light"/>
                <a:sym typeface="Roboto Light"/>
              </a:rPr>
              <a:t>button</a:t>
            </a:r>
            <a:r>
              <a:rPr lang="pl-PL" sz="2220" dirty="0"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r>
              <a:rPr lang="pl-PL" sz="2220" dirty="0" err="1">
                <a:latin typeface="Roboto Light"/>
                <a:ea typeface="Roboto Light"/>
                <a:cs typeface="Roboto Light"/>
                <a:sym typeface="Roboto Light"/>
              </a:rPr>
              <a:t>games</a:t>
            </a:r>
            <a:r>
              <a:rPr lang="pl-PL" sz="2220" dirty="0">
                <a:latin typeface="Roboto Light"/>
                <a:ea typeface="Roboto Light"/>
                <a:cs typeface="Roboto Light"/>
                <a:sym typeface="Roboto Light"/>
              </a:rPr>
              <a:t>:</a:t>
            </a:r>
            <a:endParaRPr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SzPts val="1332"/>
              <a:buNone/>
            </a:pPr>
            <a:r>
              <a:rPr lang="pl-PL" sz="2220" u="sng" dirty="0">
                <a:solidFill>
                  <a:schemeClr val="hlink"/>
                </a:solidFill>
                <a:latin typeface="Roboto Light"/>
                <a:ea typeface="Roboto Light"/>
                <a:cs typeface="Roboto Light"/>
                <a:sym typeface="Roboto Light"/>
                <a:hlinkClick r:id="rId3"/>
              </a:rPr>
              <a:t>https://games.todojuegosgratis.es/game/flabby-physics</a:t>
            </a:r>
            <a:br>
              <a:rPr lang="en-GB" sz="2220" u="sng" dirty="0">
                <a:solidFill>
                  <a:schemeClr val="hlink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br>
              <a:rPr lang="pl-PL" sz="2220" dirty="0"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pl-PL" sz="2220" dirty="0">
                <a:latin typeface="Roboto Light"/>
                <a:ea typeface="Roboto Light"/>
                <a:cs typeface="Roboto Light"/>
                <a:sym typeface="Roboto Light"/>
              </a:rPr>
              <a:t>Uproszczone sterowanie:</a:t>
            </a:r>
            <a:br>
              <a:rPr lang="pl-PL" sz="2220" dirty="0"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pl-PL" sz="2220" u="sng" dirty="0">
                <a:solidFill>
                  <a:schemeClr val="hlink"/>
                </a:solidFill>
                <a:latin typeface="Roboto Light"/>
                <a:ea typeface="Roboto Light"/>
                <a:cs typeface="Roboto Light"/>
                <a:sym typeface="Roboto Light"/>
                <a:hlinkClick r:id="rId4"/>
              </a:rPr>
              <a:t>http://poki.pl/g/iron-snout</a:t>
            </a:r>
            <a:endParaRPr lang="en-GB" sz="2220" u="sng" dirty="0">
              <a:solidFill>
                <a:schemeClr val="hlink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SzPts val="1332"/>
              <a:buNone/>
            </a:pPr>
            <a:endParaRPr lang="en-GB" sz="2220"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SzPts val="1332"/>
              <a:buNone/>
            </a:pPr>
            <a:r>
              <a:rPr lang="en-GB" sz="2220" dirty="0">
                <a:latin typeface="Roboto Light"/>
                <a:ea typeface="Roboto Light"/>
                <a:cs typeface="Roboto Light"/>
                <a:sym typeface="Roboto Light"/>
              </a:rPr>
              <a:t>Co </a:t>
            </a:r>
            <a:r>
              <a:rPr lang="en-GB" sz="2220" dirty="0" err="1">
                <a:latin typeface="Roboto Light"/>
                <a:ea typeface="Roboto Light"/>
                <a:cs typeface="Roboto Light"/>
                <a:sym typeface="Roboto Light"/>
              </a:rPr>
              <a:t>możemy</a:t>
            </a:r>
            <a:r>
              <a:rPr lang="en-GB" sz="2220" dirty="0"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r>
              <a:rPr lang="en-GB" sz="2220" dirty="0" err="1">
                <a:latin typeface="Roboto Light"/>
                <a:ea typeface="Roboto Light"/>
                <a:cs typeface="Roboto Light"/>
                <a:sym typeface="Roboto Light"/>
              </a:rPr>
              <a:t>wyciąć</a:t>
            </a:r>
            <a:r>
              <a:rPr lang="en-GB" sz="2220" dirty="0">
                <a:latin typeface="Roboto Light"/>
                <a:ea typeface="Roboto Light"/>
                <a:cs typeface="Roboto Light"/>
                <a:sym typeface="Roboto Light"/>
              </a:rPr>
              <a:t>?</a:t>
            </a: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SzPts val="1332"/>
              <a:buNone/>
            </a:pPr>
            <a:r>
              <a:rPr lang="pl-PL" sz="2000" dirty="0">
                <a:latin typeface="Roboto Light"/>
                <a:ea typeface="Roboto Light"/>
                <a:cs typeface="Roboto Light"/>
                <a:sym typeface="Roboto Light"/>
                <a:hlinkClick r:id="rId5"/>
              </a:rPr>
              <a:t>https://store.steampowered.com/app/1794680/Vampire_Survivors/</a:t>
            </a:r>
            <a:endParaRPr lang="en-GB" sz="2000"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SzPts val="1332"/>
              <a:buNone/>
            </a:pPr>
            <a:endParaRPr lang="pl-PL" sz="2220" dirty="0"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2"/>
          <p:cNvSpPr txBox="1"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</a:pPr>
            <a:r>
              <a:rPr lang="pl-PL">
                <a:latin typeface="Roboto Light"/>
                <a:ea typeface="Roboto Light"/>
                <a:cs typeface="Roboto Light"/>
                <a:sym typeface="Roboto Light"/>
              </a:rPr>
              <a:t>Simplicity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45" name="Google Shape;345;p42"/>
          <p:cNvSpPr txBox="1">
            <a:spLocks noGrp="1"/>
          </p:cNvSpPr>
          <p:nvPr>
            <p:ph type="body" idx="1"/>
          </p:nvPr>
        </p:nvSpPr>
        <p:spPr>
          <a:xfrm>
            <a:off x="1371600" y="2743200"/>
            <a:ext cx="7123200" cy="16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4320"/>
              <a:buNone/>
            </a:pPr>
            <a:r>
              <a:rPr lang="pl-PL" sz="7200">
                <a:latin typeface="Roboto Light"/>
                <a:ea typeface="Roboto Light"/>
                <a:cs typeface="Roboto Light"/>
                <a:sym typeface="Roboto Light"/>
              </a:rPr>
              <a:t>Świat gry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3"/>
          <p:cNvSpPr txBox="1"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</a:pPr>
            <a:r>
              <a:rPr lang="pl-PL">
                <a:latin typeface="Roboto Light"/>
                <a:ea typeface="Roboto Light"/>
                <a:cs typeface="Roboto Light"/>
                <a:sym typeface="Roboto Light"/>
              </a:rPr>
              <a:t>Simplicity - Świat gry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53" name="Google Shape;353;p43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pl-PL" sz="2400" dirty="0">
                <a:latin typeface="Roboto Light"/>
                <a:ea typeface="Roboto Light"/>
                <a:cs typeface="Roboto Light"/>
                <a:sym typeface="Roboto Light"/>
              </a:rPr>
              <a:t>Jeden </a:t>
            </a:r>
            <a:r>
              <a:rPr lang="pl-PL" sz="2400" dirty="0" err="1">
                <a:latin typeface="Roboto Light"/>
                <a:ea typeface="Roboto Light"/>
                <a:cs typeface="Roboto Light"/>
                <a:sym typeface="Roboto Light"/>
              </a:rPr>
              <a:t>level</a:t>
            </a:r>
            <a:r>
              <a:rPr lang="pl-PL" sz="2400" dirty="0">
                <a:latin typeface="Roboto Light"/>
                <a:ea typeface="Roboto Light"/>
                <a:cs typeface="Roboto Light"/>
                <a:sym typeface="Roboto Light"/>
              </a:rPr>
              <a:t>:</a:t>
            </a:r>
            <a:endParaRPr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SzPts val="1440"/>
              <a:buNone/>
            </a:pPr>
            <a:r>
              <a:rPr lang="pl-PL" sz="2400" u="sng" dirty="0">
                <a:solidFill>
                  <a:schemeClr val="hlink"/>
                </a:solidFill>
                <a:latin typeface="Roboto Light"/>
                <a:ea typeface="Roboto Light"/>
                <a:cs typeface="Roboto Light"/>
                <a:sym typeface="Roboto Light"/>
                <a:hlinkClick r:id="rId3"/>
              </a:rPr>
              <a:t>http://armorgames.com/play/4309/this-is-the-only-level</a:t>
            </a:r>
            <a:endParaRPr sz="2400"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SzPts val="1440"/>
              <a:buNone/>
            </a:pPr>
            <a:r>
              <a:rPr lang="pl-PL" sz="2400" u="sng" dirty="0">
                <a:solidFill>
                  <a:schemeClr val="hlink"/>
                </a:solidFill>
                <a:latin typeface="Roboto Light"/>
                <a:ea typeface="Roboto Light"/>
                <a:cs typeface="Roboto Light"/>
                <a:sym typeface="Roboto Light"/>
                <a:hlinkClick r:id="rId4"/>
              </a:rPr>
              <a:t>http://armorgames.com/play/14694/this-is-the-only-level-4</a:t>
            </a:r>
            <a:endParaRPr sz="2400"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SzPts val="1440"/>
              <a:buNone/>
            </a:pPr>
            <a:endParaRPr sz="2400"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SzPts val="1440"/>
              <a:buNone/>
            </a:pPr>
            <a:r>
              <a:rPr lang="pl-PL" sz="2400" u="sng" dirty="0">
                <a:solidFill>
                  <a:schemeClr val="hlink"/>
                </a:solidFill>
                <a:latin typeface="Roboto Light"/>
                <a:ea typeface="Roboto Light"/>
                <a:cs typeface="Roboto Light"/>
                <a:sym typeface="Roboto Light"/>
              </a:rPr>
              <a:t>https://armorgames.com/play/2893/achievement-unlocked</a:t>
            </a:r>
            <a:endParaRPr sz="2400" dirty="0"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4"/>
          <p:cNvSpPr txBox="1"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</a:pPr>
            <a:r>
              <a:rPr lang="pl-PL">
                <a:latin typeface="Roboto Light"/>
                <a:ea typeface="Roboto Light"/>
                <a:cs typeface="Roboto Light"/>
                <a:sym typeface="Roboto Light"/>
              </a:rPr>
              <a:t>Simplicity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61" name="Google Shape;361;p44"/>
          <p:cNvSpPr txBox="1">
            <a:spLocks noGrp="1"/>
          </p:cNvSpPr>
          <p:nvPr>
            <p:ph type="body" idx="1"/>
          </p:nvPr>
        </p:nvSpPr>
        <p:spPr>
          <a:xfrm>
            <a:off x="1371600" y="2743200"/>
            <a:ext cx="7123200" cy="16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4320"/>
              <a:buNone/>
            </a:pPr>
            <a:r>
              <a:rPr lang="pl-PL" sz="7200">
                <a:latin typeface="Roboto Light"/>
                <a:ea typeface="Roboto Light"/>
                <a:cs typeface="Roboto Light"/>
                <a:sym typeface="Roboto Light"/>
              </a:rPr>
              <a:t>Cała gra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5"/>
          <p:cNvSpPr txBox="1"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</a:pPr>
            <a:r>
              <a:rPr lang="pl-PL">
                <a:latin typeface="Roboto Light"/>
                <a:ea typeface="Roboto Light"/>
                <a:cs typeface="Roboto Light"/>
                <a:sym typeface="Roboto Light"/>
              </a:rPr>
              <a:t>Simplicity – Cała gra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69" name="Google Shape;369;p45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pl-PL" sz="2000" u="sng" dirty="0">
                <a:solidFill>
                  <a:schemeClr val="hlink"/>
                </a:solidFill>
                <a:latin typeface="Roboto Light"/>
                <a:ea typeface="Roboto Light"/>
                <a:cs typeface="Roboto Light"/>
                <a:sym typeface="Roboto Light"/>
                <a:hlinkClick r:id="rId3"/>
              </a:rPr>
              <a:t>https://www.youtube.com/watch?v=yLywjnuT9LM</a:t>
            </a:r>
            <a:br>
              <a:rPr lang="en-GB" sz="2000" u="sng" dirty="0">
                <a:solidFill>
                  <a:schemeClr val="hlink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br>
              <a:rPr lang="en-GB" sz="2000" u="sng" dirty="0">
                <a:solidFill>
                  <a:schemeClr val="hlink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pl-PL" sz="2000" u="sng" dirty="0">
                <a:solidFill>
                  <a:schemeClr val="hlink"/>
                </a:solidFill>
                <a:latin typeface="Roboto Light"/>
                <a:ea typeface="Roboto Light"/>
                <a:cs typeface="Roboto Light"/>
                <a:sym typeface="Roboto Light"/>
                <a:hlinkClick r:id="rId4"/>
              </a:rPr>
              <a:t>https://www.andyslife.org/games/game.php?file=300&amp;title=Parameters</a:t>
            </a:r>
            <a:endParaRPr lang="en-GB" sz="2000" u="sng" dirty="0">
              <a:solidFill>
                <a:schemeClr val="hlink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pl-PL" sz="2000" u="sng" dirty="0">
                <a:solidFill>
                  <a:schemeClr val="hlink"/>
                </a:solidFill>
                <a:latin typeface="Roboto Light"/>
                <a:ea typeface="Roboto Light"/>
                <a:cs typeface="Roboto Light"/>
                <a:sym typeface="Roboto Light"/>
                <a:hlinkClick r:id="rId5"/>
              </a:rPr>
              <a:t>http://www.freeworldgroup.com/g/i/bonfire-idle-game.htm</a:t>
            </a:r>
            <a:endParaRPr sz="2000"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SzPts val="1440"/>
              <a:buNone/>
            </a:pPr>
            <a:r>
              <a:rPr lang="pl-PL" sz="2000" u="sng" dirty="0">
                <a:solidFill>
                  <a:schemeClr val="hlink"/>
                </a:solidFill>
                <a:latin typeface="Roboto Light"/>
                <a:ea typeface="Roboto Light"/>
                <a:cs typeface="Roboto Light"/>
                <a:sym typeface="Roboto Light"/>
                <a:hlinkClick r:id="rId6"/>
              </a:rPr>
              <a:t>https://play.google.com/store/apps/details?id=com.rainbowtrain.eu</a:t>
            </a:r>
            <a:endParaRPr lang="en-GB" sz="2000" u="sng" dirty="0">
              <a:solidFill>
                <a:schemeClr val="hlink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SzPts val="1440"/>
              <a:buNone/>
            </a:pPr>
            <a:endParaRPr sz="2000"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SzPts val="1440"/>
              <a:buNone/>
            </a:pPr>
            <a:r>
              <a:rPr lang="pl-PL" sz="2000" u="sng" dirty="0">
                <a:solidFill>
                  <a:schemeClr val="hlink"/>
                </a:solidFill>
                <a:latin typeface="Roboto Light"/>
                <a:ea typeface="Roboto Light"/>
                <a:cs typeface="Roboto Light"/>
                <a:sym typeface="Roboto Light"/>
                <a:hlinkClick r:id="rId7"/>
              </a:rPr>
              <a:t>https://armorgames.com/monster-clearer-game/18210</a:t>
            </a:r>
            <a:endParaRPr lang="en-GB" sz="2000" u="sng" dirty="0">
              <a:solidFill>
                <a:schemeClr val="hlink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0" indent="0">
              <a:buSzPts val="1440"/>
              <a:buNone/>
            </a:pPr>
            <a:r>
              <a:rPr lang="pl-PL" sz="2000" dirty="0">
                <a:hlinkClick r:id="rId8"/>
              </a:rPr>
              <a:t>https://www.kongregate.com/games/armorgames/upgrade-complete</a:t>
            </a:r>
            <a:endParaRPr lang="en-US" sz="2000" dirty="0"/>
          </a:p>
          <a:p>
            <a:pPr marL="0" indent="0">
              <a:buSzPts val="1440"/>
              <a:buNone/>
            </a:pPr>
            <a:endParaRPr lang="en-GB" sz="2000" dirty="0"/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SzPts val="1440"/>
              <a:buNone/>
            </a:pPr>
            <a:endParaRPr sz="2000" dirty="0"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l-PL" sz="7200" dirty="0"/>
              <a:t>Co jeszcze da się wycisnąć z Snake?</a:t>
            </a:r>
          </a:p>
        </p:txBody>
      </p:sp>
    </p:spTree>
    <p:extLst>
      <p:ext uri="{BB962C8B-B14F-4D97-AF65-F5344CB8AC3E}">
        <p14:creationId xmlns:p14="http://schemas.microsoft.com/office/powerpoint/2010/main" val="22053446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What can you make out of the Snake?</a:t>
            </a:r>
            <a:endParaRPr lang="pl-PL" sz="3600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220" y="1628800"/>
            <a:ext cx="6876256" cy="51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5883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What can you make out of Snake?</a:t>
            </a:r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612648" y="1988840"/>
            <a:ext cx="777577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>
                <a:hlinkClick r:id="rId2"/>
              </a:rPr>
              <a:t>http://superhex.io/</a:t>
            </a:r>
            <a:endParaRPr lang="en-GB" sz="2400" dirty="0"/>
          </a:p>
          <a:p>
            <a:endParaRPr lang="en-GB" sz="2400" dirty="0"/>
          </a:p>
          <a:p>
            <a:r>
              <a:rPr lang="pl-PL" sz="2400" dirty="0">
                <a:hlinkClick r:id="rId3"/>
              </a:rPr>
              <a:t>http://www.kongregate.com/games/gibton/apple-worm</a:t>
            </a:r>
            <a:endParaRPr lang="en-GB" sz="2400" dirty="0"/>
          </a:p>
          <a:p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22962154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What can you make out of Snake?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44824"/>
            <a:ext cx="4788024" cy="3591018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0" r="9344"/>
          <a:stretch/>
        </p:blipFill>
        <p:spPr>
          <a:xfrm>
            <a:off x="5076056" y="2996952"/>
            <a:ext cx="3816424" cy="375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495075"/>
      </p:ext>
    </p:extLst>
  </p:cSld>
  <p:clrMapOvr>
    <a:masterClrMapping/>
  </p:clrMapOvr>
</p:sld>
</file>

<file path=ppt/theme/theme1.xml><?xml version="1.0" encoding="utf-8"?>
<a:theme xmlns:a="http://schemas.openxmlformats.org/drawingml/2006/main" name="Średni">
  <a:themeElements>
    <a:clrScheme name="Średni">
      <a:dk1>
        <a:srgbClr val="000000"/>
      </a:dk1>
      <a:lt1>
        <a:srgbClr val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Średni">
  <a:themeElements>
    <a:clrScheme name="Średni">
      <a:dk1>
        <a:srgbClr val="000000"/>
      </a:dk1>
      <a:lt1>
        <a:srgbClr val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448</Words>
  <Application>Microsoft Office PowerPoint</Application>
  <PresentationFormat>Pokaz na ekranie (4:3)</PresentationFormat>
  <Paragraphs>100</Paragraphs>
  <Slides>30</Slides>
  <Notes>27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30</vt:i4>
      </vt:variant>
    </vt:vector>
  </HeadingPairs>
  <TitlesOfParts>
    <vt:vector size="39" baseType="lpstr">
      <vt:lpstr>Arial</vt:lpstr>
      <vt:lpstr>Calibri</vt:lpstr>
      <vt:lpstr>Comic Sans MS</vt:lpstr>
      <vt:lpstr>Noto Sans Symbols</vt:lpstr>
      <vt:lpstr>Questrial</vt:lpstr>
      <vt:lpstr>Roboto</vt:lpstr>
      <vt:lpstr>Roboto Light</vt:lpstr>
      <vt:lpstr>Średni</vt:lpstr>
      <vt:lpstr>Średni</vt:lpstr>
      <vt:lpstr>Prostota w projektowaniu</vt:lpstr>
      <vt:lpstr>Proste gry!</vt:lpstr>
      <vt:lpstr>Proste gry!</vt:lpstr>
      <vt:lpstr>Simplicity</vt:lpstr>
      <vt:lpstr>Prezentacja programu PowerPoint</vt:lpstr>
      <vt:lpstr>Prezentacja programu PowerPoint</vt:lpstr>
      <vt:lpstr>Najprostsza mechanika?</vt:lpstr>
      <vt:lpstr>Prezentacja programu PowerPoint</vt:lpstr>
      <vt:lpstr>International World Championships</vt:lpstr>
      <vt:lpstr>Prezentacja programu PowerPoint</vt:lpstr>
      <vt:lpstr>Papier – Nożyce - Kamień</vt:lpstr>
      <vt:lpstr>Prezentacja programu PowerPoint</vt:lpstr>
      <vt:lpstr>Madness!</vt:lpstr>
      <vt:lpstr>Prezentacja programu PowerPoint</vt:lpstr>
      <vt:lpstr>Simplicity</vt:lpstr>
      <vt:lpstr>One-button RTS: Pax Britannica </vt:lpstr>
      <vt:lpstr>Gry, które grają same: Riot zone</vt:lpstr>
      <vt:lpstr>Przemiany interfejsu</vt:lpstr>
      <vt:lpstr>Przemiany interfejsu</vt:lpstr>
      <vt:lpstr>Przemiany interfejsu</vt:lpstr>
      <vt:lpstr>Prezentacja programu PowerPoint</vt:lpstr>
      <vt:lpstr>Simplicity – Interface</vt:lpstr>
      <vt:lpstr>Simplicity</vt:lpstr>
      <vt:lpstr>Simplicity - Świat gry</vt:lpstr>
      <vt:lpstr>Simplicity</vt:lpstr>
      <vt:lpstr>Simplicity – Cała gra</vt:lpstr>
      <vt:lpstr>Prezentacja programu PowerPoint</vt:lpstr>
      <vt:lpstr>What can you make out of the Snake?</vt:lpstr>
      <vt:lpstr>What can you make out of Snake?</vt:lpstr>
      <vt:lpstr>What can you make out of Snake?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PROJEKTOWANIE GIER</dc:title>
  <cp:lastModifiedBy>JM</cp:lastModifiedBy>
  <cp:revision>21</cp:revision>
  <dcterms:modified xsi:type="dcterms:W3CDTF">2024-04-02T19:33:03Z</dcterms:modified>
</cp:coreProperties>
</file>