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21E459D5-E457-4A22-AB86-417C5EA16BD2}">
          <p14:sldIdLst>
            <p14:sldId id="256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 autoAdjust="0"/>
    <p:restoredTop sz="93599" autoAdjust="0"/>
  </p:normalViewPr>
  <p:slideViewPr>
    <p:cSldViewPr>
      <p:cViewPr>
        <p:scale>
          <a:sx n="75" d="100"/>
          <a:sy n="75" d="100"/>
        </p:scale>
        <p:origin x="-330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68C46-0ECC-444C-A3FF-5F90511C7E14}" type="datetimeFigureOut">
              <a:rPr lang="pl-PL" smtClean="0"/>
              <a:t>2014-01-15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CB86E-197C-491C-82D1-BE1DF9DBAA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02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CB86E-197C-491C-82D1-BE1DF9DBAA20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6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upa 7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0" name="Obraz 9"/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11" name="Prostokąt 10"/>
              <p:cNvSpPr/>
              <p:nvPr userDrawn="1"/>
            </p:nvSpPr>
            <p:spPr>
              <a:xfrm>
                <a:off x="0" y="6597352"/>
                <a:ext cx="2123728" cy="26064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2" name="Prostokąt 11"/>
              <p:cNvSpPr/>
              <p:nvPr userDrawn="1"/>
            </p:nvSpPr>
            <p:spPr>
              <a:xfrm>
                <a:off x="2123728" y="6597352"/>
                <a:ext cx="7020272" cy="26064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" name="Prostokąt 12"/>
              <p:cNvSpPr/>
              <p:nvPr userDrawn="1"/>
            </p:nvSpPr>
            <p:spPr>
              <a:xfrm>
                <a:off x="1421904" y="3763748"/>
                <a:ext cx="6300192" cy="50583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4" name="Prostokąt 13"/>
              <p:cNvSpPr/>
              <p:nvPr userDrawn="1"/>
            </p:nvSpPr>
            <p:spPr>
              <a:xfrm>
                <a:off x="1174458" y="3686551"/>
                <a:ext cx="6853926" cy="45719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pic>
          <p:nvPicPr>
            <p:cNvPr id="9" name="Obraz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331640" cy="978392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dirty="0" smtClean="0"/>
              <a:t>Kliknij</a:t>
            </a:r>
            <a:r>
              <a:rPr lang="pl-PL" smtClean="0"/>
              <a:t>, aby </a:t>
            </a:r>
            <a:r>
              <a:rPr lang="pl-PL" dirty="0" smtClean="0"/>
              <a:t>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989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pic>
        <p:nvPicPr>
          <p:cNvPr id="1026" name="Picture 2" descr="E:\PP\logo\put3_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157192"/>
            <a:ext cx="5081588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28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a 2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upa 20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20" name="Obraz 19"/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10" name="Prostokąt 9"/>
              <p:cNvSpPr/>
              <p:nvPr userDrawn="1"/>
            </p:nvSpPr>
            <p:spPr>
              <a:xfrm>
                <a:off x="0" y="6597352"/>
                <a:ext cx="2123728" cy="26064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1" name="Prostokąt 10"/>
              <p:cNvSpPr/>
              <p:nvPr userDrawn="1"/>
            </p:nvSpPr>
            <p:spPr>
              <a:xfrm>
                <a:off x="2123728" y="6597352"/>
                <a:ext cx="6615608" cy="26064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2" name="Prostokąt 11"/>
              <p:cNvSpPr/>
              <p:nvPr userDrawn="1"/>
            </p:nvSpPr>
            <p:spPr>
              <a:xfrm>
                <a:off x="2433346" y="764704"/>
                <a:ext cx="6300192" cy="50583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" name="Prostokąt 12"/>
              <p:cNvSpPr/>
              <p:nvPr userDrawn="1"/>
            </p:nvSpPr>
            <p:spPr>
              <a:xfrm>
                <a:off x="1879612" y="824027"/>
                <a:ext cx="6853926" cy="45719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4" name="Prostokąt 13"/>
              <p:cNvSpPr/>
              <p:nvPr userDrawn="1"/>
            </p:nvSpPr>
            <p:spPr>
              <a:xfrm rot="5400000">
                <a:off x="5512668" y="3226668"/>
                <a:ext cx="6858000" cy="40466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pic>
          <p:nvPicPr>
            <p:cNvPr id="22" name="Obraz 2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331640" cy="978392"/>
            </a:xfrm>
            <a:prstGeom prst="rect">
              <a:avLst/>
            </a:prstGeom>
          </p:spPr>
        </p:pic>
      </p:grp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3285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33346" y="0"/>
            <a:ext cx="6305990" cy="764704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6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739336" y="6525344"/>
            <a:ext cx="404664" cy="325884"/>
          </a:xfrm>
          <a:prstGeom prst="rect">
            <a:avLst/>
          </a:prstGeom>
        </p:spPr>
        <p:txBody>
          <a:bodyPr/>
          <a:lstStyle/>
          <a:p>
            <a:fld id="{34499725-32E7-4A31-B8FC-438781C539CA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6" name="Symbol zastępczy tytułu 3"/>
          <p:cNvSpPr txBox="1">
            <a:spLocks/>
          </p:cNvSpPr>
          <p:nvPr userDrawn="1"/>
        </p:nvSpPr>
        <p:spPr>
          <a:xfrm>
            <a:off x="2135535" y="6597352"/>
            <a:ext cx="6598003" cy="2606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9180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upa 7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0" name="Obraz 9"/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12" name="Prostokąt 11"/>
              <p:cNvSpPr/>
              <p:nvPr userDrawn="1"/>
            </p:nvSpPr>
            <p:spPr>
              <a:xfrm>
                <a:off x="0" y="6597352"/>
                <a:ext cx="2123728" cy="26064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" name="Prostokąt 12"/>
              <p:cNvSpPr/>
              <p:nvPr userDrawn="1"/>
            </p:nvSpPr>
            <p:spPr>
              <a:xfrm>
                <a:off x="2123728" y="6597352"/>
                <a:ext cx="7020272" cy="26064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4" name="Prostokąt 13"/>
              <p:cNvSpPr/>
              <p:nvPr userDrawn="1"/>
            </p:nvSpPr>
            <p:spPr>
              <a:xfrm>
                <a:off x="1431652" y="4365104"/>
                <a:ext cx="6300192" cy="50583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" name="Prostokąt 14"/>
              <p:cNvSpPr/>
              <p:nvPr userDrawn="1"/>
            </p:nvSpPr>
            <p:spPr>
              <a:xfrm>
                <a:off x="1154785" y="4424373"/>
                <a:ext cx="6853926" cy="45719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pic>
          <p:nvPicPr>
            <p:cNvPr id="9" name="Obraz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331640" cy="978392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844589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upa 7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0" name="Obraz 9"/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11" name="Prostokąt 10"/>
              <p:cNvSpPr/>
              <p:nvPr userDrawn="1"/>
            </p:nvSpPr>
            <p:spPr>
              <a:xfrm rot="5400000">
                <a:off x="5512668" y="3226668"/>
                <a:ext cx="6858000" cy="40466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" name="Prostokąt 12"/>
              <p:cNvSpPr/>
              <p:nvPr userDrawn="1"/>
            </p:nvSpPr>
            <p:spPr>
              <a:xfrm>
                <a:off x="2123728" y="6597352"/>
                <a:ext cx="6615608" cy="26064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4" name="Prostokąt 13"/>
              <p:cNvSpPr/>
              <p:nvPr userDrawn="1"/>
            </p:nvSpPr>
            <p:spPr>
              <a:xfrm>
                <a:off x="2433346" y="764704"/>
                <a:ext cx="6300192" cy="50583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" name="Prostokąt 14"/>
              <p:cNvSpPr/>
              <p:nvPr userDrawn="1"/>
            </p:nvSpPr>
            <p:spPr>
              <a:xfrm>
                <a:off x="1879612" y="824027"/>
                <a:ext cx="6853926" cy="45719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pic>
          <p:nvPicPr>
            <p:cNvPr id="9" name="Obraz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331640" cy="978392"/>
            </a:xfrm>
            <a:prstGeom prst="rect">
              <a:avLst/>
            </a:prstGeom>
          </p:spPr>
        </p:pic>
      </p:grpSp>
      <p:sp>
        <p:nvSpPr>
          <p:cNvPr id="4" name="Symbol zastępczy tytułu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05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Systemy Operacyjne 2</a:t>
            </a:r>
            <a:endParaRPr lang="pl-PL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 smtClean="0"/>
              <a:t>zadania z synchronizacji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372270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/>
              <a:t>Statki wpływające do portu</a:t>
            </a:r>
            <a:endParaRPr lang="pl-P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Prostokąt 3"/>
              <p:cNvSpPr/>
              <p:nvPr/>
            </p:nvSpPr>
            <p:spPr>
              <a:xfrm>
                <a:off x="395536" y="1268760"/>
                <a:ext cx="8064896" cy="4121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pl-PL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Zadanie 1: </a:t>
                </a:r>
              </a:p>
              <a:p>
                <a:pPr>
                  <a:spcBef>
                    <a:spcPts val="1800"/>
                  </a:spcBef>
                </a:pPr>
                <a:r>
                  <a:rPr lang="pl-PL" sz="2000" dirty="0" smtClean="0"/>
                  <a:t>Do </a:t>
                </a:r>
                <a:r>
                  <a:rPr lang="pl-PL" sz="2000" dirty="0"/>
                  <a:t>portu zawijają i odpływają z niego statki. Każdy z </a:t>
                </a:r>
                <a:r>
                  <a:rPr lang="pl-PL" sz="2000" b="1" dirty="0"/>
                  <a:t>N</a:t>
                </a:r>
                <a:r>
                  <a:rPr lang="pl-PL" sz="2000" dirty="0"/>
                  <a:t> statków </a:t>
                </a:r>
                <a:r>
                  <a:rPr lang="pl-PL" sz="2000" dirty="0" smtClean="0"/>
                  <a:t>po wpłynięciu </a:t>
                </a:r>
                <a:r>
                  <a:rPr lang="pl-PL" sz="2000" dirty="0"/>
                  <a:t>do portu musi zająć jakieś wolne miejsce przy nabrzeżu. </a:t>
                </a:r>
                <a:r>
                  <a:rPr lang="pl-PL" sz="2000" dirty="0" smtClean="0"/>
                  <a:t>Liczba miejsc </a:t>
                </a:r>
                <a:r>
                  <a:rPr lang="pl-PL" sz="2000" dirty="0"/>
                  <a:t>jest ograniczona i wynosi </a:t>
                </a:r>
                <a:r>
                  <a:rPr lang="pl-PL" sz="2000" b="1" dirty="0"/>
                  <a:t>m : (m &lt; </a:t>
                </a:r>
                <a:r>
                  <a:rPr lang="pl-PL" sz="2000" b="1" dirty="0" smtClean="0"/>
                  <a:t>N)</a:t>
                </a:r>
                <a:r>
                  <a:rPr lang="pl-PL" sz="2000" dirty="0" smtClean="0"/>
                  <a:t>. </a:t>
                </a:r>
                <a:r>
                  <a:rPr lang="pl-PL" sz="2000" dirty="0"/>
                  <a:t>Ponadto, w celu wejścia do </a:t>
                </a:r>
                <a:r>
                  <a:rPr lang="pl-PL" sz="2000" dirty="0" smtClean="0"/>
                  <a:t>portu </a:t>
                </a:r>
                <a:r>
                  <a:rPr lang="pl-PL" sz="2000" dirty="0" smtClean="0"/>
                  <a:t>lub wyjścia </a:t>
                </a:r>
                <a:r>
                  <a:rPr lang="pl-PL" sz="2000" dirty="0"/>
                  <a:t>z portu statek </a:t>
                </a:r>
                <a:r>
                  <a:rPr lang="pl-PL" sz="2000" b="1" dirty="0"/>
                  <a:t>i</a:t>
                </a:r>
                <a:r>
                  <a:rPr lang="pl-PL" sz="2000" dirty="0"/>
                  <a:t>-ty potrzebuje </a:t>
                </a:r>
                <a:r>
                  <a:rPr lang="pl-PL" sz="2000" b="1" dirty="0"/>
                  <a:t>ki</a:t>
                </a:r>
                <a:r>
                  <a:rPr lang="pl-PL" sz="2000" dirty="0"/>
                  <a:t> holowników. </a:t>
                </a:r>
                <a:r>
                  <a:rPr lang="pl-PL" sz="2000" dirty="0" smtClean="0"/>
                  <a:t>Łączna </a:t>
                </a:r>
                <a:r>
                  <a:rPr lang="pl-PL" sz="2000" dirty="0"/>
                  <a:t>liczba </a:t>
                </a:r>
                <a:r>
                  <a:rPr lang="pl-PL" sz="2000" dirty="0" smtClean="0"/>
                  <a:t>holowników </a:t>
                </a:r>
                <a:r>
                  <a:rPr lang="pl-PL" sz="2000" dirty="0" smtClean="0"/>
                  <a:t>wynosi </a:t>
                </a:r>
                <a:r>
                  <a:rPr lang="pl-PL" sz="2000" b="1" dirty="0"/>
                  <a:t>h : (h &lt;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pl-PL" sz="2000" b="1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pl-PL" sz="2000" b="1" i="1" smtClean="0">
                            <a:latin typeface="Cambria Math"/>
                          </a:rPr>
                          <m:t>𝒊</m:t>
                        </m:r>
                        <m:r>
                          <a:rPr lang="pl-PL" sz="2000" b="1" i="1" smtClean="0">
                            <a:latin typeface="Cambria Math"/>
                          </a:rPr>
                          <m:t>=</m:t>
                        </m:r>
                        <m:r>
                          <a:rPr lang="pl-PL" sz="2000" b="1" i="1" smtClean="0">
                            <a:latin typeface="Cambria Math"/>
                          </a:rPr>
                          <m:t>𝟏</m:t>
                        </m:r>
                      </m:sub>
                      <m:sup>
                        <m:r>
                          <a:rPr lang="pl-PL" sz="2000" b="1" i="1" smtClean="0">
                            <a:latin typeface="Cambria Math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pl-PL" sz="20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2000" b="1" i="1" smtClean="0">
                                <a:latin typeface="Cambria Math"/>
                              </a:rPr>
                              <m:t>𝒌</m:t>
                            </m:r>
                          </m:e>
                          <m:sub>
                            <m:r>
                              <a:rPr lang="pl-PL" sz="2000" b="1" i="1" smtClean="0"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nary>
                  </m:oMath>
                </a14:m>
                <a:r>
                  <a:rPr lang="pl-PL" sz="2000" b="1" dirty="0"/>
                  <a:t> </a:t>
                </a:r>
                <a:r>
                  <a:rPr lang="pl-PL" sz="2000" b="1" dirty="0" smtClean="0"/>
                  <a:t>)</a:t>
                </a:r>
                <a:r>
                  <a:rPr lang="pl-PL" sz="2000" dirty="0" smtClean="0"/>
                  <a:t>. </a:t>
                </a:r>
              </a:p>
              <a:p>
                <a:pPr>
                  <a:spcBef>
                    <a:spcPts val="1800"/>
                  </a:spcBef>
                </a:pPr>
                <a:r>
                  <a:rPr lang="pl-PL" sz="2000" dirty="0" smtClean="0"/>
                  <a:t>Napisać </a:t>
                </a:r>
                <a:r>
                  <a:rPr lang="pl-PL" sz="2000" dirty="0"/>
                  <a:t>program dla procesu–statku zapewniający, ze nie nastąpi </a:t>
                </a:r>
                <a:r>
                  <a:rPr lang="pl-PL" sz="2000" dirty="0" smtClean="0"/>
                  <a:t>zakleszczenie ani </a:t>
                </a:r>
                <a:r>
                  <a:rPr lang="pl-PL" sz="2000" dirty="0"/>
                  <a:t>zagłodzenie któregoś ze statków</a:t>
                </a:r>
                <a:r>
                  <a:rPr lang="pl-PL" sz="2000" dirty="0" smtClean="0"/>
                  <a:t>. </a:t>
                </a:r>
              </a:p>
              <a:p>
                <a:pPr>
                  <a:spcBef>
                    <a:spcPts val="1800"/>
                  </a:spcBef>
                </a:pPr>
                <a:r>
                  <a:rPr lang="pl-PL" sz="2000" dirty="0" smtClean="0"/>
                  <a:t>Miejsca </a:t>
                </a:r>
                <a:r>
                  <a:rPr lang="pl-PL" sz="2000" dirty="0"/>
                  <a:t>przy nabrzeżu i holowniki należy traktować jako zasoby.</a:t>
                </a:r>
              </a:p>
              <a:p>
                <a:pPr>
                  <a:spcBef>
                    <a:spcPts val="1800"/>
                  </a:spcBef>
                </a:pPr>
                <a:endParaRPr lang="pl-PL" dirty="0"/>
              </a:p>
            </p:txBody>
          </p:sp>
        </mc:Choice>
        <mc:Fallback>
          <p:sp>
            <p:nvSpPr>
              <p:cNvPr id="4" name="Prostoką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268760"/>
                <a:ext cx="8064896" cy="4121321"/>
              </a:xfrm>
              <a:prstGeom prst="rect">
                <a:avLst/>
              </a:prstGeom>
              <a:blipFill rotWithShape="1">
                <a:blip r:embed="rId3"/>
                <a:stretch>
                  <a:fillRect l="-831" t="-888" r="-30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1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/>
              <a:t>Statek pasażerski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536" y="1268760"/>
            <a:ext cx="8064896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Zadanie 2: </a:t>
            </a:r>
          </a:p>
          <a:p>
            <a:pPr>
              <a:spcBef>
                <a:spcPts val="1800"/>
              </a:spcBef>
            </a:pPr>
            <a:r>
              <a:rPr lang="pl-PL" sz="2000" dirty="0"/>
              <a:t>Przy </a:t>
            </a:r>
            <a:r>
              <a:rPr lang="pl-PL" sz="2000" dirty="0" smtClean="0"/>
              <a:t>nabrzeżu </a:t>
            </a:r>
            <a:r>
              <a:rPr lang="pl-PL" sz="2000" dirty="0"/>
              <a:t>stoi statek o </a:t>
            </a:r>
            <a:r>
              <a:rPr lang="pl-PL" sz="2000" dirty="0" smtClean="0"/>
              <a:t>pojemności </a:t>
            </a:r>
            <a:r>
              <a:rPr lang="pl-PL" sz="2000" dirty="0"/>
              <a:t>N. Statek z </a:t>
            </a:r>
            <a:r>
              <a:rPr lang="pl-PL" sz="2000" dirty="0" smtClean="0"/>
              <a:t>lądem </a:t>
            </a:r>
            <a:r>
              <a:rPr lang="pl-PL" sz="2000" dirty="0"/>
              <a:t>jest </a:t>
            </a:r>
            <a:r>
              <a:rPr lang="pl-PL" sz="2000" dirty="0" smtClean="0"/>
              <a:t>połączony mostkiem </a:t>
            </a:r>
            <a:r>
              <a:rPr lang="pl-PL" sz="2000" dirty="0"/>
              <a:t>o </a:t>
            </a:r>
            <a:r>
              <a:rPr lang="pl-PL" sz="2000" dirty="0" smtClean="0"/>
              <a:t>pojemności </a:t>
            </a:r>
            <a:r>
              <a:rPr lang="pl-PL" sz="2000" dirty="0"/>
              <a:t>K : (K &lt; N).</a:t>
            </a:r>
          </a:p>
          <a:p>
            <a:pPr>
              <a:spcBef>
                <a:spcPts val="1800"/>
              </a:spcBef>
            </a:pPr>
            <a:r>
              <a:rPr lang="pl-PL" sz="2000" dirty="0"/>
              <a:t>Na statek </a:t>
            </a:r>
            <a:r>
              <a:rPr lang="pl-PL" sz="2000" dirty="0" smtClean="0"/>
              <a:t>próbują dostać się pasażerowie</a:t>
            </a:r>
            <a:r>
              <a:rPr lang="pl-PL" sz="2000" dirty="0"/>
              <a:t>, z tym, ze na statek nie może ich </a:t>
            </a:r>
            <a:r>
              <a:rPr lang="pl-PL" sz="2000" dirty="0" smtClean="0"/>
              <a:t>wejść więcej niż </a:t>
            </a:r>
            <a:r>
              <a:rPr lang="pl-PL" sz="2000" dirty="0"/>
              <a:t>N, a </a:t>
            </a:r>
            <a:r>
              <a:rPr lang="pl-PL" sz="2000" dirty="0" smtClean="0"/>
              <a:t>wchodząc </a:t>
            </a:r>
            <a:r>
              <a:rPr lang="pl-PL" sz="2000" dirty="0"/>
              <a:t>na statek na mostku nie </a:t>
            </a:r>
            <a:r>
              <a:rPr lang="pl-PL" sz="2000" dirty="0" smtClean="0"/>
              <a:t>może być </a:t>
            </a:r>
            <a:r>
              <a:rPr lang="pl-PL" sz="2000" dirty="0"/>
              <a:t>ich </a:t>
            </a:r>
            <a:r>
              <a:rPr lang="pl-PL" sz="2000" dirty="0" smtClean="0"/>
              <a:t>równocześnie więcej niż </a:t>
            </a:r>
            <a:r>
              <a:rPr lang="pl-PL" sz="2000" dirty="0"/>
              <a:t>K.</a:t>
            </a:r>
          </a:p>
          <a:p>
            <a:pPr>
              <a:spcBef>
                <a:spcPts val="1800"/>
              </a:spcBef>
            </a:pPr>
            <a:r>
              <a:rPr lang="pl-PL" sz="2000" dirty="0"/>
              <a:t>Statek co jedna </a:t>
            </a:r>
            <a:r>
              <a:rPr lang="pl-PL" sz="2000" dirty="0" smtClean="0"/>
              <a:t>godzinę </a:t>
            </a:r>
            <a:r>
              <a:rPr lang="pl-PL" sz="2000" dirty="0"/>
              <a:t>wypływa w rejs. W momencie odpływania </a:t>
            </a:r>
            <a:r>
              <a:rPr lang="pl-PL" sz="2000" dirty="0" smtClean="0"/>
              <a:t>kapitan statku </a:t>
            </a:r>
            <a:r>
              <a:rPr lang="pl-PL" sz="2000" dirty="0"/>
              <a:t>musi </a:t>
            </a:r>
            <a:r>
              <a:rPr lang="pl-PL" sz="2000" dirty="0" smtClean="0"/>
              <a:t>dopilnować aby </a:t>
            </a:r>
            <a:r>
              <a:rPr lang="pl-PL" sz="2000" dirty="0"/>
              <a:t>na mostku nie było </a:t>
            </a:r>
            <a:r>
              <a:rPr lang="pl-PL" sz="2000" dirty="0" smtClean="0"/>
              <a:t>żadnego wchodzącego pasażera</a:t>
            </a:r>
            <a:r>
              <a:rPr lang="pl-PL" sz="2000" dirty="0"/>
              <a:t>. </a:t>
            </a:r>
            <a:r>
              <a:rPr lang="pl-PL" sz="2000" dirty="0" smtClean="0"/>
              <a:t>Jednocześnie musi dopilnować by liczba pasażerów na statku nie przekroczyła N.</a:t>
            </a:r>
            <a:endParaRPr lang="pl-PL" sz="2000" dirty="0" smtClean="0"/>
          </a:p>
          <a:p>
            <a:pPr>
              <a:spcBef>
                <a:spcPts val="1800"/>
              </a:spcBef>
            </a:pPr>
            <a:r>
              <a:rPr lang="pl-PL" sz="2000" dirty="0" smtClean="0"/>
              <a:t>Napisać </a:t>
            </a:r>
            <a:r>
              <a:rPr lang="pl-PL" sz="2000" dirty="0"/>
              <a:t>odpowiednio procedury </a:t>
            </a:r>
            <a:r>
              <a:rPr lang="pl-PL" sz="2000" dirty="0" smtClean="0"/>
              <a:t>Pasażer </a:t>
            </a:r>
            <a:r>
              <a:rPr lang="pl-PL" sz="2000" dirty="0"/>
              <a:t>i Kapitan zsynchronizowane za </a:t>
            </a:r>
            <a:r>
              <a:rPr lang="pl-PL" sz="2000" dirty="0" smtClean="0"/>
              <a:t>pomocą jakiejkolwiek </a:t>
            </a:r>
            <a:r>
              <a:rPr lang="pl-PL" sz="2000" dirty="0"/>
              <a:t>z metod synchronizacji procesów.</a:t>
            </a:r>
          </a:p>
          <a:p>
            <a:pPr>
              <a:spcBef>
                <a:spcPts val="1800"/>
              </a:spcBef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07896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/>
              <a:t>Implementacje </a:t>
            </a:r>
            <a:r>
              <a:rPr lang="pl-PL" dirty="0" err="1" smtClean="0"/>
              <a:t>smaforów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536" y="1268760"/>
            <a:ext cx="806489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Zadanie 3: </a:t>
            </a:r>
          </a:p>
          <a:p>
            <a:pPr>
              <a:spcBef>
                <a:spcPts val="1800"/>
              </a:spcBef>
            </a:pPr>
            <a:r>
              <a:rPr lang="pl-PL" sz="2000" dirty="0"/>
              <a:t>Udowodnij, że poniższe implementacje operacji P i V m </a:t>
            </a:r>
            <a:r>
              <a:rPr lang="pl-PL" sz="2000" dirty="0" smtClean="0"/>
              <a:t>ogólnym semaforze </a:t>
            </a:r>
            <a:r>
              <a:rPr lang="pl-PL" sz="2000" dirty="0"/>
              <a:t>s za pomocą semaforów binarnych </a:t>
            </a:r>
            <a:r>
              <a:rPr lang="pl-PL" sz="2000" i="1" dirty="0" err="1"/>
              <a:t>mutex</a:t>
            </a:r>
            <a:r>
              <a:rPr lang="pl-PL" sz="2000" i="1" baseline="-25000" dirty="0" err="1"/>
              <a:t>s</a:t>
            </a:r>
            <a:r>
              <a:rPr lang="pl-PL" sz="2000" dirty="0"/>
              <a:t> i </a:t>
            </a:r>
            <a:r>
              <a:rPr lang="pl-PL" sz="2000" i="1" dirty="0" err="1"/>
              <a:t>delay</a:t>
            </a:r>
            <a:r>
              <a:rPr lang="pl-PL" sz="2000" i="1" baseline="-25000" dirty="0" err="1"/>
              <a:t>s</a:t>
            </a:r>
            <a:r>
              <a:rPr lang="pl-PL" sz="2000" dirty="0"/>
              <a:t> oraz operacji P</a:t>
            </a:r>
            <a:r>
              <a:rPr lang="pl-PL" sz="2000" baseline="-25000" dirty="0"/>
              <a:t>b</a:t>
            </a:r>
            <a:r>
              <a:rPr lang="pl-PL" sz="2000" dirty="0"/>
              <a:t> </a:t>
            </a:r>
            <a:r>
              <a:rPr lang="pl-PL" sz="2000" dirty="0" smtClean="0"/>
              <a:t>i </a:t>
            </a:r>
            <a:r>
              <a:rPr lang="pl-PL" sz="2000" dirty="0" err="1" smtClean="0"/>
              <a:t>V</a:t>
            </a:r>
            <a:r>
              <a:rPr lang="pl-PL" sz="2000" baseline="-25000" dirty="0" err="1" smtClean="0"/>
              <a:t>b</a:t>
            </a:r>
            <a:r>
              <a:rPr lang="pl-PL" sz="2000" dirty="0" smtClean="0"/>
              <a:t> </a:t>
            </a:r>
            <a:r>
              <a:rPr lang="pl-PL" sz="2000" dirty="0"/>
              <a:t>są </a:t>
            </a:r>
            <a:r>
              <a:rPr lang="pl-PL" sz="2000" dirty="0" smtClean="0"/>
              <a:t>nieprawidłowe:</a:t>
            </a:r>
            <a:endParaRPr lang="pl-PL" sz="2000" dirty="0"/>
          </a:p>
          <a:p>
            <a:pPr>
              <a:spcBef>
                <a:spcPts val="1800"/>
              </a:spcBef>
            </a:pP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P(s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				V(s):</a:t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P</a:t>
            </a:r>
            <a:r>
              <a:rPr lang="pl-PL" sz="2000" baseline="-25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mutex</a:t>
            </a:r>
            <a:r>
              <a:rPr lang="pl-PL" sz="2000" baseline="-25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			P</a:t>
            </a:r>
            <a:r>
              <a:rPr lang="pl-PL" sz="2000" baseline="-25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mutex</a:t>
            </a:r>
            <a:r>
              <a:rPr lang="pl-PL" sz="2000" baseline="-25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 </a:t>
            </a: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:= s – 1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			s </a:t>
            </a: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:= s + 1;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pl-PL" sz="2000" baseline="-25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mutex</a:t>
            </a:r>
            <a:r>
              <a:rPr lang="pl-PL" sz="2000" baseline="-25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			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pl-PL" sz="2000" baseline="-25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mutex</a:t>
            </a:r>
            <a:r>
              <a:rPr lang="pl-PL" sz="2000" baseline="-25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s &lt; 0 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s &lt;= 0 </a:t>
            </a:r>
            <a:r>
              <a:rPr lang="pl-PL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P</a:t>
            </a:r>
            <a:r>
              <a:rPr lang="pl-PL" sz="2000" baseline="-25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l-PL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delay</a:t>
            </a:r>
            <a:r>
              <a:rPr lang="pl-PL" sz="2000" baseline="-25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pl-PL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pl-PL" sz="2000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l-PL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l-PL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delay</a:t>
            </a:r>
            <a:r>
              <a:rPr lang="pl-PL" sz="2000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l-PL" sz="200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	</a:t>
            </a:r>
            <a:endParaRPr lang="pl-PL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90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/>
              <a:t>Regiony krytyczne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536" y="1268760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Zadanie 4: </a:t>
            </a:r>
          </a:p>
          <a:p>
            <a:pPr>
              <a:spcBef>
                <a:spcPts val="1800"/>
              </a:spcBef>
            </a:pPr>
            <a:r>
              <a:rPr lang="pl-PL" sz="2000" dirty="0"/>
              <a:t>Wskaż czy w poniżej zaprezentowanym rozwiązaniu </a:t>
            </a:r>
            <a:r>
              <a:rPr lang="pl-PL" sz="2000" dirty="0" smtClean="0"/>
              <a:t>problemu czytelników </a:t>
            </a:r>
            <a:r>
              <a:rPr lang="pl-PL" sz="2000" dirty="0"/>
              <a:t>i pisarzy spełnione są ogólne założenia tego problemu. </a:t>
            </a:r>
            <a:r>
              <a:rPr lang="pl-PL" sz="2000" dirty="0" smtClean="0"/>
              <a:t>Przeanalizuj czy </a:t>
            </a:r>
            <a:r>
              <a:rPr lang="pl-PL" sz="2000" dirty="0"/>
              <a:t>rozwiązanie to prowadzi do zagłodzenia czytelników lub pisarzy.</a:t>
            </a:r>
          </a:p>
          <a:p>
            <a:pPr>
              <a:spcBef>
                <a:spcPts val="1800"/>
              </a:spcBef>
            </a:pPr>
            <a:r>
              <a:rPr lang="en-US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procedure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reader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begin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v </a:t>
            </a: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rc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:=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rc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+ 1;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read; 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//</a:t>
            </a:r>
            <a:r>
              <a:rPr lang="en-US" sz="2000" i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operacja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i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poza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i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regionem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i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krytycznym</a:t>
            </a:r>
            <a:r>
              <a:rPr lang="pl-PL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v </a:t>
            </a: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rc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:=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rc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– 1;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procedure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writer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begin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 </a:t>
            </a:r>
            <a:r>
              <a:rPr lang="en-US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when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0 do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write</a:t>
            </a:r>
            <a: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pl-PL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pl-PL" sz="20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3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err="1" smtClean="0"/>
              <a:t>Parowozowania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536" y="1268760"/>
            <a:ext cx="806489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Zadanie 5: </a:t>
            </a:r>
          </a:p>
          <a:p>
            <a:pPr lvl="0"/>
            <a:r>
              <a:rPr lang="pl-PL" sz="1600" dirty="0"/>
              <a:t>W pewnej parowozowni istnieje </a:t>
            </a:r>
            <a:r>
              <a:rPr lang="pl-PL" sz="1600" i="1" dirty="0"/>
              <a:t>M</a:t>
            </a:r>
            <a:r>
              <a:rPr lang="pl-PL" sz="1600" dirty="0"/>
              <a:t> miejsc remontowych (równocześnie może być naprawianych </a:t>
            </a:r>
            <a:r>
              <a:rPr lang="pl-PL" sz="1600" i="1" dirty="0"/>
              <a:t>M</a:t>
            </a:r>
            <a:r>
              <a:rPr lang="pl-PL" sz="1600" dirty="0"/>
              <a:t> lokomotyw). Naprawa taka trwa pewien nieznany, ale skończony okres czasu, po czym lokomotywa opuszcza parowozownię i rozpoczyna się jej normalna eksploatacja. Cykl ten powtarza się. Aby wjechać do parowozowni należy przejechać przez obrotową nastawnię. Do nastawni prowadzą jedynie dwa tory, którymi </a:t>
            </a:r>
            <a:r>
              <a:rPr lang="pl-PL" sz="1600" dirty="0" smtClean="0"/>
              <a:t>można </a:t>
            </a:r>
            <a:r>
              <a:rPr lang="pl-PL" sz="1600" dirty="0"/>
              <a:t>wjechać na teren parowozowni. Należy zagwarantować, że nie dojdzie do sytuacji, w której na jednym odcinku toru (2</a:t>
            </a:r>
            <a:r>
              <a:rPr lang="pl-PL" sz="1600" dirty="0">
                <a:sym typeface="Symbol"/>
              </a:rPr>
              <a:t></a:t>
            </a:r>
            <a:r>
              <a:rPr lang="pl-PL" sz="1600" dirty="0"/>
              <a:t>A, 1</a:t>
            </a:r>
            <a:r>
              <a:rPr lang="pl-PL" sz="1600" dirty="0">
                <a:sym typeface="Symbol"/>
              </a:rPr>
              <a:t></a:t>
            </a:r>
            <a:r>
              <a:rPr lang="pl-PL" sz="1600" dirty="0"/>
              <a:t>B, </a:t>
            </a:r>
            <a:r>
              <a:rPr lang="pl-PL" sz="1600" i="1" dirty="0"/>
              <a:t>M</a:t>
            </a:r>
            <a:r>
              <a:rPr lang="pl-PL" sz="1600" dirty="0">
                <a:sym typeface="Symbol"/>
              </a:rPr>
              <a:t></a:t>
            </a:r>
            <a:r>
              <a:rPr lang="pl-PL" sz="1600" dirty="0"/>
              <a:t>C) znajdą się 2 lokomotywy, gdyż grozi to zderzeniem. Należy założyć że pracownik obsługujący nastawnię posiada wiedzę, która pozwala mu operować nastawnią w ten sposób, iż wybierane będą, o ile są dostępne, wolne tory prowadzące do parowozowni lub do bram. Co pewien czas w parowozowni musi zostać przeprowadzony remont. Decyzję o tym podejmuje szef robót remontowych. On także decyduje o jego zakończeniu.  Dla bezpieczeństwa robotników, w czasie remontu żadna lokomotywa nie może znajdować się na terenie parowozowni. </a:t>
            </a:r>
          </a:p>
          <a:p>
            <a:pPr>
              <a:spcBef>
                <a:spcPts val="1800"/>
              </a:spcBef>
            </a:pPr>
            <a:r>
              <a:rPr lang="pl-PL" sz="1600" dirty="0"/>
              <a:t>Napisz pseudokod procesów  lokomotywy i szefa robót remontowych. Do synchronizacji procesów wykorzystaj semafory uogólnione na których można wykonać operacje opuszczenia semafora </a:t>
            </a:r>
            <a:r>
              <a:rPr lang="pl-PL" sz="1600" i="1" dirty="0"/>
              <a:t>S</a:t>
            </a:r>
            <a:r>
              <a:rPr lang="pl-PL" sz="1600" dirty="0"/>
              <a:t> o wartość </a:t>
            </a:r>
            <a:r>
              <a:rPr lang="pl-PL" sz="1600" i="1" dirty="0"/>
              <a:t>x</a:t>
            </a:r>
            <a:r>
              <a:rPr lang="pl-PL" sz="1600" dirty="0"/>
              <a:t> </a:t>
            </a:r>
            <a:r>
              <a:rPr lang="pl-PL" sz="1600" i="1" dirty="0"/>
              <a:t>P</a:t>
            </a:r>
            <a:r>
              <a:rPr lang="pl-PL" sz="1600" dirty="0"/>
              <a:t>(</a:t>
            </a:r>
            <a:r>
              <a:rPr lang="pl-PL" sz="1600" i="1" dirty="0"/>
              <a:t>S, x</a:t>
            </a:r>
            <a:r>
              <a:rPr lang="pl-PL" sz="1600" dirty="0"/>
              <a:t>) i odpowiednio operację podniesienia </a:t>
            </a:r>
            <a:r>
              <a:rPr lang="pl-PL" sz="1600" i="1" dirty="0"/>
              <a:t>V</a:t>
            </a:r>
            <a:r>
              <a:rPr lang="pl-PL" sz="1600" dirty="0"/>
              <a:t>(</a:t>
            </a:r>
            <a:r>
              <a:rPr lang="pl-PL" sz="1600" i="1" dirty="0"/>
              <a:t>S, x</a:t>
            </a:r>
            <a:r>
              <a:rPr lang="pl-PL" sz="1600" dirty="0"/>
              <a:t>). Procesy oczekujące na semaforze są obsługiwane w losowej, nieznanej z góry kolejności.</a:t>
            </a:r>
          </a:p>
          <a:p>
            <a:pPr>
              <a:spcBef>
                <a:spcPts val="1800"/>
              </a:spcBef>
            </a:pPr>
            <a:endParaRPr lang="pl-PL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499" y="1771077"/>
            <a:ext cx="624497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1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/>
              <a:t>Magazyn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536" y="1268760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Zadanie 6: </a:t>
            </a:r>
          </a:p>
          <a:p>
            <a:endParaRPr lang="pl-PL" sz="1600" dirty="0" smtClean="0"/>
          </a:p>
          <a:p>
            <a:r>
              <a:rPr lang="pl-PL" sz="2400" dirty="0" smtClean="0"/>
              <a:t>Do </a:t>
            </a:r>
            <a:r>
              <a:rPr lang="pl-PL" sz="2400" dirty="0"/>
              <a:t>pewnego magazynu o pojemności M (jednostki objętości) dostarczane są trzy rodzaje elementów: P1, P2 i P3, o rozmiarach odpowiednio 1j, 2j i 3j. W magazynie monter wytwarza produkt, składający się z trzech elementów - po jednym z każdego rodzaju, i zabiera go z magazynu. Napisać pseudokod procesów montera i dostawców. Do synchronizacji procesów wykorzystać semafory uogólnione, na których można wykonać operacje opuszczenia semafora S o wartość x P(</a:t>
            </a:r>
            <a:r>
              <a:rPr lang="pl-PL" sz="2400" dirty="0" err="1"/>
              <a:t>S,x</a:t>
            </a:r>
            <a:r>
              <a:rPr lang="pl-PL" sz="2400" dirty="0"/>
              <a:t>) i odpowiednio operację podniesienia V(</a:t>
            </a:r>
            <a:r>
              <a:rPr lang="pl-PL" sz="2400" dirty="0" err="1"/>
              <a:t>S,x</a:t>
            </a:r>
            <a:r>
              <a:rPr lang="pl-PL" sz="2400" dirty="0"/>
              <a:t>). Procesy oczekujące na semaforze są obsługiwane w losowej, nieznanej z góry kolejności</a:t>
            </a:r>
            <a:r>
              <a:rPr lang="pl-PL" sz="2400" dirty="0" smtClean="0"/>
              <a:t>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1512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/>
              <a:t>Kopalnia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536" y="1268760"/>
            <a:ext cx="806489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Zadanie 7: </a:t>
            </a:r>
          </a:p>
          <a:p>
            <a:endParaRPr lang="pl-PL" sz="1600" dirty="0" smtClean="0"/>
          </a:p>
          <a:p>
            <a:r>
              <a:rPr lang="pl-PL" sz="2400" dirty="0"/>
              <a:t>W mieście </a:t>
            </a:r>
            <a:r>
              <a:rPr lang="pl-PL" sz="2400" dirty="0" err="1"/>
              <a:t>Saltville</a:t>
            </a:r>
            <a:r>
              <a:rPr lang="pl-PL" sz="2400" dirty="0"/>
              <a:t> postanowiono udostępnić turystom starą kopalnię soli. W kopalni tej znajdują się 4 wspaniałe sale warte obejrzenia. Sale połączone są przejściami zgodnie z planem podanym poniżej. Każda z </a:t>
            </a:r>
            <a:r>
              <a:rPr lang="pl-PL" sz="2400" dirty="0" err="1"/>
              <a:t>sal</a:t>
            </a:r>
            <a:r>
              <a:rPr lang="pl-PL" sz="2400" dirty="0"/>
              <a:t> ma pojemność X osób, z wyjątkiem sali nr 2, która jest 2 razy większa od pozostałych. Kopalnię można zwiedzać tylko wg ustalonego planu A lub B. Plan A zakłada zwiedzanie </a:t>
            </a:r>
            <a:r>
              <a:rPr lang="pl-PL" sz="2400" dirty="0" err="1"/>
              <a:t>sal</a:t>
            </a:r>
            <a:r>
              <a:rPr lang="pl-PL" sz="2400" dirty="0"/>
              <a:t> w kolejności 1,2,3,4, wjazd do kopali windą W1, wyjazd W2. Plan B dokładnie odwrotnie czyli zwiedzanie </a:t>
            </a:r>
            <a:r>
              <a:rPr lang="pl-PL" sz="2400" dirty="0" err="1"/>
              <a:t>sal</a:t>
            </a:r>
            <a:r>
              <a:rPr lang="pl-PL" sz="2400" dirty="0"/>
              <a:t> w kolejności 4,3,2,1, wjazd do kopali windą W2, a wyjazd W1</a:t>
            </a:r>
            <a:r>
              <a:rPr lang="pl-PL" sz="2400" dirty="0" smtClean="0"/>
              <a:t>.</a:t>
            </a:r>
          </a:p>
          <a:p>
            <a:endParaRPr lang="pl-PL" sz="2400" dirty="0"/>
          </a:p>
          <a:p>
            <a:r>
              <a:rPr lang="pl-PL" sz="2400" dirty="0"/>
              <a:t>Napisz pseudokod dla turysty zwiedzającego kopalnię wg trasy A lub B.</a:t>
            </a:r>
          </a:p>
        </p:txBody>
      </p:sp>
      <p:pic>
        <p:nvPicPr>
          <p:cNvPr id="2050" name="Picture 2" descr="Kopalnia sol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6" y="1127944"/>
            <a:ext cx="6264696" cy="492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16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/>
              <a:t>Lotniskowiec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536" y="1268760"/>
            <a:ext cx="806489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Zadanie 8: </a:t>
            </a:r>
          </a:p>
          <a:p>
            <a:endParaRPr lang="pl-PL" sz="1600" dirty="0" smtClean="0"/>
          </a:p>
          <a:p>
            <a:r>
              <a:rPr lang="pl-PL" sz="2000" dirty="0"/>
              <a:t>Lotniskowiec ma pokład o pojemności N samolotów oraz pas</a:t>
            </a:r>
          </a:p>
          <a:p>
            <a:r>
              <a:rPr lang="pl-PL" sz="2000" dirty="0"/>
              <a:t>startowy</a:t>
            </a:r>
            <a:r>
              <a:rPr lang="pl-PL" sz="2000" dirty="0" smtClean="0"/>
              <a:t>.</a:t>
            </a:r>
          </a:p>
          <a:p>
            <a:endParaRPr lang="pl-PL" sz="2000" dirty="0"/>
          </a:p>
          <a:p>
            <a:r>
              <a:rPr lang="pl-PL" sz="2000" dirty="0"/>
              <a:t>Pas startowy jest konieczny do startowania i lądowania </a:t>
            </a:r>
            <a:r>
              <a:rPr lang="pl-PL" sz="2000" dirty="0" smtClean="0"/>
              <a:t>samolotów, a </a:t>
            </a:r>
            <a:r>
              <a:rPr lang="pl-PL" sz="2000" dirty="0"/>
              <a:t>może z niego korzystać w danej chwili tylko jeden samolot</a:t>
            </a:r>
            <a:r>
              <a:rPr lang="pl-PL" sz="2000" dirty="0" smtClean="0"/>
              <a:t>. </a:t>
            </a:r>
          </a:p>
          <a:p>
            <a:endParaRPr lang="pl-PL" sz="2000" dirty="0"/>
          </a:p>
          <a:p>
            <a:r>
              <a:rPr lang="pl-PL" sz="2000" dirty="0" smtClean="0"/>
              <a:t>Gdy </a:t>
            </a:r>
            <a:r>
              <a:rPr lang="pl-PL" sz="2000" dirty="0"/>
              <a:t>liczba samolotów na lotniskowcu jest mniejsza niż</a:t>
            </a:r>
          </a:p>
          <a:p>
            <a:r>
              <a:rPr lang="pl-PL" sz="2000" dirty="0"/>
              <a:t>K : (0 &lt; K &lt; N ), priorytet w dostępie do pasa startowego mają</a:t>
            </a:r>
          </a:p>
          <a:p>
            <a:r>
              <a:rPr lang="pl-PL" sz="2000" dirty="0"/>
              <a:t>samoloty lądujące, w przeciwnym razie — startujące.</a:t>
            </a:r>
          </a:p>
          <a:p>
            <a:endParaRPr lang="pl-PL" sz="2000" dirty="0" smtClean="0"/>
          </a:p>
          <a:p>
            <a:r>
              <a:rPr lang="pl-PL" sz="2000" dirty="0" smtClean="0"/>
              <a:t>Zapisz </a:t>
            </a:r>
            <a:r>
              <a:rPr lang="pl-PL" sz="2000" dirty="0"/>
              <a:t>algorytm samolotu, który funkcjonuje według schematu</a:t>
            </a:r>
          </a:p>
          <a:p>
            <a:r>
              <a:rPr lang="pl-PL" sz="2000" dirty="0"/>
              <a:t>postój – start – lot – lądowanie itd. Samolotów może być więcej</a:t>
            </a:r>
          </a:p>
          <a:p>
            <a:r>
              <a:rPr lang="pl-PL" sz="2000" dirty="0"/>
              <a:t>niż N , wówczas ich część jest zawsze w powietrzu.</a:t>
            </a:r>
          </a:p>
        </p:txBody>
      </p:sp>
    </p:spTree>
    <p:extLst>
      <p:ext uri="{BB962C8B-B14F-4D97-AF65-F5344CB8AC3E}">
        <p14:creationId xmlns:p14="http://schemas.microsoft.com/office/powerpoint/2010/main" val="79856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/>
              <a:t>Cegielnia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536" y="1268760"/>
            <a:ext cx="80648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Zadanie 9: </a:t>
            </a:r>
          </a:p>
          <a:p>
            <a:endParaRPr lang="pl-PL" sz="1600" dirty="0" smtClean="0"/>
          </a:p>
          <a:p>
            <a:r>
              <a:rPr lang="pl-PL" dirty="0"/>
              <a:t>Przy taśmie transportowej pracuje trzech pracowników oznaczonych przez </a:t>
            </a:r>
            <a:r>
              <a:rPr lang="pl-PL" i="1" dirty="0"/>
              <a:t>P</a:t>
            </a:r>
            <a:r>
              <a:rPr lang="pl-PL" i="1" baseline="-25000" dirty="0"/>
              <a:t>1</a:t>
            </a:r>
            <a:r>
              <a:rPr lang="pl-PL" dirty="0"/>
              <a:t>, </a:t>
            </a:r>
            <a:r>
              <a:rPr lang="pl-PL" i="1" dirty="0"/>
              <a:t>P</a:t>
            </a:r>
            <a:r>
              <a:rPr lang="pl-PL" i="1" baseline="-25000" dirty="0"/>
              <a:t>2</a:t>
            </a:r>
            <a:r>
              <a:rPr lang="pl-PL" dirty="0"/>
              <a:t> i </a:t>
            </a:r>
            <a:r>
              <a:rPr lang="pl-PL" i="1" dirty="0"/>
              <a:t>P</a:t>
            </a:r>
            <a:r>
              <a:rPr lang="pl-PL" i="1" baseline="-25000" dirty="0"/>
              <a:t>3</a:t>
            </a:r>
            <a:r>
              <a:rPr lang="pl-PL" dirty="0"/>
              <a:t>. Pracownicy wrzucają na taśmę cegły o masach odpowiednio 1, 2 i 3 jednostki. Na końcu taśmy stoi ciężarówka o ładowności </a:t>
            </a:r>
            <a:r>
              <a:rPr lang="pl-PL" i="1" dirty="0"/>
              <a:t>C</a:t>
            </a:r>
            <a:r>
              <a:rPr lang="pl-PL" dirty="0"/>
              <a:t> jednostek, którą należy zawsze załadować do pełna. Wszyscy pracownicy starają się układać cegły na taśmie najszybciej jak to możliwe. Taśma może przetransportować w danej chwili maksymalnie </a:t>
            </a:r>
            <a:r>
              <a:rPr lang="pl-PL" i="1" dirty="0"/>
              <a:t>K</a:t>
            </a:r>
            <a:r>
              <a:rPr lang="pl-PL" dirty="0"/>
              <a:t> sztuk cegieł. Jednocześnie jednak taśma ma ograniczony udźwig: maksymalnie </a:t>
            </a:r>
            <a:r>
              <a:rPr lang="pl-PL" i="1" dirty="0"/>
              <a:t>M</a:t>
            </a:r>
            <a:r>
              <a:rPr lang="pl-PL" dirty="0"/>
              <a:t> jednostek masy, tak, że niedopuszczalne jest położenie np. samych tylko cegieł najcięższych (3</a:t>
            </a:r>
            <a:r>
              <a:rPr lang="pl-PL" i="1" dirty="0"/>
              <a:t>K</a:t>
            </a:r>
            <a:r>
              <a:rPr lang="pl-PL" dirty="0"/>
              <a:t>&gt;</a:t>
            </a:r>
            <a:r>
              <a:rPr lang="pl-PL" i="1" dirty="0"/>
              <a:t>M</a:t>
            </a:r>
            <a:r>
              <a:rPr lang="pl-PL" dirty="0"/>
              <a:t>). Po zapełnieniu ciężarówki na jej miejsce pojawia się natychmiast nowa o takich samych parametrach. Cegły „zjeżdżające” z taśmy </a:t>
            </a:r>
            <a:r>
              <a:rPr lang="pl-PL" i="1" dirty="0"/>
              <a:t>muszą</a:t>
            </a:r>
            <a:r>
              <a:rPr lang="pl-PL" dirty="0"/>
              <a:t> od razu trafić na samochód dokładnie w takiej kolejności jak zostały położone na taśmie</a:t>
            </a:r>
            <a:r>
              <a:rPr lang="pl-PL" dirty="0" smtClean="0"/>
              <a:t>.</a:t>
            </a:r>
          </a:p>
          <a:p>
            <a:endParaRPr lang="pl-PL" dirty="0" smtClean="0"/>
          </a:p>
          <a:p>
            <a:r>
              <a:rPr lang="pl-PL" dirty="0"/>
              <a:t>Napisz programy symulujące działanie pracowników i ciężarówki. Do implementacji programów można wykorzystać uogólnione operacje semaforowe </a:t>
            </a:r>
            <a:r>
              <a:rPr lang="pl-PL" i="1" dirty="0"/>
              <a:t>P</a:t>
            </a:r>
            <a:r>
              <a:rPr lang="pl-PL" dirty="0"/>
              <a:t> i </a:t>
            </a:r>
            <a:r>
              <a:rPr lang="pl-PL" i="1" dirty="0"/>
              <a:t>V</a:t>
            </a:r>
            <a:r>
              <a:rPr lang="pl-PL" dirty="0"/>
              <a:t> operujące na semaforach wielowartościowych (atomowe zmniejszanie i zwiększanie semafora o dowolną wartość). Proszę użyć następującej notacji: </a:t>
            </a:r>
            <a:r>
              <a:rPr lang="pl-PL" i="1" dirty="0"/>
              <a:t>P</a:t>
            </a:r>
            <a:r>
              <a:rPr lang="pl-PL" dirty="0"/>
              <a:t>(</a:t>
            </a:r>
            <a:r>
              <a:rPr lang="pl-PL" i="1" dirty="0" err="1"/>
              <a:t>s</a:t>
            </a:r>
            <a:r>
              <a:rPr lang="pl-PL" dirty="0" err="1"/>
              <a:t>,</a:t>
            </a:r>
            <a:r>
              <a:rPr lang="pl-PL" i="1" dirty="0" err="1"/>
              <a:t>n</a:t>
            </a:r>
            <a:r>
              <a:rPr lang="pl-PL" dirty="0"/>
              <a:t>) oznacza opuszczenie semafora </a:t>
            </a:r>
            <a:r>
              <a:rPr lang="pl-PL" i="1" dirty="0"/>
              <a:t>s</a:t>
            </a:r>
            <a:r>
              <a:rPr lang="pl-PL" dirty="0"/>
              <a:t> o </a:t>
            </a:r>
            <a:r>
              <a:rPr lang="pl-PL" i="1" dirty="0"/>
              <a:t>n</a:t>
            </a:r>
            <a:r>
              <a:rPr lang="pl-PL" dirty="0"/>
              <a:t> jednostek, przy czym </a:t>
            </a:r>
            <a:r>
              <a:rPr lang="pl-PL" i="1" dirty="0"/>
              <a:t>P</a:t>
            </a:r>
            <a:r>
              <a:rPr lang="pl-PL" dirty="0"/>
              <a:t>(</a:t>
            </a:r>
            <a:r>
              <a:rPr lang="pl-PL" i="1" dirty="0"/>
              <a:t>s</a:t>
            </a:r>
            <a:r>
              <a:rPr lang="pl-PL" dirty="0"/>
              <a:t>)≡</a:t>
            </a:r>
            <a:r>
              <a:rPr lang="pl-PL" i="1" dirty="0"/>
              <a:t>P</a:t>
            </a:r>
            <a:r>
              <a:rPr lang="pl-PL" dirty="0"/>
              <a:t>(</a:t>
            </a:r>
            <a:r>
              <a:rPr lang="pl-PL" i="1" dirty="0"/>
              <a:t>s</a:t>
            </a:r>
            <a:r>
              <a:rPr lang="pl-PL" dirty="0"/>
              <a:t>,1</a:t>
            </a:r>
            <a:r>
              <a:rPr lang="pl-PL" dirty="0" smtClean="0"/>
              <a:t>).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351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ja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1312</TotalTime>
  <Words>1045</Words>
  <Application>Microsoft Office PowerPoint</Application>
  <PresentationFormat>Pokaz na ekranie (4:3)</PresentationFormat>
  <Paragraphs>65</Paragraphs>
  <Slides>10</Slides>
  <Notes>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Prezentacja1</vt:lpstr>
      <vt:lpstr>Systemy Operacyjne 2</vt:lpstr>
      <vt:lpstr>Statki wpływające do portu</vt:lpstr>
      <vt:lpstr>Statek pasażerski</vt:lpstr>
      <vt:lpstr>Implementacje smaforów</vt:lpstr>
      <vt:lpstr>Regiony krytyczne</vt:lpstr>
      <vt:lpstr>Parowozowania</vt:lpstr>
      <vt:lpstr>Magazyn</vt:lpstr>
      <vt:lpstr>Kopalnia</vt:lpstr>
      <vt:lpstr>Lotniskowiec</vt:lpstr>
      <vt:lpstr>Cegielnia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reiben</dc:creator>
  <cp:lastModifiedBy>Andrzej Stroinski</cp:lastModifiedBy>
  <cp:revision>203</cp:revision>
  <dcterms:created xsi:type="dcterms:W3CDTF">2012-07-17T09:36:10Z</dcterms:created>
  <dcterms:modified xsi:type="dcterms:W3CDTF">2014-01-15T15:58:20Z</dcterms:modified>
</cp:coreProperties>
</file>