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Montserrat"/>
      <p:regular r:id="rId47"/>
      <p:bold r:id="rId48"/>
      <p:italic r:id="rId49"/>
      <p:boldItalic r:id="rId50"/>
    </p:embeddedFont>
    <p:embeddedFont>
      <p:font typeface="Lato"/>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bold.fntdata"/><Relationship Id="rId47" Type="http://schemas.openxmlformats.org/officeDocument/2006/relationships/font" Target="fonts/Montserrat-regular.fntdata"/><Relationship Id="rId49" Type="http://schemas.openxmlformats.org/officeDocument/2006/relationships/font" Target="fonts/Montserra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ato-regular.fntdata"/><Relationship Id="rId50" Type="http://schemas.openxmlformats.org/officeDocument/2006/relationships/font" Target="fonts/Montserrat-boldItalic.fntdata"/><Relationship Id="rId53" Type="http://schemas.openxmlformats.org/officeDocument/2006/relationships/font" Target="fonts/Lato-italic.fntdata"/><Relationship Id="rId52" Type="http://schemas.openxmlformats.org/officeDocument/2006/relationships/font" Target="fonts/Lato-bold.fntdata"/><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font" Target="fonts/Lato-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874fa9b9c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74fa9b9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874fa9b9c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874fa9b9c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74fa9b9c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74fa9b9c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874fa9b9c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874fa9b9c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874fa9b9c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874fa9b9c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875578fe5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875578fe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875578fe5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875578fe5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875578fe5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875578fe5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85c603e5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85c603e5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85c603e5d0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85c603e5d0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85c603e5d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85c603e5d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85c603e5d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85c603e5d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85c603e5d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85c603e5d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85b64264d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85b64264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85b6426562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85b642656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85b642656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85b642656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85b642656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85b642656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876cc53b0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876cc53b0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876cc53b0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876cc53b0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876cc53b0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876cc53b0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876cc53b0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876cc53b0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876cc53b0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876cc53b0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896f876f2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896f876f2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876cc53b02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876cc53b02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876cc53b02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876cc53b02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876cc53b02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876cc53b02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876cc53b02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876cc53b02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876cc53b02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876cc53b02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876cc53b02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876cc53b02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876cc53b02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876cc53b02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876cc53b02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876cc53b02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85e664c01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85e664c01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85e664c01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85e664c01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85e664c01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85e664c01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85e664c01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85e664c01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85e664c01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85e664c01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85e664c01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85e664c01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85e664c01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85e664c01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896f876f2a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896f876f2a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85e664c01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85e664c01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p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Dowodzenie poprawności algorytmów</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Zajęcia ćwiczeniowe przed egzaminem</a:t>
            </a:r>
            <a:endParaRPr/>
          </a:p>
        </p:txBody>
      </p:sp>
      <p:pic>
        <p:nvPicPr>
          <p:cNvPr id="136" name="Google Shape;136;p13"/>
          <p:cNvPicPr preferRelativeResize="0"/>
          <p:nvPr/>
        </p:nvPicPr>
        <p:blipFill>
          <a:blip r:embed="rId3">
            <a:alphaModFix/>
          </a:blip>
          <a:stretch>
            <a:fillRect/>
          </a:stretch>
        </p:blipFill>
        <p:spPr>
          <a:xfrm>
            <a:off x="194675" y="3157300"/>
            <a:ext cx="1771650" cy="1743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Jak łatwo, szybko i przyjemnie udowodnić poprawność każdego algorytmu?</a:t>
            </a:r>
            <a:endParaRPr/>
          </a:p>
        </p:txBody>
      </p:sp>
      <p:sp>
        <p:nvSpPr>
          <p:cNvPr id="142" name="Google Shape;142;p1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pl" sz="2700"/>
              <a:t>ŁATWO? </a:t>
            </a:r>
            <a:r>
              <a:rPr lang="pl" sz="2700"/>
              <a:t>NIE DA SIĘ.</a:t>
            </a:r>
            <a:endParaRPr sz="2700"/>
          </a:p>
          <a:p>
            <a:pPr indent="-323850" lvl="0" marL="457200" rtl="0" algn="l">
              <a:spcBef>
                <a:spcPts val="1600"/>
              </a:spcBef>
              <a:spcAft>
                <a:spcPts val="0"/>
              </a:spcAft>
              <a:buSzPts val="1500"/>
              <a:buChar char="●"/>
            </a:pPr>
            <a:r>
              <a:rPr lang="pl" sz="1500"/>
              <a:t>Procesy wykonują się równolegle, należy rozważać więc wszystkie możliwe przeploty - problem eksplozji stanów...</a:t>
            </a:r>
            <a:endParaRPr sz="1500"/>
          </a:p>
          <a:p>
            <a:pPr indent="-323850" lvl="0" marL="457200" rtl="0" algn="l">
              <a:spcBef>
                <a:spcPts val="0"/>
              </a:spcBef>
              <a:spcAft>
                <a:spcPts val="0"/>
              </a:spcAft>
              <a:buSzPts val="1500"/>
              <a:buChar char="●"/>
            </a:pPr>
            <a:r>
              <a:rPr lang="pl" sz="1500"/>
              <a:t>Wprowadzenie możliwości awarii lub zagubienia wiadomości dodatkowo komplikuje dowody. </a:t>
            </a:r>
            <a:endParaRPr sz="1500"/>
          </a:p>
          <a:p>
            <a:pPr indent="0" lvl="0" marL="457200" rtl="0" algn="l">
              <a:spcBef>
                <a:spcPts val="1600"/>
              </a:spcBef>
              <a:spcAft>
                <a:spcPts val="0"/>
              </a:spcAft>
              <a:buNone/>
            </a:pPr>
            <a:r>
              <a:rPr lang="pl" sz="1500"/>
              <a:t>Najciekawsza część przetwarzania rozproszonego: nie, jak sprawić, by coś działało szybciej; ale czy coś w ogóle może działać.</a:t>
            </a:r>
            <a:endParaRPr sz="1500"/>
          </a:p>
          <a:p>
            <a:pPr indent="0" lvl="0" marL="457200" rtl="0" algn="l">
              <a:spcBef>
                <a:spcPts val="1600"/>
              </a:spcBef>
              <a:spcAft>
                <a:spcPts val="0"/>
              </a:spcAft>
              <a:buNone/>
            </a:pPr>
            <a:r>
              <a:rPr lang="pl" sz="1500"/>
              <a:t>Jak zwykle, wszystko zależy od założeń i tego, co chcemy udowodnić. </a:t>
            </a:r>
            <a:endParaRPr sz="1500"/>
          </a:p>
          <a:p>
            <a:pPr indent="0" lvl="0" marL="0" rtl="0" algn="l">
              <a:spcBef>
                <a:spcPts val="1600"/>
              </a:spcBef>
              <a:spcAft>
                <a:spcPts val="0"/>
              </a:spcAft>
              <a:buNone/>
            </a:pPr>
            <a:r>
              <a:t/>
            </a:r>
            <a:endParaRPr sz="1500"/>
          </a:p>
          <a:p>
            <a:pPr indent="0" lvl="0" marL="0" rtl="0" algn="l">
              <a:spcBef>
                <a:spcPts val="1600"/>
              </a:spcBef>
              <a:spcAft>
                <a:spcPts val="1600"/>
              </a:spcAft>
              <a:buNone/>
            </a:pPr>
            <a: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0" st="0"/>
                                            </p:txEl>
                                          </p:spTgt>
                                        </p:tgtEl>
                                        <p:attrNameLst>
                                          <p:attrName>style.visibility</p:attrName>
                                        </p:attrNameLst>
                                      </p:cBhvr>
                                      <p:to>
                                        <p:strVal val="visible"/>
                                      </p:to>
                                    </p:set>
                                    <p:animEffect filter="fade" transition="in">
                                      <p:cBhvr>
                                        <p:cTn dur="1000"/>
                                        <p:tgtEl>
                                          <p:spTgt spid="1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1" st="1"/>
                                            </p:txEl>
                                          </p:spTgt>
                                        </p:tgtEl>
                                        <p:attrNameLst>
                                          <p:attrName>style.visibility</p:attrName>
                                        </p:attrNameLst>
                                      </p:cBhvr>
                                      <p:to>
                                        <p:strVal val="visible"/>
                                      </p:to>
                                    </p:set>
                                    <p:animEffect filter="fade" transition="in">
                                      <p:cBhvr>
                                        <p:cTn dur="1000"/>
                                        <p:tgtEl>
                                          <p:spTgt spid="1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2" st="2"/>
                                            </p:txEl>
                                          </p:spTgt>
                                        </p:tgtEl>
                                        <p:attrNameLst>
                                          <p:attrName>style.visibility</p:attrName>
                                        </p:attrNameLst>
                                      </p:cBhvr>
                                      <p:to>
                                        <p:strVal val="visible"/>
                                      </p:to>
                                    </p:set>
                                    <p:animEffect filter="fade" transition="in">
                                      <p:cBhvr>
                                        <p:cTn dur="1000"/>
                                        <p:tgtEl>
                                          <p:spTgt spid="1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3" st="3"/>
                                            </p:txEl>
                                          </p:spTgt>
                                        </p:tgtEl>
                                        <p:attrNameLst>
                                          <p:attrName>style.visibility</p:attrName>
                                        </p:attrNameLst>
                                      </p:cBhvr>
                                      <p:to>
                                        <p:strVal val="visible"/>
                                      </p:to>
                                    </p:set>
                                    <p:animEffect filter="fade" transition="in">
                                      <p:cBhvr>
                                        <p:cTn dur="1000"/>
                                        <p:tgtEl>
                                          <p:spTgt spid="14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4" st="4"/>
                                            </p:txEl>
                                          </p:spTgt>
                                        </p:tgtEl>
                                        <p:attrNameLst>
                                          <p:attrName>style.visibility</p:attrName>
                                        </p:attrNameLst>
                                      </p:cBhvr>
                                      <p:to>
                                        <p:strVal val="visible"/>
                                      </p:to>
                                    </p:set>
                                    <p:animEffect filter="fade" transition="in">
                                      <p:cBhvr>
                                        <p:cTn dur="1000"/>
                                        <p:tgtEl>
                                          <p:spTgt spid="14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5" st="5"/>
                                            </p:txEl>
                                          </p:spTgt>
                                        </p:tgtEl>
                                        <p:attrNameLst>
                                          <p:attrName>style.visibility</p:attrName>
                                        </p:attrNameLst>
                                      </p:cBhvr>
                                      <p:to>
                                        <p:strVal val="visible"/>
                                      </p:to>
                                    </p:set>
                                    <p:animEffect filter="fade" transition="in">
                                      <p:cBhvr>
                                        <p:cTn dur="1000"/>
                                        <p:tgtEl>
                                          <p:spTgt spid="14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6" st="6"/>
                                            </p:txEl>
                                          </p:spTgt>
                                        </p:tgtEl>
                                        <p:attrNameLst>
                                          <p:attrName>style.visibility</p:attrName>
                                        </p:attrNameLst>
                                      </p:cBhvr>
                                      <p:to>
                                        <p:strVal val="visible"/>
                                      </p:to>
                                    </p:set>
                                    <p:animEffect filter="fade" transition="in">
                                      <p:cBhvr>
                                        <p:cTn dur="1000"/>
                                        <p:tgtEl>
                                          <p:spTgt spid="14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Co dowodzimy?</a:t>
            </a:r>
            <a:endParaRPr/>
          </a:p>
        </p:txBody>
      </p:sp>
      <p:sp>
        <p:nvSpPr>
          <p:cNvPr id="148" name="Google Shape;148;p1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Najogólniej, interesować nas będą tylko dwie  kategorie własności: żywotność i bezpieczeństwo.</a:t>
            </a:r>
            <a:endParaRPr/>
          </a:p>
          <a:p>
            <a:pPr indent="-311150" lvl="0" marL="457200" rtl="0" algn="l">
              <a:spcBef>
                <a:spcPts val="1600"/>
              </a:spcBef>
              <a:spcAft>
                <a:spcPts val="0"/>
              </a:spcAft>
              <a:buSzPts val="1300"/>
              <a:buChar char="●"/>
            </a:pPr>
            <a:r>
              <a:rPr b="1" lang="pl"/>
              <a:t>Żywotność, postęp </a:t>
            </a:r>
            <a:r>
              <a:rPr lang="pl"/>
              <a:t>(</a:t>
            </a:r>
            <a:r>
              <a:rPr i="1" lang="pl"/>
              <a:t>liveness</a:t>
            </a:r>
            <a:r>
              <a:rPr lang="pl"/>
              <a:t>): czy to, czego chcemy, w końcu </a:t>
            </a:r>
            <a:r>
              <a:rPr i="1" lang="pl"/>
              <a:t>ostatecznie</a:t>
            </a:r>
            <a:r>
              <a:rPr lang="pl"/>
              <a:t> się uda? Nb. nie interesuje nas tutaj fairness, czyli warunki typu “czy jeden proces osiągnie cel co najmniej raz, gdy wszystkie inne procesy osiągną cel </a:t>
            </a:r>
            <a:r>
              <a:rPr i="1" lang="pl"/>
              <a:t>k</a:t>
            </a:r>
            <a:r>
              <a:rPr lang="pl"/>
              <a:t> razy”</a:t>
            </a:r>
            <a:endParaRPr/>
          </a:p>
          <a:p>
            <a:pPr indent="-311150" lvl="0" marL="457200" rtl="0" algn="l">
              <a:spcBef>
                <a:spcPts val="0"/>
              </a:spcBef>
              <a:spcAft>
                <a:spcPts val="0"/>
              </a:spcAft>
              <a:buSzPts val="1300"/>
              <a:buChar char="●"/>
            </a:pPr>
            <a:r>
              <a:rPr b="1" lang="pl"/>
              <a:t>Bezpieczeństwo</a:t>
            </a:r>
            <a:r>
              <a:rPr lang="pl"/>
              <a:t> (</a:t>
            </a:r>
            <a:r>
              <a:rPr i="1" lang="pl"/>
              <a:t>safety</a:t>
            </a:r>
            <a:r>
              <a:rPr lang="pl"/>
              <a:t>):  czy to, czego nie chcemy, </a:t>
            </a:r>
            <a:r>
              <a:rPr i="1" lang="pl"/>
              <a:t>nigdy</a:t>
            </a:r>
            <a:r>
              <a:rPr lang="pl"/>
              <a:t> się nie stanie? Czy nie stanie się coś złego? (UWAGA: algorytm może mieć kilka własności możliwych do skategoryzowania jako bezpieczeństwo, wszystkie trzeba udowodnić!)</a:t>
            </a:r>
            <a:endParaRPr/>
          </a:p>
          <a:p>
            <a:pPr indent="0" lvl="0" marL="0" rtl="0" algn="l">
              <a:spcBef>
                <a:spcPts val="1600"/>
              </a:spcBef>
              <a:spcAft>
                <a:spcPts val="1600"/>
              </a:spcAft>
              <a:buNone/>
            </a:pPr>
            <a:r>
              <a:rPr lang="pl"/>
              <a:t>Zwykle dla omawianych algorytmów łatwiej jest udowodnić żywotność niż bezpieczeństwo; łatwiej też pokazać, że coś narusza warunki bezpieczeństwa, niż, że nie narusza.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10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10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1000"/>
                                        <p:tgtEl>
                                          <p:spTgt spid="1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3" st="3"/>
                                            </p:txEl>
                                          </p:spTgt>
                                        </p:tgtEl>
                                        <p:attrNameLst>
                                          <p:attrName>style.visibility</p:attrName>
                                        </p:attrNameLst>
                                      </p:cBhvr>
                                      <p:to>
                                        <p:strVal val="visible"/>
                                      </p:to>
                                    </p:set>
                                    <p:animEffect filter="fade" transition="in">
                                      <p:cBhvr>
                                        <p:cTn dur="1000"/>
                                        <p:tgtEl>
                                          <p:spTgt spid="14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Dowody</a:t>
            </a:r>
            <a:endParaRPr/>
          </a:p>
        </p:txBody>
      </p:sp>
      <p:sp>
        <p:nvSpPr>
          <p:cNvPr id="154" name="Google Shape;154;p16"/>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Dowód przez przykład: tylko i wyłącznie dla pokazania, że coś nie działa. </a:t>
            </a:r>
            <a:r>
              <a:rPr i="1" lang="pl"/>
              <a:t>NIGDY</a:t>
            </a:r>
            <a:r>
              <a:rPr lang="pl"/>
              <a:t> nie używamy dla pokazania, że coś działa.</a:t>
            </a:r>
            <a:endParaRPr/>
          </a:p>
          <a:p>
            <a:pPr indent="0" lvl="0" marL="0" rtl="0" algn="ctr">
              <a:spcBef>
                <a:spcPts val="1600"/>
              </a:spcBef>
              <a:spcAft>
                <a:spcPts val="0"/>
              </a:spcAft>
              <a:buNone/>
            </a:pPr>
            <a:r>
              <a:rPr lang="pl"/>
              <a:t>Przykład: “Udowodnij, że jedzenie czekolady sprawi, że Danilecki będzie żyć wiecznie”</a:t>
            </a:r>
            <a:endParaRPr/>
          </a:p>
          <a:p>
            <a:pPr indent="0" lvl="0" marL="0" rtl="0" algn="l">
              <a:spcBef>
                <a:spcPts val="1600"/>
              </a:spcBef>
              <a:spcAft>
                <a:spcPts val="0"/>
              </a:spcAft>
              <a:buNone/>
            </a:pPr>
            <a:r>
              <a:rPr lang="pl"/>
              <a:t>Dowód przez sprzeczność: zakładamy, że algorytm nie działa (np. nie wyznacza stanu spójnego). Pokazujemy, że aby algorytm nie działał, trzeba spełnić pewne warunki, a te warunki stoją w sprzeczności albo z logiką algorytmu, albo z założeniami.</a:t>
            </a:r>
            <a:endParaRPr/>
          </a:p>
          <a:p>
            <a:pPr indent="0" lvl="0" marL="0" rtl="0" algn="ctr">
              <a:spcBef>
                <a:spcPts val="1600"/>
              </a:spcBef>
              <a:spcAft>
                <a:spcPts val="1600"/>
              </a:spcAft>
              <a:buNone/>
            </a:pPr>
            <a:r>
              <a:rPr lang="pl"/>
              <a:t>Przykład: “Załóżmy, że działają tramwaje, Danilecki nie umiera, nikt go nie napada po drodze, nic mu nie przeszkadza w dotarciu do celu  i nie idzie nieskończenie wolno. Udowodnij, że Danilecki wychodząc z domu i chcąc dotrzeć na wykład, ostatecznie na nią dotrze”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0" st="0"/>
                                            </p:txEl>
                                          </p:spTgt>
                                        </p:tgtEl>
                                        <p:attrNameLst>
                                          <p:attrName>style.visibility</p:attrName>
                                        </p:attrNameLst>
                                      </p:cBhvr>
                                      <p:to>
                                        <p:strVal val="visible"/>
                                      </p:to>
                                    </p:set>
                                    <p:animEffect filter="fade" transition="in">
                                      <p:cBhvr>
                                        <p:cTn dur="1000"/>
                                        <p:tgtEl>
                                          <p:spTgt spid="1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1" st="1"/>
                                            </p:txEl>
                                          </p:spTgt>
                                        </p:tgtEl>
                                        <p:attrNameLst>
                                          <p:attrName>style.visibility</p:attrName>
                                        </p:attrNameLst>
                                      </p:cBhvr>
                                      <p:to>
                                        <p:strVal val="visible"/>
                                      </p:to>
                                    </p:set>
                                    <p:animEffect filter="fade" transition="in">
                                      <p:cBhvr>
                                        <p:cTn dur="1000"/>
                                        <p:tgtEl>
                                          <p:spTgt spid="1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2" st="2"/>
                                            </p:txEl>
                                          </p:spTgt>
                                        </p:tgtEl>
                                        <p:attrNameLst>
                                          <p:attrName>style.visibility</p:attrName>
                                        </p:attrNameLst>
                                      </p:cBhvr>
                                      <p:to>
                                        <p:strVal val="visible"/>
                                      </p:to>
                                    </p:set>
                                    <p:animEffect filter="fade" transition="in">
                                      <p:cBhvr>
                                        <p:cTn dur="1000"/>
                                        <p:tgtEl>
                                          <p:spTgt spid="1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3" st="3"/>
                                            </p:txEl>
                                          </p:spTgt>
                                        </p:tgtEl>
                                        <p:attrNameLst>
                                          <p:attrName>style.visibility</p:attrName>
                                        </p:attrNameLst>
                                      </p:cBhvr>
                                      <p:to>
                                        <p:strVal val="visible"/>
                                      </p:to>
                                    </p:set>
                                    <p:animEffect filter="fade" transition="in">
                                      <p:cBhvr>
                                        <p:cTn dur="1000"/>
                                        <p:tgtEl>
                                          <p:spTgt spid="15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Dowody	</a:t>
            </a:r>
            <a:endParaRPr/>
          </a:p>
        </p:txBody>
      </p:sp>
      <p:sp>
        <p:nvSpPr>
          <p:cNvPr id="160" name="Google Shape;160;p17"/>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pl" sz="1400"/>
              <a:t>Wymienienie wszystkich możliwych przypadków i analiza (dowodzenie poniekąd </a:t>
            </a:r>
            <a:r>
              <a:rPr i="1" lang="pl" sz="1400"/>
              <a:t>brute force</a:t>
            </a:r>
            <a:r>
              <a:rPr lang="pl" sz="1400"/>
              <a:t>)</a:t>
            </a:r>
            <a:endParaRPr sz="1400"/>
          </a:p>
          <a:p>
            <a:pPr indent="0" lvl="0" marL="457200" rtl="0" algn="l">
              <a:spcBef>
                <a:spcPts val="1600"/>
              </a:spcBef>
              <a:spcAft>
                <a:spcPts val="0"/>
              </a:spcAft>
              <a:buNone/>
            </a:pPr>
            <a:r>
              <a:rPr lang="pl" sz="1400"/>
              <a:t>Wykazanie, że z założeń i budowy algorytmu wynikać mogą tylko określone przebiegi, podzielenie ich na przypadki, analiza każdego z nich. Najtrudniejszy dla studentów dowód.</a:t>
            </a:r>
            <a:endParaRPr sz="1400"/>
          </a:p>
          <a:p>
            <a:pPr indent="-317500" lvl="0" marL="457200" rtl="0" algn="l">
              <a:spcBef>
                <a:spcPts val="1600"/>
              </a:spcBef>
              <a:spcAft>
                <a:spcPts val="0"/>
              </a:spcAft>
              <a:buSzPts val="1400"/>
              <a:buChar char="●"/>
            </a:pPr>
            <a:r>
              <a:rPr lang="pl" sz="1400"/>
              <a:t>Dowodzenie indukcyjne: często bardzo przydatne i proste, ale wątpliwe, by udało się je wykorzystać w dowodzeniu algorytmów podczas egzaminu.</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Jak doprowadzić prowadzących do płaczu</a:t>
            </a:r>
            <a:endParaRPr/>
          </a:p>
        </p:txBody>
      </p:sp>
      <p:sp>
        <p:nvSpPr>
          <p:cNvPr id="166" name="Google Shape;166;p18"/>
          <p:cNvSpPr txBox="1"/>
          <p:nvPr>
            <p:ph idx="1" type="body"/>
          </p:nvPr>
        </p:nvSpPr>
        <p:spPr>
          <a:xfrm>
            <a:off x="1297500" y="1382125"/>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“Ten algorytm jest podobny do X, a na wykładzie pokazaliśmy, że X działa. Tadaa!”</a:t>
            </a:r>
            <a:endParaRPr/>
          </a:p>
          <a:p>
            <a:pPr indent="0" lvl="0" marL="0" rtl="0" algn="l">
              <a:spcBef>
                <a:spcPts val="1600"/>
              </a:spcBef>
              <a:spcAft>
                <a:spcPts val="0"/>
              </a:spcAft>
              <a:buNone/>
            </a:pPr>
            <a:r>
              <a:rPr lang="pl"/>
              <a:t>Pytanie: Udowodnij, że algorytm Chandy-Lamporta dla kanałów FIFO wyznacza poprawny stan spójny. Odpowiedź: “wynika to z założenia kanałów FIFO oraz budowy algorytmu”</a:t>
            </a:r>
            <a:endParaRPr/>
          </a:p>
          <a:p>
            <a:pPr indent="0" lvl="0" marL="0" rtl="0" algn="l">
              <a:spcBef>
                <a:spcPts val="1600"/>
              </a:spcBef>
              <a:spcAft>
                <a:spcPts val="0"/>
              </a:spcAft>
              <a:buNone/>
            </a:pPr>
            <a:r>
              <a:rPr lang="pl"/>
              <a:t>Pytanie: Udowodnij, że algorytm Chandy-Lamporta wyznacza globalny stan spójny. Odpowiedź: “Kanały są FIFO, mój wujek w młodości grał w piłkę, a z tego wynika, że stan jest spójny” (non sequitur)</a:t>
            </a:r>
            <a:endParaRPr/>
          </a:p>
          <a:p>
            <a:pPr indent="0" lvl="0" marL="0" rtl="0" algn="l">
              <a:spcBef>
                <a:spcPts val="1600"/>
              </a:spcBef>
              <a:spcAft>
                <a:spcPts val="1600"/>
              </a:spcAft>
              <a:buNone/>
            </a:pPr>
            <a:r>
              <a:rPr lang="pl"/>
              <a:t>Inne: pisanie wszystkiego, co wiemy na temat (aka “słoń ma trąbę podobną do dżdżownicy, a dżdżownica…”), skróty myślowe, hasłowość - np. wymienienie punktów bez wskazania, jak z punktu A wynika punkt B.  Postulowanie prawdziwości czegoś bez udowodnienia, a potem korzystania z tego w dowodzie (Zwłaszcza, gdy się jawnie nie mówi,  że się to zakłada). Błędne założenia (typu “zakładam, że Danilecki jest nieśmiertelny”). Niezrozumienie tezy do udowodnienia; błędne koło...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10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1000"/>
                                        <p:tgtEl>
                                          <p:spTgt spid="1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1000"/>
                                        <p:tgtEl>
                                          <p:spTgt spid="1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animEffect filter="fade" transition="in">
                                      <p:cBhvr>
                                        <p:cTn dur="1000"/>
                                        <p:tgtEl>
                                          <p:spTgt spid="16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Niepoprawność algorytmu - Chandy-Lamport bez kanałów FIFO (1)</a:t>
            </a:r>
            <a:endParaRPr/>
          </a:p>
        </p:txBody>
      </p:sp>
      <p:sp>
        <p:nvSpPr>
          <p:cNvPr id="172" name="Google Shape;172;p19"/>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Pytanie: Pokaż niepoprawność algorytmu Chandy-Lamporta wyznaczania spójnego stanu globalnego, gdy kanały nie zachowują własności FIFO.</a:t>
            </a:r>
            <a:endParaRPr/>
          </a:p>
          <a:p>
            <a:pPr indent="0" lvl="0" marL="0" rtl="0" algn="l">
              <a:spcBef>
                <a:spcPts val="1600"/>
              </a:spcBef>
              <a:spcAft>
                <a:spcPts val="0"/>
              </a:spcAft>
              <a:buNone/>
            </a:pPr>
            <a:r>
              <a:rPr lang="pl"/>
              <a:t>UWAGA: jeżeli ktoś napisze “a bo procesy mogą się zepsuć”, to raczej nie powinien sobie gratulować.</a:t>
            </a:r>
            <a:endParaRPr/>
          </a:p>
          <a:p>
            <a:pPr indent="0" lvl="0" marL="0" rtl="0" algn="l">
              <a:spcBef>
                <a:spcPts val="1600"/>
              </a:spcBef>
              <a:spcAft>
                <a:spcPts val="0"/>
              </a:spcAft>
              <a:buNone/>
            </a:pPr>
            <a:r>
              <a:rPr lang="pl"/>
              <a:t>Wystarczy przykład. Musimy pokazać, że możliwe jest wyznaczenie niespójnej  konfiguracji  𝜱. Niespójna konfiguracja pojawi się wtedy, gdy E ∈</a:t>
            </a:r>
            <a:r>
              <a:rPr lang="pl"/>
              <a:t>𝜱, E’↦E, a E’</a:t>
            </a:r>
            <a:r>
              <a:rPr lang="pl"/>
              <a:t>∉</a:t>
            </a:r>
            <a:r>
              <a:rPr lang="pl"/>
              <a:t>𝜱. E to może być odbiór wiadomości </a:t>
            </a:r>
            <a:r>
              <a:rPr i="1" lang="pl"/>
              <a:t>M</a:t>
            </a:r>
            <a:r>
              <a:rPr lang="pl"/>
              <a:t>, a E’ - wysłanie wiadomości M. Zauważmy, że konfiguracja 𝜱</a:t>
            </a:r>
            <a:r>
              <a:rPr i="1" lang="pl"/>
              <a:t> </a:t>
            </a:r>
            <a:r>
              <a:rPr lang="pl"/>
              <a:t>jest wyznaczana po pierwszym otrzymaniu znacznika Z, po którym przesyłamy go natychmiast dalej. </a:t>
            </a:r>
            <a:endParaRPr/>
          </a:p>
          <a:p>
            <a:pPr indent="0" lvl="0" marL="0" rtl="0" algn="l">
              <a:spcBef>
                <a:spcPts val="1600"/>
              </a:spcBef>
              <a:spcAft>
                <a:spcPts val="1600"/>
              </a:spcAft>
              <a:buNone/>
            </a:pPr>
            <a:r>
              <a:rPr lang="pl"/>
              <a:t>Na następnym slajdzie pokazujemy rysunek obrazujący sytuację dozwoloną przez algorytm, prowadzącej do wyznaczenia niespójnej konfiguracji, o ile kanały nie są FIFO.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Niepoprawność algorytmu - Chandy-Lamport bez kanałów FIFO (2)</a:t>
            </a:r>
            <a:endParaRPr/>
          </a:p>
        </p:txBody>
      </p:sp>
      <p:sp>
        <p:nvSpPr>
          <p:cNvPr id="178" name="Google Shape;178;p20"/>
          <p:cNvSpPr txBox="1"/>
          <p:nvPr>
            <p:ph idx="1" type="body"/>
          </p:nvPr>
        </p:nvSpPr>
        <p:spPr>
          <a:xfrm>
            <a:off x="452150" y="1567550"/>
            <a:ext cx="7884300" cy="17640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pl"/>
              <a:t>A</a:t>
            </a:r>
            <a:r>
              <a:rPr lang="pl"/>
              <a:t> - zdarzenie wysłania znacznika Z następujące po zapisaniu stanu s</a:t>
            </a:r>
            <a:r>
              <a:rPr baseline="-25000" lang="pl"/>
              <a:t>i</a:t>
            </a:r>
            <a:r>
              <a:rPr baseline="30000" lang="pl"/>
              <a:t>x</a:t>
            </a:r>
            <a:r>
              <a:rPr lang="pl"/>
              <a:t> wchodzącego w skład konfiguracji </a:t>
            </a:r>
            <a:r>
              <a:rPr lang="pl"/>
              <a:t>𝜱</a:t>
            </a:r>
            <a:endParaRPr/>
          </a:p>
          <a:p>
            <a:pPr indent="-311150" lvl="0" marL="457200" rtl="0" algn="l">
              <a:spcBef>
                <a:spcPts val="0"/>
              </a:spcBef>
              <a:spcAft>
                <a:spcPts val="0"/>
              </a:spcAft>
              <a:buSzPts val="1300"/>
              <a:buChar char="●"/>
            </a:pPr>
            <a:r>
              <a:rPr lang="pl"/>
              <a:t>B - zdarzenie wysłania wiadomości </a:t>
            </a:r>
            <a:r>
              <a:rPr i="1" lang="pl"/>
              <a:t>M</a:t>
            </a:r>
            <a:endParaRPr/>
          </a:p>
          <a:p>
            <a:pPr indent="-311150" lvl="0" marL="457200" rtl="0" algn="l">
              <a:spcBef>
                <a:spcPts val="0"/>
              </a:spcBef>
              <a:spcAft>
                <a:spcPts val="0"/>
              </a:spcAft>
              <a:buSzPts val="1300"/>
              <a:buChar char="●"/>
            </a:pPr>
            <a:r>
              <a:rPr lang="pl"/>
              <a:t>C - zdarzenie odbioru </a:t>
            </a:r>
            <a:r>
              <a:rPr i="1" lang="pl"/>
              <a:t>M</a:t>
            </a:r>
            <a:r>
              <a:rPr lang="pl"/>
              <a:t>. Skoro kanały nie są FIFO, </a:t>
            </a:r>
            <a:r>
              <a:rPr i="1" lang="pl"/>
              <a:t>M</a:t>
            </a:r>
            <a:r>
              <a:rPr lang="pl"/>
              <a:t> może wyprzedzić </a:t>
            </a:r>
            <a:r>
              <a:rPr i="1" lang="pl"/>
              <a:t>Z</a:t>
            </a:r>
            <a:endParaRPr/>
          </a:p>
          <a:p>
            <a:pPr indent="-311150" lvl="0" marL="457200" rtl="0" algn="l">
              <a:spcBef>
                <a:spcPts val="0"/>
              </a:spcBef>
              <a:spcAft>
                <a:spcPts val="0"/>
              </a:spcAft>
              <a:buSzPts val="1300"/>
              <a:buChar char="●"/>
            </a:pPr>
            <a:r>
              <a:rPr lang="pl"/>
              <a:t>D - odbiór znacznika </a:t>
            </a:r>
            <a:r>
              <a:rPr i="1" lang="pl"/>
              <a:t>Z</a:t>
            </a:r>
            <a:r>
              <a:rPr lang="pl"/>
              <a:t> , zapisanie stanu s</a:t>
            </a:r>
            <a:r>
              <a:rPr baseline="-25000" lang="pl"/>
              <a:t>j</a:t>
            </a:r>
            <a:r>
              <a:rPr baseline="30000" lang="pl"/>
              <a:t>y</a:t>
            </a:r>
            <a:r>
              <a:rPr lang="pl"/>
              <a:t> wchodzącego w skład konfiguracji 𝜱</a:t>
            </a:r>
            <a:endParaRPr/>
          </a:p>
          <a:p>
            <a:pPr indent="0" lvl="0" marL="0" rtl="0" algn="ctr">
              <a:spcBef>
                <a:spcPts val="1600"/>
              </a:spcBef>
              <a:spcAft>
                <a:spcPts val="1600"/>
              </a:spcAft>
              <a:buNone/>
            </a:pPr>
            <a:r>
              <a:rPr lang="pl"/>
              <a:t>C ∈𝜱, B↦C, a B∉𝜱 </a:t>
            </a:r>
            <a:endParaRPr/>
          </a:p>
        </p:txBody>
      </p:sp>
      <p:cxnSp>
        <p:nvCxnSpPr>
          <p:cNvPr id="179" name="Google Shape;179;p20"/>
          <p:cNvCxnSpPr/>
          <p:nvPr/>
        </p:nvCxnSpPr>
        <p:spPr>
          <a:xfrm flipH="1" rot="10800000">
            <a:off x="1330875" y="3670075"/>
            <a:ext cx="6973500" cy="24300"/>
          </a:xfrm>
          <a:prstGeom prst="straightConnector1">
            <a:avLst/>
          </a:prstGeom>
          <a:noFill/>
          <a:ln cap="flat" cmpd="sng" w="9525">
            <a:solidFill>
              <a:schemeClr val="dk2"/>
            </a:solidFill>
            <a:prstDash val="solid"/>
            <a:round/>
            <a:headEnd len="med" w="med" type="none"/>
            <a:tailEnd len="med" w="med" type="none"/>
          </a:ln>
        </p:spPr>
      </p:cxnSp>
      <p:cxnSp>
        <p:nvCxnSpPr>
          <p:cNvPr id="180" name="Google Shape;180;p20"/>
          <p:cNvCxnSpPr/>
          <p:nvPr/>
        </p:nvCxnSpPr>
        <p:spPr>
          <a:xfrm flipH="1" rot="10800000">
            <a:off x="1330875" y="4467425"/>
            <a:ext cx="6973500" cy="24300"/>
          </a:xfrm>
          <a:prstGeom prst="straightConnector1">
            <a:avLst/>
          </a:prstGeom>
          <a:noFill/>
          <a:ln cap="flat" cmpd="sng" w="9525">
            <a:solidFill>
              <a:schemeClr val="dk2"/>
            </a:solidFill>
            <a:prstDash val="solid"/>
            <a:round/>
            <a:headEnd len="med" w="med" type="none"/>
            <a:tailEnd len="med" w="med" type="none"/>
          </a:ln>
        </p:spPr>
      </p:cxnSp>
      <p:sp>
        <p:nvSpPr>
          <p:cNvPr id="181" name="Google Shape;181;p20"/>
          <p:cNvSpPr/>
          <p:nvPr/>
        </p:nvSpPr>
        <p:spPr>
          <a:xfrm>
            <a:off x="2192725" y="3591250"/>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
          <p:cNvSpPr/>
          <p:nvPr/>
        </p:nvSpPr>
        <p:spPr>
          <a:xfrm>
            <a:off x="3457675" y="359125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0"/>
          <p:cNvSpPr/>
          <p:nvPr/>
        </p:nvSpPr>
        <p:spPr>
          <a:xfrm>
            <a:off x="4319500" y="4374725"/>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0"/>
          <p:cNvSpPr/>
          <p:nvPr/>
        </p:nvSpPr>
        <p:spPr>
          <a:xfrm>
            <a:off x="5528025" y="4374725"/>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5" name="Google Shape;185;p20"/>
          <p:cNvCxnSpPr>
            <a:stCxn id="181" idx="3"/>
            <a:endCxn id="184" idx="1"/>
          </p:cNvCxnSpPr>
          <p:nvPr/>
        </p:nvCxnSpPr>
        <p:spPr>
          <a:xfrm>
            <a:off x="2265325" y="3696100"/>
            <a:ext cx="3262800" cy="783600"/>
          </a:xfrm>
          <a:prstGeom prst="straightConnector1">
            <a:avLst/>
          </a:prstGeom>
          <a:noFill/>
          <a:ln cap="flat" cmpd="sng" w="28575">
            <a:solidFill>
              <a:srgbClr val="00FF00"/>
            </a:solidFill>
            <a:prstDash val="solid"/>
            <a:round/>
            <a:headEnd len="med" w="med" type="none"/>
            <a:tailEnd len="med" w="med" type="triangle"/>
          </a:ln>
        </p:spPr>
      </p:cxnSp>
      <p:cxnSp>
        <p:nvCxnSpPr>
          <p:cNvPr id="186" name="Google Shape;186;p20"/>
          <p:cNvCxnSpPr>
            <a:stCxn id="182" idx="3"/>
            <a:endCxn id="183" idx="1"/>
          </p:cNvCxnSpPr>
          <p:nvPr/>
        </p:nvCxnSpPr>
        <p:spPr>
          <a:xfrm>
            <a:off x="3530275" y="3696100"/>
            <a:ext cx="789300" cy="783600"/>
          </a:xfrm>
          <a:prstGeom prst="straightConnector1">
            <a:avLst/>
          </a:prstGeom>
          <a:noFill/>
          <a:ln cap="flat" cmpd="sng" w="28575">
            <a:solidFill>
              <a:schemeClr val="dk2"/>
            </a:solidFill>
            <a:prstDash val="solid"/>
            <a:round/>
            <a:headEnd len="med" w="med" type="none"/>
            <a:tailEnd len="med" w="med" type="triangle"/>
          </a:ln>
        </p:spPr>
      </p:cxnSp>
      <p:sp>
        <p:nvSpPr>
          <p:cNvPr id="187" name="Google Shape;187;p20"/>
          <p:cNvSpPr/>
          <p:nvPr/>
        </p:nvSpPr>
        <p:spPr>
          <a:xfrm>
            <a:off x="621450" y="3892225"/>
            <a:ext cx="1700400" cy="575100"/>
          </a:xfrm>
          <a:prstGeom prst="wedgeRoundRectCallout">
            <a:avLst>
              <a:gd fmla="val 41030" name="adj1"/>
              <a:gd fmla="val -815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A: zapis stanu, wysłanie znacznika</a:t>
            </a:r>
            <a:endParaRPr/>
          </a:p>
        </p:txBody>
      </p:sp>
      <p:sp>
        <p:nvSpPr>
          <p:cNvPr id="188" name="Google Shape;188;p20"/>
          <p:cNvSpPr/>
          <p:nvPr/>
        </p:nvSpPr>
        <p:spPr>
          <a:xfrm>
            <a:off x="2427300" y="4157500"/>
            <a:ext cx="1143300" cy="322200"/>
          </a:xfrm>
          <a:prstGeom prst="wedgeRoundRectCallout">
            <a:avLst>
              <a:gd fmla="val 41030" name="adj1"/>
              <a:gd fmla="val -815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Znacznik </a:t>
            </a:r>
            <a:r>
              <a:rPr i="1" lang="pl"/>
              <a:t>Z</a:t>
            </a:r>
            <a:endParaRPr i="1"/>
          </a:p>
        </p:txBody>
      </p:sp>
      <p:sp>
        <p:nvSpPr>
          <p:cNvPr id="189" name="Google Shape;189;p20"/>
          <p:cNvSpPr/>
          <p:nvPr/>
        </p:nvSpPr>
        <p:spPr>
          <a:xfrm>
            <a:off x="2684525" y="4584425"/>
            <a:ext cx="1218000" cy="322200"/>
          </a:xfrm>
          <a:prstGeom prst="wedgeRoundRectCallout">
            <a:avLst>
              <a:gd fmla="val 65005" name="adj1"/>
              <a:gd fmla="val -15859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
              <a:t>Wiadomość </a:t>
            </a:r>
            <a:r>
              <a:rPr i="1" lang="pl"/>
              <a:t>M</a:t>
            </a:r>
            <a:endParaRPr i="1"/>
          </a:p>
        </p:txBody>
      </p:sp>
      <p:sp>
        <p:nvSpPr>
          <p:cNvPr id="190" name="Google Shape;190;p20"/>
          <p:cNvSpPr/>
          <p:nvPr/>
        </p:nvSpPr>
        <p:spPr>
          <a:xfrm>
            <a:off x="4264650" y="3565598"/>
            <a:ext cx="1335900" cy="491400"/>
          </a:xfrm>
          <a:prstGeom prst="wedgeRoundRectCallout">
            <a:avLst>
              <a:gd fmla="val -100032" name="adj1"/>
              <a:gd fmla="val -237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B</a:t>
            </a:r>
            <a:r>
              <a:rPr lang="pl"/>
              <a:t>: wysłanie </a:t>
            </a:r>
            <a:r>
              <a:rPr i="1" lang="pl"/>
              <a:t>M</a:t>
            </a:r>
            <a:endParaRPr i="1"/>
          </a:p>
        </p:txBody>
      </p:sp>
      <p:sp>
        <p:nvSpPr>
          <p:cNvPr id="191" name="Google Shape;191;p20"/>
          <p:cNvSpPr/>
          <p:nvPr/>
        </p:nvSpPr>
        <p:spPr>
          <a:xfrm>
            <a:off x="4497675" y="4652098"/>
            <a:ext cx="1335900" cy="491400"/>
          </a:xfrm>
          <a:prstGeom prst="wedgeRoundRectCallout">
            <a:avLst>
              <a:gd fmla="val -54712" name="adj1"/>
              <a:gd fmla="val -7263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C</a:t>
            </a:r>
            <a:r>
              <a:rPr lang="pl"/>
              <a:t>: odbiór </a:t>
            </a:r>
            <a:r>
              <a:rPr i="1" lang="pl"/>
              <a:t>M</a:t>
            </a:r>
            <a:endParaRPr i="1"/>
          </a:p>
        </p:txBody>
      </p:sp>
      <p:sp>
        <p:nvSpPr>
          <p:cNvPr id="192" name="Google Shape;192;p20"/>
          <p:cNvSpPr/>
          <p:nvPr/>
        </p:nvSpPr>
        <p:spPr>
          <a:xfrm>
            <a:off x="6167275" y="3793350"/>
            <a:ext cx="1700400" cy="575100"/>
          </a:xfrm>
          <a:prstGeom prst="wedgeRoundRectCallout">
            <a:avLst>
              <a:gd fmla="val -78877" name="adj1"/>
              <a:gd fmla="val 60355"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D</a:t>
            </a:r>
            <a:r>
              <a:rPr lang="pl"/>
              <a:t>: odbiór znacznika, zapis stanu</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Niepoprawność algorytmu - Chandy-Lamport bez kanałów FIFO (3)</a:t>
            </a:r>
            <a:endParaRPr/>
          </a:p>
          <a:p>
            <a:pPr indent="0" lvl="0" marL="0" rtl="0" algn="l">
              <a:spcBef>
                <a:spcPts val="0"/>
              </a:spcBef>
              <a:spcAft>
                <a:spcPts val="0"/>
              </a:spcAft>
              <a:buNone/>
            </a:pPr>
            <a:r>
              <a:t/>
            </a:r>
            <a:endParaRPr/>
          </a:p>
        </p:txBody>
      </p:sp>
      <p:sp>
        <p:nvSpPr>
          <p:cNvPr id="198" name="Google Shape;198;p21"/>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pl" sz="1700"/>
              <a:t>Ważne</a:t>
            </a:r>
            <a:r>
              <a:rPr lang="pl" sz="1700"/>
              <a:t>: sam rysunek bez opisu nic nie znaczy! W opisie musi pojawić się sakramentalne: znacznik Z może zostać wyprzedzony przez M, ponieważ kanały nie są FIFO, musi pojawić się wniosek (a więc konfiguracja jest niespójna) oraz musi pojawić się, że konfiguracja została wyznaczona przed wysłaniem/po otrzymaniu znacznika!</a:t>
            </a:r>
            <a:endParaRPr sz="17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Poprawność algorytmu: Lai-Yang dla kanałów non-FIFO</a:t>
            </a:r>
            <a:endParaRPr/>
          </a:p>
        </p:txBody>
      </p:sp>
      <p:sp>
        <p:nvSpPr>
          <p:cNvPr id="204" name="Google Shape;204;p22"/>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l"/>
              <a:t>Pytanie: </a:t>
            </a:r>
            <a:r>
              <a:rPr lang="pl"/>
              <a:t>Udowodnij poprawność algorytmu wyznaczania spójnego stanu globalnego Lai-Yanga dla kanałów non-FIFO.</a:t>
            </a:r>
            <a:endParaRPr/>
          </a:p>
          <a:p>
            <a:pPr indent="0" lvl="0" marL="0" rtl="0" algn="l">
              <a:spcBef>
                <a:spcPts val="1600"/>
              </a:spcBef>
              <a:spcAft>
                <a:spcPts val="0"/>
              </a:spcAft>
              <a:buNone/>
            </a:pPr>
            <a:r>
              <a:rPr lang="pl"/>
              <a:t>Powinniśmy dać założenie, że kanały są niezawodne, a procesy nie ulegają awariom, ale ponieważ to nie jest algorytm zaprojektowany tak, by był odporny na awarie, więc założenie pomijamy.</a:t>
            </a:r>
            <a:endParaRPr/>
          </a:p>
          <a:p>
            <a:pPr indent="0" lvl="0" marL="0" rtl="0" algn="l">
              <a:spcBef>
                <a:spcPts val="1600"/>
              </a:spcBef>
              <a:spcAft>
                <a:spcPts val="1600"/>
              </a:spcAft>
              <a:buNone/>
            </a:pPr>
            <a:r>
              <a:rPr lang="pl"/>
              <a:t>Tutaj dowód przykład nie wystarczy (</a:t>
            </a:r>
            <a:r>
              <a:rPr i="1" lang="pl"/>
              <a:t>vide</a:t>
            </a:r>
            <a:r>
              <a:rPr lang="pl"/>
              <a:t> przykład z wiecznie żyjącym wykładowcą).</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Poprawność algorytmu Lai-Yanga (2)</a:t>
            </a:r>
            <a:endParaRPr/>
          </a:p>
        </p:txBody>
      </p:sp>
      <p:sp>
        <p:nvSpPr>
          <p:cNvPr id="210" name="Google Shape;210;p23"/>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Żywotność: banalnie prosto (dlatego brak dowodu żywotności może nie spowodować odjęcia punktów). Czy ostatecznie wyznaczymy konfigurację?</a:t>
            </a:r>
            <a:endParaRPr/>
          </a:p>
          <a:p>
            <a:pPr indent="-311150" lvl="0" marL="457200" rtl="0" algn="l">
              <a:spcBef>
                <a:spcPts val="1600"/>
              </a:spcBef>
              <a:spcAft>
                <a:spcPts val="0"/>
              </a:spcAft>
              <a:buSzPts val="1300"/>
              <a:buAutoNum type="arabicParenBoth"/>
            </a:pPr>
            <a:r>
              <a:rPr lang="pl"/>
              <a:t>Skoro procesy nie ulegają awariom, a kanały są niezawodne, to z własności kanałów niezawodnych wynika, że każda wiadomość </a:t>
            </a:r>
            <a:r>
              <a:rPr i="1" lang="pl"/>
              <a:t>M</a:t>
            </a:r>
            <a:r>
              <a:rPr lang="pl"/>
              <a:t> ostatecznie dotrze do odbiorcy. </a:t>
            </a:r>
            <a:endParaRPr/>
          </a:p>
          <a:p>
            <a:pPr indent="-311150" lvl="0" marL="457200" rtl="0" algn="l">
              <a:spcBef>
                <a:spcPts val="0"/>
              </a:spcBef>
              <a:spcAft>
                <a:spcPts val="0"/>
              </a:spcAft>
              <a:buSzPts val="1300"/>
              <a:buAutoNum type="arabicParenBoth"/>
            </a:pPr>
            <a:r>
              <a:rPr lang="pl"/>
              <a:t>Proces-inicjator wysyła znaczniki do wszystkich procesów. Z (1) wynika, że znacznik ten  ostatecznie dotrze do wszystkich procesów</a:t>
            </a:r>
            <a:endParaRPr/>
          </a:p>
          <a:p>
            <a:pPr indent="-311150" lvl="0" marL="457200" rtl="0" algn="l">
              <a:spcBef>
                <a:spcPts val="0"/>
              </a:spcBef>
              <a:spcAft>
                <a:spcPts val="0"/>
              </a:spcAft>
              <a:buSzPts val="1300"/>
              <a:buAutoNum type="arabicParenBoth"/>
            </a:pPr>
            <a:r>
              <a:rPr lang="pl"/>
              <a:t>Jeżeli jakiś proces </a:t>
            </a:r>
            <a:r>
              <a:rPr i="1" lang="pl"/>
              <a:t>P</a:t>
            </a:r>
            <a:r>
              <a:rPr lang="pl"/>
              <a:t> nie zapisał jeszcze stanu, najpóźniej zapisze go po otrzymaniu znacznika, a z (2) wynika, że każdy proces ostatecznie otrzyma ten znacznik</a:t>
            </a:r>
            <a:endParaRPr/>
          </a:p>
          <a:p>
            <a:pPr indent="0" lvl="0" marL="457200" rtl="0" algn="l">
              <a:spcBef>
                <a:spcPts val="1600"/>
              </a:spcBef>
              <a:spcAft>
                <a:spcPts val="1600"/>
              </a:spcAft>
              <a:buNone/>
            </a:pPr>
            <a:r>
              <a:rPr lang="pl"/>
              <a:t>Wynika z tego, że ostatecznie każdy proces (najpóźniej w chwili otrzymania znacznika, być może wcześniej) zapisze stan, a więc ostatecznie zostanie wyznaczona jakaś konfiguracja. Za chwilę przy dowodzie bezpieczeństwa pokażemy, że będzie ona spójna.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a:t>
            </a:r>
            <a:r>
              <a:rPr lang="pl"/>
              <a:t>oprawność algorytmu Lai-Yanga (3)</a:t>
            </a:r>
            <a:endParaRPr/>
          </a:p>
        </p:txBody>
      </p:sp>
      <p:sp>
        <p:nvSpPr>
          <p:cNvPr id="216" name="Google Shape;216;p24"/>
          <p:cNvSpPr txBox="1"/>
          <p:nvPr>
            <p:ph idx="1" type="body"/>
          </p:nvPr>
        </p:nvSpPr>
        <p:spPr>
          <a:xfrm>
            <a:off x="452150" y="1567550"/>
            <a:ext cx="7884300" cy="103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Bezpieczeństwo: Algorytm się zakończył. Czy wyznaczona konfiguracja jest spójna?</a:t>
            </a:r>
            <a:endParaRPr/>
          </a:p>
          <a:p>
            <a:pPr indent="0" lvl="0" marL="0" rtl="0" algn="l">
              <a:spcBef>
                <a:spcPts val="1600"/>
              </a:spcBef>
              <a:spcAft>
                <a:spcPts val="0"/>
              </a:spcAft>
              <a:buNone/>
            </a:pPr>
            <a:r>
              <a:rPr lang="pl"/>
              <a:t>Będziemy udowadniać przez sprzeczność. Aby wyznaczona konfiguracja była niespójna, musi wystąpić sytuacja jak na rysunku poniżej. Pokażemy, że konstrukcja algorytmu uniemożliwia powstanie takiej sytuacji. </a:t>
            </a:r>
            <a:endParaRPr/>
          </a:p>
          <a:p>
            <a:pPr indent="0" lvl="0" marL="0" rtl="0" algn="l">
              <a:spcBef>
                <a:spcPts val="1600"/>
              </a:spcBef>
              <a:spcAft>
                <a:spcPts val="1600"/>
              </a:spcAft>
              <a:buNone/>
            </a:pPr>
            <a:r>
              <a:rPr lang="pl"/>
              <a:t>Oczywiście między A oraz B mogą wystąpić inne zdarzenia. Nie szkodzi. Ważne, by pokazać, że akurat taka sytuacja jest niemożliwa.</a:t>
            </a:r>
            <a:endParaRPr/>
          </a:p>
        </p:txBody>
      </p:sp>
      <p:cxnSp>
        <p:nvCxnSpPr>
          <p:cNvPr id="217" name="Google Shape;217;p24"/>
          <p:cNvCxnSpPr/>
          <p:nvPr/>
        </p:nvCxnSpPr>
        <p:spPr>
          <a:xfrm flipH="1" rot="10800000">
            <a:off x="1330875" y="3670075"/>
            <a:ext cx="6973500" cy="24300"/>
          </a:xfrm>
          <a:prstGeom prst="straightConnector1">
            <a:avLst/>
          </a:prstGeom>
          <a:noFill/>
          <a:ln cap="flat" cmpd="sng" w="9525">
            <a:solidFill>
              <a:schemeClr val="dk2"/>
            </a:solidFill>
            <a:prstDash val="solid"/>
            <a:round/>
            <a:headEnd len="med" w="med" type="none"/>
            <a:tailEnd len="med" w="med" type="none"/>
          </a:ln>
        </p:spPr>
      </p:cxnSp>
      <p:cxnSp>
        <p:nvCxnSpPr>
          <p:cNvPr id="218" name="Google Shape;218;p24"/>
          <p:cNvCxnSpPr/>
          <p:nvPr/>
        </p:nvCxnSpPr>
        <p:spPr>
          <a:xfrm flipH="1" rot="10800000">
            <a:off x="1330875" y="4467425"/>
            <a:ext cx="6973500" cy="24300"/>
          </a:xfrm>
          <a:prstGeom prst="straightConnector1">
            <a:avLst/>
          </a:prstGeom>
          <a:noFill/>
          <a:ln cap="flat" cmpd="sng" w="9525">
            <a:solidFill>
              <a:schemeClr val="dk2"/>
            </a:solidFill>
            <a:prstDash val="solid"/>
            <a:round/>
            <a:headEnd len="med" w="med" type="none"/>
            <a:tailEnd len="med" w="med" type="none"/>
          </a:ln>
        </p:spPr>
      </p:cxnSp>
      <p:sp>
        <p:nvSpPr>
          <p:cNvPr id="219" name="Google Shape;219;p24"/>
          <p:cNvSpPr/>
          <p:nvPr/>
        </p:nvSpPr>
        <p:spPr>
          <a:xfrm>
            <a:off x="2192725" y="3591250"/>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4"/>
          <p:cNvSpPr/>
          <p:nvPr/>
        </p:nvSpPr>
        <p:spPr>
          <a:xfrm>
            <a:off x="3457675" y="359125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4"/>
          <p:cNvSpPr/>
          <p:nvPr/>
        </p:nvSpPr>
        <p:spPr>
          <a:xfrm>
            <a:off x="4319500" y="4374725"/>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4"/>
          <p:cNvSpPr/>
          <p:nvPr/>
        </p:nvSpPr>
        <p:spPr>
          <a:xfrm>
            <a:off x="5528025" y="4374725"/>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3" name="Google Shape;223;p24"/>
          <p:cNvCxnSpPr>
            <a:stCxn id="219" idx="3"/>
            <a:endCxn id="222" idx="1"/>
          </p:cNvCxnSpPr>
          <p:nvPr/>
        </p:nvCxnSpPr>
        <p:spPr>
          <a:xfrm>
            <a:off x="2265325" y="3696100"/>
            <a:ext cx="3262800" cy="783600"/>
          </a:xfrm>
          <a:prstGeom prst="straightConnector1">
            <a:avLst/>
          </a:prstGeom>
          <a:noFill/>
          <a:ln cap="flat" cmpd="sng" w="28575">
            <a:solidFill>
              <a:srgbClr val="00FF00"/>
            </a:solidFill>
            <a:prstDash val="solid"/>
            <a:round/>
            <a:headEnd len="med" w="med" type="none"/>
            <a:tailEnd len="med" w="med" type="triangle"/>
          </a:ln>
        </p:spPr>
      </p:cxnSp>
      <p:cxnSp>
        <p:nvCxnSpPr>
          <p:cNvPr id="224" name="Google Shape;224;p24"/>
          <p:cNvCxnSpPr>
            <a:stCxn id="220" idx="3"/>
            <a:endCxn id="221" idx="1"/>
          </p:cNvCxnSpPr>
          <p:nvPr/>
        </p:nvCxnSpPr>
        <p:spPr>
          <a:xfrm>
            <a:off x="3530275" y="3696100"/>
            <a:ext cx="789300" cy="783600"/>
          </a:xfrm>
          <a:prstGeom prst="straightConnector1">
            <a:avLst/>
          </a:prstGeom>
          <a:noFill/>
          <a:ln cap="flat" cmpd="sng" w="28575">
            <a:solidFill>
              <a:schemeClr val="dk2"/>
            </a:solidFill>
            <a:prstDash val="solid"/>
            <a:round/>
            <a:headEnd len="med" w="med" type="none"/>
            <a:tailEnd len="med" w="med" type="triangle"/>
          </a:ln>
        </p:spPr>
      </p:cxnSp>
      <p:sp>
        <p:nvSpPr>
          <p:cNvPr id="225" name="Google Shape;225;p24"/>
          <p:cNvSpPr/>
          <p:nvPr/>
        </p:nvSpPr>
        <p:spPr>
          <a:xfrm>
            <a:off x="621450" y="3892225"/>
            <a:ext cx="1700400" cy="575100"/>
          </a:xfrm>
          <a:prstGeom prst="wedgeRoundRectCallout">
            <a:avLst>
              <a:gd fmla="val 41030" name="adj1"/>
              <a:gd fmla="val -815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A: zapis stanu, wysłanie znacznika</a:t>
            </a:r>
            <a:endParaRPr/>
          </a:p>
        </p:txBody>
      </p:sp>
      <p:sp>
        <p:nvSpPr>
          <p:cNvPr id="226" name="Google Shape;226;p24"/>
          <p:cNvSpPr/>
          <p:nvPr/>
        </p:nvSpPr>
        <p:spPr>
          <a:xfrm>
            <a:off x="2427300" y="4157500"/>
            <a:ext cx="1143300" cy="322200"/>
          </a:xfrm>
          <a:prstGeom prst="wedgeRoundRectCallout">
            <a:avLst>
              <a:gd fmla="val 41030" name="adj1"/>
              <a:gd fmla="val -815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Znacznik </a:t>
            </a:r>
            <a:r>
              <a:rPr i="1" lang="pl"/>
              <a:t>Z</a:t>
            </a:r>
            <a:endParaRPr i="1"/>
          </a:p>
        </p:txBody>
      </p:sp>
      <p:sp>
        <p:nvSpPr>
          <p:cNvPr id="227" name="Google Shape;227;p24"/>
          <p:cNvSpPr/>
          <p:nvPr/>
        </p:nvSpPr>
        <p:spPr>
          <a:xfrm>
            <a:off x="2684525" y="4584425"/>
            <a:ext cx="1218000" cy="322200"/>
          </a:xfrm>
          <a:prstGeom prst="wedgeRoundRectCallout">
            <a:avLst>
              <a:gd fmla="val 65005" name="adj1"/>
              <a:gd fmla="val -15859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
              <a:t>Wiadomość </a:t>
            </a:r>
            <a:r>
              <a:rPr i="1" lang="pl"/>
              <a:t>M</a:t>
            </a:r>
            <a:endParaRPr i="1"/>
          </a:p>
        </p:txBody>
      </p:sp>
      <p:sp>
        <p:nvSpPr>
          <p:cNvPr id="228" name="Google Shape;228;p24"/>
          <p:cNvSpPr/>
          <p:nvPr/>
        </p:nvSpPr>
        <p:spPr>
          <a:xfrm>
            <a:off x="4264650" y="3565598"/>
            <a:ext cx="1335900" cy="491400"/>
          </a:xfrm>
          <a:prstGeom prst="wedgeRoundRectCallout">
            <a:avLst>
              <a:gd fmla="val -100032" name="adj1"/>
              <a:gd fmla="val -237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B: wysłanie </a:t>
            </a:r>
            <a:r>
              <a:rPr i="1" lang="pl"/>
              <a:t>M</a:t>
            </a:r>
            <a:endParaRPr i="1"/>
          </a:p>
        </p:txBody>
      </p:sp>
      <p:sp>
        <p:nvSpPr>
          <p:cNvPr id="229" name="Google Shape;229;p24"/>
          <p:cNvSpPr/>
          <p:nvPr/>
        </p:nvSpPr>
        <p:spPr>
          <a:xfrm>
            <a:off x="4497675" y="4652098"/>
            <a:ext cx="1335900" cy="491400"/>
          </a:xfrm>
          <a:prstGeom prst="wedgeRoundRectCallout">
            <a:avLst>
              <a:gd fmla="val -54712" name="adj1"/>
              <a:gd fmla="val -7263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C: odbiór </a:t>
            </a:r>
            <a:r>
              <a:rPr i="1" lang="pl"/>
              <a:t>M</a:t>
            </a:r>
            <a:endParaRPr i="1"/>
          </a:p>
        </p:txBody>
      </p:sp>
      <p:sp>
        <p:nvSpPr>
          <p:cNvPr id="230" name="Google Shape;230;p24"/>
          <p:cNvSpPr/>
          <p:nvPr/>
        </p:nvSpPr>
        <p:spPr>
          <a:xfrm>
            <a:off x="6167275" y="3793350"/>
            <a:ext cx="1700400" cy="575100"/>
          </a:xfrm>
          <a:prstGeom prst="wedgeRoundRectCallout">
            <a:avLst>
              <a:gd fmla="val -78877" name="adj1"/>
              <a:gd fmla="val 60355"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D: odbiór znacznika, zapis stanu</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Poprawność algorytmu Lai-Yanga (4)</a:t>
            </a:r>
            <a:endParaRPr/>
          </a:p>
        </p:txBody>
      </p:sp>
      <p:sp>
        <p:nvSpPr>
          <p:cNvPr id="236" name="Google Shape;236;p25"/>
          <p:cNvSpPr txBox="1"/>
          <p:nvPr>
            <p:ph idx="1" type="body"/>
          </p:nvPr>
        </p:nvSpPr>
        <p:spPr>
          <a:xfrm>
            <a:off x="452150" y="1567550"/>
            <a:ext cx="7884300" cy="103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Zapis stanu powoduje zmianę koloru procesu na </a:t>
            </a:r>
            <a:r>
              <a:rPr i="1" lang="pl"/>
              <a:t>Red</a:t>
            </a:r>
            <a:r>
              <a:rPr lang="pl"/>
              <a:t>. Każda wiadomość wysłana w stanie </a:t>
            </a:r>
            <a:r>
              <a:rPr i="1" lang="pl"/>
              <a:t>Red</a:t>
            </a:r>
            <a:r>
              <a:rPr lang="pl"/>
              <a:t> także jest w stanie </a:t>
            </a:r>
            <a:r>
              <a:rPr i="1" lang="pl"/>
              <a:t>Red</a:t>
            </a:r>
            <a:r>
              <a:rPr lang="pl"/>
              <a:t>.  Skoro wysłanie </a:t>
            </a:r>
            <a:r>
              <a:rPr i="1" lang="pl"/>
              <a:t>M</a:t>
            </a:r>
            <a:r>
              <a:rPr lang="pl"/>
              <a:t> następuje po zapisie stanu, </a:t>
            </a:r>
            <a:r>
              <a:rPr i="1" lang="pl"/>
              <a:t>M</a:t>
            </a:r>
            <a:r>
              <a:rPr lang="pl"/>
              <a:t> musi być czerwona. </a:t>
            </a:r>
            <a:endParaRPr/>
          </a:p>
          <a:p>
            <a:pPr indent="0" lvl="0" marL="0" rtl="0" algn="l">
              <a:spcBef>
                <a:spcPts val="1600"/>
              </a:spcBef>
              <a:spcAft>
                <a:spcPts val="1600"/>
              </a:spcAft>
              <a:buNone/>
            </a:pPr>
            <a:r>
              <a:rPr lang="pl"/>
              <a:t>Oznacza to, że sytuacja wyznaczenia konfiguracji niespójnej powstać może tylko i wyłącznie wtedy, gdy proces </a:t>
            </a:r>
            <a:r>
              <a:rPr i="1" lang="pl"/>
              <a:t>White</a:t>
            </a:r>
            <a:r>
              <a:rPr lang="pl"/>
              <a:t> dostarczy wiadomość </a:t>
            </a:r>
            <a:r>
              <a:rPr i="1" lang="pl"/>
              <a:t>Red</a:t>
            </a:r>
            <a:r>
              <a:rPr lang="pl"/>
              <a:t>.</a:t>
            </a:r>
            <a:endParaRPr i="1"/>
          </a:p>
        </p:txBody>
      </p:sp>
      <p:cxnSp>
        <p:nvCxnSpPr>
          <p:cNvPr id="237" name="Google Shape;237;p25"/>
          <p:cNvCxnSpPr/>
          <p:nvPr/>
        </p:nvCxnSpPr>
        <p:spPr>
          <a:xfrm flipH="1" rot="10800000">
            <a:off x="1330875" y="3670075"/>
            <a:ext cx="6973500" cy="24300"/>
          </a:xfrm>
          <a:prstGeom prst="straightConnector1">
            <a:avLst/>
          </a:prstGeom>
          <a:noFill/>
          <a:ln cap="flat" cmpd="sng" w="9525">
            <a:solidFill>
              <a:schemeClr val="dk2"/>
            </a:solidFill>
            <a:prstDash val="solid"/>
            <a:round/>
            <a:headEnd len="med" w="med" type="none"/>
            <a:tailEnd len="med" w="med" type="none"/>
          </a:ln>
        </p:spPr>
      </p:cxnSp>
      <p:cxnSp>
        <p:nvCxnSpPr>
          <p:cNvPr id="238" name="Google Shape;238;p25"/>
          <p:cNvCxnSpPr/>
          <p:nvPr/>
        </p:nvCxnSpPr>
        <p:spPr>
          <a:xfrm flipH="1" rot="10800000">
            <a:off x="1330875" y="4467425"/>
            <a:ext cx="6973500" cy="24300"/>
          </a:xfrm>
          <a:prstGeom prst="straightConnector1">
            <a:avLst/>
          </a:prstGeom>
          <a:noFill/>
          <a:ln cap="flat" cmpd="sng" w="9525">
            <a:solidFill>
              <a:schemeClr val="dk2"/>
            </a:solidFill>
            <a:prstDash val="solid"/>
            <a:round/>
            <a:headEnd len="med" w="med" type="none"/>
            <a:tailEnd len="med" w="med" type="none"/>
          </a:ln>
        </p:spPr>
      </p:cxnSp>
      <p:sp>
        <p:nvSpPr>
          <p:cNvPr id="239" name="Google Shape;239;p25"/>
          <p:cNvSpPr/>
          <p:nvPr/>
        </p:nvSpPr>
        <p:spPr>
          <a:xfrm>
            <a:off x="2192725" y="3591250"/>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5"/>
          <p:cNvSpPr/>
          <p:nvPr/>
        </p:nvSpPr>
        <p:spPr>
          <a:xfrm>
            <a:off x="3457675" y="359125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5"/>
          <p:cNvSpPr/>
          <p:nvPr/>
        </p:nvSpPr>
        <p:spPr>
          <a:xfrm>
            <a:off x="4319500" y="4374725"/>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a:off x="5528025" y="4374725"/>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3" name="Google Shape;243;p25"/>
          <p:cNvCxnSpPr>
            <a:stCxn id="239" idx="3"/>
            <a:endCxn id="242" idx="1"/>
          </p:cNvCxnSpPr>
          <p:nvPr/>
        </p:nvCxnSpPr>
        <p:spPr>
          <a:xfrm>
            <a:off x="2265325" y="3696100"/>
            <a:ext cx="3262800" cy="783600"/>
          </a:xfrm>
          <a:prstGeom prst="straightConnector1">
            <a:avLst/>
          </a:prstGeom>
          <a:noFill/>
          <a:ln cap="flat" cmpd="sng" w="28575">
            <a:solidFill>
              <a:srgbClr val="00FF00"/>
            </a:solidFill>
            <a:prstDash val="solid"/>
            <a:round/>
            <a:headEnd len="med" w="med" type="none"/>
            <a:tailEnd len="med" w="med" type="triangle"/>
          </a:ln>
        </p:spPr>
      </p:cxnSp>
      <p:cxnSp>
        <p:nvCxnSpPr>
          <p:cNvPr id="244" name="Google Shape;244;p25"/>
          <p:cNvCxnSpPr>
            <a:stCxn id="240" idx="3"/>
            <a:endCxn id="241" idx="1"/>
          </p:cNvCxnSpPr>
          <p:nvPr/>
        </p:nvCxnSpPr>
        <p:spPr>
          <a:xfrm>
            <a:off x="3530275" y="3696100"/>
            <a:ext cx="789300" cy="783600"/>
          </a:xfrm>
          <a:prstGeom prst="straightConnector1">
            <a:avLst/>
          </a:prstGeom>
          <a:noFill/>
          <a:ln cap="flat" cmpd="sng" w="28575">
            <a:solidFill>
              <a:srgbClr val="FF0000"/>
            </a:solidFill>
            <a:prstDash val="solid"/>
            <a:round/>
            <a:headEnd len="med" w="med" type="none"/>
            <a:tailEnd len="med" w="med" type="triangle"/>
          </a:ln>
        </p:spPr>
      </p:cxnSp>
      <p:sp>
        <p:nvSpPr>
          <p:cNvPr id="245" name="Google Shape;245;p25"/>
          <p:cNvSpPr/>
          <p:nvPr/>
        </p:nvSpPr>
        <p:spPr>
          <a:xfrm>
            <a:off x="621450" y="3892225"/>
            <a:ext cx="1700400" cy="575100"/>
          </a:xfrm>
          <a:prstGeom prst="wedgeRoundRectCallout">
            <a:avLst>
              <a:gd fmla="val 41030" name="adj1"/>
              <a:gd fmla="val -815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A: zapis stanu, Zmiana koloru</a:t>
            </a:r>
            <a:endParaRPr/>
          </a:p>
        </p:txBody>
      </p:sp>
      <p:sp>
        <p:nvSpPr>
          <p:cNvPr id="246" name="Google Shape;246;p25"/>
          <p:cNvSpPr/>
          <p:nvPr/>
        </p:nvSpPr>
        <p:spPr>
          <a:xfrm>
            <a:off x="6167275" y="3793350"/>
            <a:ext cx="1700400" cy="575100"/>
          </a:xfrm>
          <a:prstGeom prst="wedgeRoundRectCallout">
            <a:avLst>
              <a:gd fmla="val -78877" name="adj1"/>
              <a:gd fmla="val 60355"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D: odbiór znacznika, zmiana koloru</a:t>
            </a:r>
            <a:endParaRPr/>
          </a:p>
        </p:txBody>
      </p:sp>
      <p:cxnSp>
        <p:nvCxnSpPr>
          <p:cNvPr id="247" name="Google Shape;247;p25"/>
          <p:cNvCxnSpPr/>
          <p:nvPr/>
        </p:nvCxnSpPr>
        <p:spPr>
          <a:xfrm flipH="1" rot="10800000">
            <a:off x="2265325" y="3678100"/>
            <a:ext cx="6071400" cy="18000"/>
          </a:xfrm>
          <a:prstGeom prst="straightConnector1">
            <a:avLst/>
          </a:prstGeom>
          <a:noFill/>
          <a:ln cap="flat" cmpd="sng" w="28575">
            <a:solidFill>
              <a:srgbClr val="FF0000"/>
            </a:solidFill>
            <a:prstDash val="solid"/>
            <a:round/>
            <a:headEnd len="med" w="med" type="none"/>
            <a:tailEnd len="med" w="med" type="none"/>
          </a:ln>
        </p:spPr>
      </p:cxnSp>
      <p:cxnSp>
        <p:nvCxnSpPr>
          <p:cNvPr id="248" name="Google Shape;248;p25"/>
          <p:cNvCxnSpPr/>
          <p:nvPr/>
        </p:nvCxnSpPr>
        <p:spPr>
          <a:xfrm flipH="1" rot="10800000">
            <a:off x="5600625" y="4460375"/>
            <a:ext cx="2744100" cy="19200"/>
          </a:xfrm>
          <a:prstGeom prst="straightConnector1">
            <a:avLst/>
          </a:prstGeom>
          <a:noFill/>
          <a:ln cap="flat" cmpd="sng" w="28575">
            <a:solidFill>
              <a:srgbClr val="FF0000"/>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Poprawność algorytmu Lai-Yanga (5)</a:t>
            </a:r>
            <a:endParaRPr/>
          </a:p>
        </p:txBody>
      </p:sp>
      <p:sp>
        <p:nvSpPr>
          <p:cNvPr id="254" name="Google Shape;254;p26"/>
          <p:cNvSpPr txBox="1"/>
          <p:nvPr>
            <p:ph idx="1" type="body"/>
          </p:nvPr>
        </p:nvSpPr>
        <p:spPr>
          <a:xfrm>
            <a:off x="452150" y="1567550"/>
            <a:ext cx="7884300" cy="103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Z konstrukcji algorytmu wynika, że proces </a:t>
            </a:r>
            <a:r>
              <a:rPr i="1" lang="pl"/>
              <a:t>White</a:t>
            </a:r>
            <a:r>
              <a:rPr lang="pl"/>
              <a:t> otrzymując wiadomość </a:t>
            </a:r>
            <a:r>
              <a:rPr i="1" lang="pl"/>
              <a:t>Red</a:t>
            </a:r>
            <a:r>
              <a:rPr lang="pl"/>
              <a:t> zanim ją dostarczy, najpierw zapisuje stan i zmienia kolor na </a:t>
            </a:r>
            <a:r>
              <a:rPr i="1" lang="pl"/>
              <a:t>Red</a:t>
            </a:r>
            <a:r>
              <a:rPr lang="pl"/>
              <a:t>. </a:t>
            </a:r>
            <a:endParaRPr/>
          </a:p>
          <a:p>
            <a:pPr indent="0" lvl="0" marL="0" rtl="0" algn="l">
              <a:spcBef>
                <a:spcPts val="1600"/>
              </a:spcBef>
              <a:spcAft>
                <a:spcPts val="1600"/>
              </a:spcAft>
              <a:buNone/>
            </a:pPr>
            <a:r>
              <a:rPr lang="pl"/>
              <a:t>Oznacza to, że proces </a:t>
            </a:r>
            <a:r>
              <a:rPr i="1" lang="pl"/>
              <a:t>White</a:t>
            </a:r>
            <a:r>
              <a:rPr lang="pl"/>
              <a:t> nigdy nie może dostarczyć wiadomości </a:t>
            </a:r>
            <a:r>
              <a:rPr i="1" lang="pl"/>
              <a:t>Red</a:t>
            </a:r>
            <a:r>
              <a:rPr lang="pl"/>
              <a:t>, a więc nie może dojść do jedynej sytuacji w której algorytm wyznaczyłby konfigurację niespójną, a więc konfiguracja niespójna nigdy nie powstanie (cbdu).</a:t>
            </a:r>
            <a:endParaRPr i="1"/>
          </a:p>
        </p:txBody>
      </p:sp>
      <p:cxnSp>
        <p:nvCxnSpPr>
          <p:cNvPr id="255" name="Google Shape;255;p26"/>
          <p:cNvCxnSpPr/>
          <p:nvPr/>
        </p:nvCxnSpPr>
        <p:spPr>
          <a:xfrm flipH="1" rot="10800000">
            <a:off x="1330875" y="3670075"/>
            <a:ext cx="6973500" cy="24300"/>
          </a:xfrm>
          <a:prstGeom prst="straightConnector1">
            <a:avLst/>
          </a:prstGeom>
          <a:noFill/>
          <a:ln cap="flat" cmpd="sng" w="9525">
            <a:solidFill>
              <a:schemeClr val="dk2"/>
            </a:solidFill>
            <a:prstDash val="solid"/>
            <a:round/>
            <a:headEnd len="med" w="med" type="none"/>
            <a:tailEnd len="med" w="med" type="none"/>
          </a:ln>
        </p:spPr>
      </p:cxnSp>
      <p:cxnSp>
        <p:nvCxnSpPr>
          <p:cNvPr id="256" name="Google Shape;256;p26"/>
          <p:cNvCxnSpPr/>
          <p:nvPr/>
        </p:nvCxnSpPr>
        <p:spPr>
          <a:xfrm flipH="1" rot="10800000">
            <a:off x="1330875" y="4467425"/>
            <a:ext cx="6973500" cy="24300"/>
          </a:xfrm>
          <a:prstGeom prst="straightConnector1">
            <a:avLst/>
          </a:prstGeom>
          <a:noFill/>
          <a:ln cap="flat" cmpd="sng" w="9525">
            <a:solidFill>
              <a:schemeClr val="dk2"/>
            </a:solidFill>
            <a:prstDash val="solid"/>
            <a:round/>
            <a:headEnd len="med" w="med" type="none"/>
            <a:tailEnd len="med" w="med" type="none"/>
          </a:ln>
        </p:spPr>
      </p:cxnSp>
      <p:sp>
        <p:nvSpPr>
          <p:cNvPr id="257" name="Google Shape;257;p26"/>
          <p:cNvSpPr/>
          <p:nvPr/>
        </p:nvSpPr>
        <p:spPr>
          <a:xfrm>
            <a:off x="2192725" y="3591250"/>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6"/>
          <p:cNvSpPr/>
          <p:nvPr/>
        </p:nvSpPr>
        <p:spPr>
          <a:xfrm>
            <a:off x="3457675" y="359125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6"/>
          <p:cNvSpPr/>
          <p:nvPr/>
        </p:nvSpPr>
        <p:spPr>
          <a:xfrm>
            <a:off x="4319500" y="4374725"/>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6"/>
          <p:cNvSpPr/>
          <p:nvPr/>
        </p:nvSpPr>
        <p:spPr>
          <a:xfrm>
            <a:off x="2443425" y="4491725"/>
            <a:ext cx="1700400" cy="575100"/>
          </a:xfrm>
          <a:prstGeom prst="wedgeRoundRectCallout">
            <a:avLst>
              <a:gd fmla="val 61418" name="adj1"/>
              <a:gd fmla="val -4425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C</a:t>
            </a:r>
            <a:r>
              <a:rPr lang="pl"/>
              <a:t>: zapis stanu, Zmiana koloru</a:t>
            </a:r>
            <a:endParaRPr/>
          </a:p>
        </p:txBody>
      </p:sp>
      <p:sp>
        <p:nvSpPr>
          <p:cNvPr id="261" name="Google Shape;261;p26"/>
          <p:cNvSpPr/>
          <p:nvPr/>
        </p:nvSpPr>
        <p:spPr>
          <a:xfrm>
            <a:off x="6167275" y="3793350"/>
            <a:ext cx="1700400" cy="575100"/>
          </a:xfrm>
          <a:prstGeom prst="wedgeRoundRectCallout">
            <a:avLst>
              <a:gd fmla="val -78877" name="adj1"/>
              <a:gd fmla="val 60355"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D: odbiór znacznika</a:t>
            </a:r>
            <a:endParaRPr/>
          </a:p>
        </p:txBody>
      </p:sp>
      <p:cxnSp>
        <p:nvCxnSpPr>
          <p:cNvPr id="262" name="Google Shape;262;p26"/>
          <p:cNvCxnSpPr/>
          <p:nvPr/>
        </p:nvCxnSpPr>
        <p:spPr>
          <a:xfrm flipH="1" rot="10800000">
            <a:off x="2265325" y="3678100"/>
            <a:ext cx="6071400" cy="18000"/>
          </a:xfrm>
          <a:prstGeom prst="straightConnector1">
            <a:avLst/>
          </a:prstGeom>
          <a:noFill/>
          <a:ln cap="flat" cmpd="sng" w="28575">
            <a:solidFill>
              <a:srgbClr val="FF0000"/>
            </a:solidFill>
            <a:prstDash val="solid"/>
            <a:round/>
            <a:headEnd len="med" w="med" type="none"/>
            <a:tailEnd len="med" w="med" type="none"/>
          </a:ln>
        </p:spPr>
      </p:cxnSp>
      <p:cxnSp>
        <p:nvCxnSpPr>
          <p:cNvPr id="263" name="Google Shape;263;p26"/>
          <p:cNvCxnSpPr>
            <a:stCxn id="259" idx="3"/>
          </p:cNvCxnSpPr>
          <p:nvPr/>
        </p:nvCxnSpPr>
        <p:spPr>
          <a:xfrm flipH="1" rot="10800000">
            <a:off x="4392100" y="4460375"/>
            <a:ext cx="3952500" cy="19200"/>
          </a:xfrm>
          <a:prstGeom prst="straightConnector1">
            <a:avLst/>
          </a:prstGeom>
          <a:noFill/>
          <a:ln cap="flat" cmpd="sng" w="28575">
            <a:solidFill>
              <a:srgbClr val="FF0000"/>
            </a:solidFill>
            <a:prstDash val="solid"/>
            <a:round/>
            <a:headEnd len="med" w="med" type="none"/>
            <a:tailEnd len="med" w="med" type="none"/>
          </a:ln>
        </p:spPr>
      </p:cxnSp>
      <p:sp>
        <p:nvSpPr>
          <p:cNvPr id="264" name="Google Shape;264;p26"/>
          <p:cNvSpPr/>
          <p:nvPr/>
        </p:nvSpPr>
        <p:spPr>
          <a:xfrm>
            <a:off x="5528025" y="4374725"/>
            <a:ext cx="72600" cy="209700"/>
          </a:xfrm>
          <a:prstGeom prst="rect">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5" name="Google Shape;265;p26"/>
          <p:cNvCxnSpPr>
            <a:stCxn id="257" idx="3"/>
            <a:endCxn id="264" idx="1"/>
          </p:cNvCxnSpPr>
          <p:nvPr/>
        </p:nvCxnSpPr>
        <p:spPr>
          <a:xfrm>
            <a:off x="2265325" y="3696100"/>
            <a:ext cx="3262800" cy="783600"/>
          </a:xfrm>
          <a:prstGeom prst="straightConnector1">
            <a:avLst/>
          </a:prstGeom>
          <a:noFill/>
          <a:ln cap="flat" cmpd="sng" w="28575">
            <a:solidFill>
              <a:srgbClr val="00FF00"/>
            </a:solidFill>
            <a:prstDash val="solid"/>
            <a:round/>
            <a:headEnd len="med" w="med" type="none"/>
            <a:tailEnd len="med" w="med" type="triangle"/>
          </a:ln>
        </p:spPr>
      </p:cxnSp>
      <p:cxnSp>
        <p:nvCxnSpPr>
          <p:cNvPr id="266" name="Google Shape;266;p26"/>
          <p:cNvCxnSpPr>
            <a:stCxn id="258" idx="3"/>
            <a:endCxn id="259" idx="1"/>
          </p:cNvCxnSpPr>
          <p:nvPr/>
        </p:nvCxnSpPr>
        <p:spPr>
          <a:xfrm>
            <a:off x="3530275" y="3696100"/>
            <a:ext cx="789300" cy="7836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Wykrywanie zakończenia w modelu synchronicznym (Dijkstra, Feijen, van Gastaren)</a:t>
            </a:r>
            <a:endParaRPr/>
          </a:p>
        </p:txBody>
      </p:sp>
      <p:sp>
        <p:nvSpPr>
          <p:cNvPr id="272" name="Google Shape;272;p27"/>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sz="1500"/>
              <a:t>Procesy są połączone siecią każdy z każdym, ale na tę rzeczywistą topologię nakładamy </a:t>
            </a:r>
            <a:r>
              <a:rPr i="1" lang="pl" sz="1500"/>
              <a:t>wirtualny pierścień</a:t>
            </a:r>
            <a:r>
              <a:rPr lang="pl" sz="1500"/>
              <a:t>, po którym przechodzi znacznik. </a:t>
            </a:r>
            <a:endParaRPr sz="1500"/>
          </a:p>
          <a:p>
            <a:pPr indent="0" lvl="0" marL="0" rtl="0" algn="l">
              <a:spcBef>
                <a:spcPts val="1600"/>
              </a:spcBef>
              <a:spcAft>
                <a:spcPts val="0"/>
              </a:spcAft>
              <a:buNone/>
            </a:pPr>
            <a:r>
              <a:rPr lang="pl" sz="1500"/>
              <a:t>Dla przypomnienia: procesy początkowo są białe, przesłanie wiadomości wstecz pierścienia “brudzi” proces, znacznik przechodzący przez zabrudzony proces również się “brudzi”. Znacznik opuszczając proces “czyści” proces. Znacznik przesyłany jest dalej tylko, jeżeli proces jest pasywny.</a:t>
            </a:r>
            <a:endParaRPr sz="1500"/>
          </a:p>
          <a:p>
            <a:pPr indent="0" lvl="0" marL="0" rtl="0" algn="l">
              <a:spcBef>
                <a:spcPts val="1600"/>
              </a:spcBef>
              <a:spcAft>
                <a:spcPts val="0"/>
              </a:spcAft>
              <a:buNone/>
            </a:pPr>
            <a:r>
              <a:rPr lang="pl" sz="1500"/>
              <a:t>Kluczowe: </a:t>
            </a:r>
            <a:r>
              <a:rPr i="1" lang="pl" sz="1500"/>
              <a:t>synchroniczny</a:t>
            </a:r>
            <a:r>
              <a:rPr i="1" lang="pl" sz="1500"/>
              <a:t> model przetwarzania</a:t>
            </a:r>
            <a:r>
              <a:rPr lang="pl" sz="1500"/>
              <a:t>, wiadomości przesyłane są natychmiastowo!</a:t>
            </a:r>
            <a:endParaRPr sz="1500"/>
          </a:p>
          <a:p>
            <a:pPr indent="0" lvl="0" marL="0" rtl="0" algn="l">
              <a:spcBef>
                <a:spcPts val="1600"/>
              </a:spcBef>
              <a:spcAft>
                <a:spcPts val="1600"/>
              </a:spcAft>
              <a:buNone/>
            </a:pPr>
            <a:r>
              <a:rPr lang="pl" sz="1500"/>
              <a:t>A co by było, gdyby wiadomości jednak </a:t>
            </a:r>
            <a:r>
              <a:rPr b="1" i="1" lang="pl" sz="1500"/>
              <a:t>nie były</a:t>
            </a:r>
            <a:r>
              <a:rPr lang="pl" sz="1500"/>
              <a:t> przesyłane natychmiastowo?!</a:t>
            </a:r>
            <a:endParaRPr sz="15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Dijkstra, Feijen, van Gastaren (2)</a:t>
            </a:r>
            <a:endParaRPr/>
          </a:p>
        </p:txBody>
      </p:sp>
      <p:sp>
        <p:nvSpPr>
          <p:cNvPr id="278" name="Google Shape;278;p28"/>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Założenie: kanały FIFO, niezawodne, ale zmieniamy model: niech </a:t>
            </a:r>
            <a:r>
              <a:rPr b="1" lang="pl"/>
              <a:t>przesyłanie wiadomości zajmuje skończony, ale nieznany z góry czas.</a:t>
            </a:r>
            <a:endParaRPr b="1"/>
          </a:p>
          <a:p>
            <a:pPr indent="0" lvl="0" marL="0" rtl="0" algn="l">
              <a:spcBef>
                <a:spcPts val="1600"/>
              </a:spcBef>
              <a:spcAft>
                <a:spcPts val="0"/>
              </a:spcAft>
              <a:buNone/>
            </a:pPr>
            <a:r>
              <a:rPr lang="pl"/>
              <a:t>Skoro dowieść należy niepoprawność, wystarczy skonstruować przykład obrazujący, że algorytm zakończy się wykazując zakończenie, podczas gdy istnieje co najmniej jeden proces aktywny (tj. zakończenia nie ma).</a:t>
            </a:r>
            <a:endParaRPr/>
          </a:p>
          <a:p>
            <a:pPr indent="0" lvl="0" marL="0" rtl="0" algn="l">
              <a:spcBef>
                <a:spcPts val="1600"/>
              </a:spcBef>
              <a:spcAft>
                <a:spcPts val="1600"/>
              </a:spcAft>
              <a:buNone/>
            </a:pPr>
            <a:r>
              <a:rPr lang="pl"/>
              <a:t>Wskazówka: Procesy są aktywowane wiadomościami.</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9"/>
          <p:cNvSpPr txBox="1"/>
          <p:nvPr/>
        </p:nvSpPr>
        <p:spPr>
          <a:xfrm>
            <a:off x="1297500" y="393750"/>
            <a:ext cx="7038900" cy="91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2400">
                <a:solidFill>
                  <a:srgbClr val="FFFFFF"/>
                </a:solidFill>
                <a:latin typeface="Montserrat"/>
                <a:ea typeface="Montserrat"/>
                <a:cs typeface="Montserrat"/>
                <a:sym typeface="Montserrat"/>
              </a:rPr>
              <a:t>Dijkstra, Feijen, van Gastaren (2)</a:t>
            </a:r>
            <a:endParaRPr sz="2400">
              <a:solidFill>
                <a:srgbClr val="FFFFFF"/>
              </a:solidFill>
              <a:latin typeface="Montserrat"/>
              <a:ea typeface="Montserrat"/>
              <a:cs typeface="Montserrat"/>
              <a:sym typeface="Montserrat"/>
            </a:endParaRPr>
          </a:p>
        </p:txBody>
      </p:sp>
      <p:sp>
        <p:nvSpPr>
          <p:cNvPr id="284" name="Google Shape;284;p29"/>
          <p:cNvSpPr/>
          <p:nvPr/>
        </p:nvSpPr>
        <p:spPr>
          <a:xfrm>
            <a:off x="2230950" y="1463850"/>
            <a:ext cx="475800" cy="403200"/>
          </a:xfrm>
          <a:prstGeom prst="ellipse">
            <a:avLst/>
          </a:prstGeom>
          <a:solidFill>
            <a:srgbClr val="82C7A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9"/>
          <p:cNvSpPr/>
          <p:nvPr/>
        </p:nvSpPr>
        <p:spPr>
          <a:xfrm>
            <a:off x="740775" y="2571750"/>
            <a:ext cx="475800" cy="403200"/>
          </a:xfrm>
          <a:prstGeom prst="ellipse">
            <a:avLst/>
          </a:prstGeom>
          <a:solidFill>
            <a:srgbClr val="82C7A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9"/>
          <p:cNvSpPr/>
          <p:nvPr/>
        </p:nvSpPr>
        <p:spPr>
          <a:xfrm>
            <a:off x="4071800" y="2571750"/>
            <a:ext cx="475800" cy="403200"/>
          </a:xfrm>
          <a:prstGeom prst="ellipse">
            <a:avLst/>
          </a:prstGeom>
          <a:solidFill>
            <a:srgbClr val="82C7A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9"/>
          <p:cNvSpPr/>
          <p:nvPr/>
        </p:nvSpPr>
        <p:spPr>
          <a:xfrm>
            <a:off x="1369000" y="4210475"/>
            <a:ext cx="475800" cy="403200"/>
          </a:xfrm>
          <a:prstGeom prst="ellipse">
            <a:avLst/>
          </a:prstGeom>
          <a:solidFill>
            <a:srgbClr val="82C7A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9"/>
          <p:cNvSpPr/>
          <p:nvPr/>
        </p:nvSpPr>
        <p:spPr>
          <a:xfrm>
            <a:off x="3205400" y="4296700"/>
            <a:ext cx="475800" cy="403200"/>
          </a:xfrm>
          <a:prstGeom prst="ellipse">
            <a:avLst/>
          </a:prstGeom>
          <a:solidFill>
            <a:srgbClr val="82C7A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9" name="Google Shape;289;p29"/>
          <p:cNvCxnSpPr>
            <a:stCxn id="284" idx="3"/>
            <a:endCxn id="285" idx="7"/>
          </p:cNvCxnSpPr>
          <p:nvPr/>
        </p:nvCxnSpPr>
        <p:spPr>
          <a:xfrm flipH="1">
            <a:off x="1146829" y="1808003"/>
            <a:ext cx="1153800" cy="822900"/>
          </a:xfrm>
          <a:prstGeom prst="straightConnector1">
            <a:avLst/>
          </a:prstGeom>
          <a:noFill/>
          <a:ln cap="flat" cmpd="sng" w="9525">
            <a:solidFill>
              <a:srgbClr val="D9D9D9"/>
            </a:solidFill>
            <a:prstDash val="solid"/>
            <a:round/>
            <a:headEnd len="med" w="med" type="none"/>
            <a:tailEnd len="med" w="med" type="none"/>
          </a:ln>
        </p:spPr>
      </p:cxnSp>
      <p:cxnSp>
        <p:nvCxnSpPr>
          <p:cNvPr id="290" name="Google Shape;290;p29"/>
          <p:cNvCxnSpPr>
            <a:stCxn id="284" idx="5"/>
            <a:endCxn id="286" idx="1"/>
          </p:cNvCxnSpPr>
          <p:nvPr/>
        </p:nvCxnSpPr>
        <p:spPr>
          <a:xfrm>
            <a:off x="2637071" y="1808003"/>
            <a:ext cx="1504500" cy="822900"/>
          </a:xfrm>
          <a:prstGeom prst="straightConnector1">
            <a:avLst/>
          </a:prstGeom>
          <a:noFill/>
          <a:ln cap="flat" cmpd="sng" w="9525">
            <a:solidFill>
              <a:srgbClr val="D9D9D9"/>
            </a:solidFill>
            <a:prstDash val="solid"/>
            <a:round/>
            <a:headEnd len="med" w="med" type="none"/>
            <a:tailEnd len="med" w="med" type="none"/>
          </a:ln>
        </p:spPr>
      </p:cxnSp>
      <p:cxnSp>
        <p:nvCxnSpPr>
          <p:cNvPr id="291" name="Google Shape;291;p29"/>
          <p:cNvCxnSpPr>
            <a:stCxn id="285" idx="4"/>
            <a:endCxn id="287" idx="0"/>
          </p:cNvCxnSpPr>
          <p:nvPr/>
        </p:nvCxnSpPr>
        <p:spPr>
          <a:xfrm>
            <a:off x="978675" y="2974950"/>
            <a:ext cx="628200" cy="1235400"/>
          </a:xfrm>
          <a:prstGeom prst="straightConnector1">
            <a:avLst/>
          </a:prstGeom>
          <a:noFill/>
          <a:ln cap="flat" cmpd="sng" w="9525">
            <a:solidFill>
              <a:srgbClr val="D9D9D9"/>
            </a:solidFill>
            <a:prstDash val="solid"/>
            <a:round/>
            <a:headEnd len="med" w="med" type="none"/>
            <a:tailEnd len="med" w="med" type="none"/>
          </a:ln>
        </p:spPr>
      </p:cxnSp>
      <p:cxnSp>
        <p:nvCxnSpPr>
          <p:cNvPr id="292" name="Google Shape;292;p29"/>
          <p:cNvCxnSpPr>
            <a:stCxn id="286" idx="4"/>
            <a:endCxn id="288" idx="0"/>
          </p:cNvCxnSpPr>
          <p:nvPr/>
        </p:nvCxnSpPr>
        <p:spPr>
          <a:xfrm flipH="1">
            <a:off x="3443300" y="2974950"/>
            <a:ext cx="866400" cy="1321800"/>
          </a:xfrm>
          <a:prstGeom prst="straightConnector1">
            <a:avLst/>
          </a:prstGeom>
          <a:noFill/>
          <a:ln cap="flat" cmpd="sng" w="9525">
            <a:solidFill>
              <a:srgbClr val="D9D9D9"/>
            </a:solidFill>
            <a:prstDash val="solid"/>
            <a:round/>
            <a:headEnd len="med" w="med" type="none"/>
            <a:tailEnd len="med" w="med" type="none"/>
          </a:ln>
        </p:spPr>
      </p:cxnSp>
      <p:cxnSp>
        <p:nvCxnSpPr>
          <p:cNvPr id="293" name="Google Shape;293;p29"/>
          <p:cNvCxnSpPr>
            <a:endCxn id="288" idx="2"/>
          </p:cNvCxnSpPr>
          <p:nvPr/>
        </p:nvCxnSpPr>
        <p:spPr>
          <a:xfrm>
            <a:off x="1844900" y="4412200"/>
            <a:ext cx="1360500" cy="86100"/>
          </a:xfrm>
          <a:prstGeom prst="straightConnector1">
            <a:avLst/>
          </a:prstGeom>
          <a:noFill/>
          <a:ln cap="flat" cmpd="sng" w="9525">
            <a:solidFill>
              <a:srgbClr val="D9D9D9"/>
            </a:solidFill>
            <a:prstDash val="solid"/>
            <a:round/>
            <a:headEnd len="med" w="med" type="none"/>
            <a:tailEnd len="med" w="med" type="none"/>
          </a:ln>
        </p:spPr>
      </p:cxnSp>
      <p:sp>
        <p:nvSpPr>
          <p:cNvPr id="294" name="Google Shape;294;p29"/>
          <p:cNvSpPr txBox="1"/>
          <p:nvPr/>
        </p:nvSpPr>
        <p:spPr>
          <a:xfrm>
            <a:off x="4652375" y="3339625"/>
            <a:ext cx="3806700" cy="101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a:solidFill>
                  <a:srgbClr val="FFFFFF"/>
                </a:solidFill>
                <a:latin typeface="Lato"/>
                <a:ea typeface="Lato"/>
                <a:cs typeface="Lato"/>
                <a:sym typeface="Lato"/>
              </a:rPr>
              <a:t>Uruchamiamy algorytm. Znacznik przechodzi przez wszystkie procesy i wraca wciąż biały do inicjatora - inicjator deklaruje zakończenie.</a:t>
            </a:r>
            <a:endParaRPr>
              <a:solidFill>
                <a:srgbClr val="FFFFFF"/>
              </a:solidFill>
              <a:latin typeface="Lato"/>
              <a:ea typeface="Lato"/>
              <a:cs typeface="Lato"/>
              <a:sym typeface="Lato"/>
            </a:endParaRPr>
          </a:p>
          <a:p>
            <a:pPr indent="0" lvl="0" marL="0" rtl="0" algn="l">
              <a:spcBef>
                <a:spcPts val="0"/>
              </a:spcBef>
              <a:spcAft>
                <a:spcPts val="0"/>
              </a:spcAft>
              <a:buNone/>
            </a:pPr>
            <a:r>
              <a:t/>
            </a:r>
            <a:endParaRPr>
              <a:solidFill>
                <a:srgbClr val="FFFFFF"/>
              </a:solidFill>
              <a:latin typeface="Lato"/>
              <a:ea typeface="Lato"/>
              <a:cs typeface="Lato"/>
              <a:sym typeface="Lato"/>
            </a:endParaRPr>
          </a:p>
        </p:txBody>
      </p:sp>
      <p:grpSp>
        <p:nvGrpSpPr>
          <p:cNvPr id="295" name="Google Shape;295;p29"/>
          <p:cNvGrpSpPr/>
          <p:nvPr/>
        </p:nvGrpSpPr>
        <p:grpSpPr>
          <a:xfrm>
            <a:off x="1297500" y="1678900"/>
            <a:ext cx="6789350" cy="2676950"/>
            <a:chOff x="1297500" y="1678900"/>
            <a:chExt cx="6789350" cy="2676950"/>
          </a:xfrm>
        </p:grpSpPr>
        <p:sp>
          <p:nvSpPr>
            <p:cNvPr id="296" name="Google Shape;296;p29"/>
            <p:cNvSpPr txBox="1"/>
            <p:nvPr/>
          </p:nvSpPr>
          <p:spPr>
            <a:xfrm>
              <a:off x="4579850" y="1678900"/>
              <a:ext cx="3507000" cy="113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a:solidFill>
                    <a:srgbClr val="F3F3F3"/>
                  </a:solidFill>
                  <a:latin typeface="Lato"/>
                  <a:ea typeface="Lato"/>
                  <a:cs typeface="Lato"/>
                  <a:sym typeface="Lato"/>
                </a:rPr>
                <a:t>Proces </a:t>
              </a:r>
              <a:r>
                <a:rPr i="1" lang="pl">
                  <a:solidFill>
                    <a:srgbClr val="F3F3F3"/>
                  </a:solidFill>
                  <a:latin typeface="Lato"/>
                  <a:ea typeface="Lato"/>
                  <a:cs typeface="Lato"/>
                  <a:sym typeface="Lato"/>
                </a:rPr>
                <a:t>P1 </a:t>
              </a:r>
              <a:r>
                <a:rPr lang="pl">
                  <a:solidFill>
                    <a:srgbClr val="F3F3F3"/>
                  </a:solidFill>
                  <a:latin typeface="Lato"/>
                  <a:ea typeface="Lato"/>
                  <a:cs typeface="Lato"/>
                  <a:sym typeface="Lato"/>
                </a:rPr>
                <a:t> przesyła wiadomość </a:t>
              </a:r>
              <a:r>
                <a:rPr i="1" lang="pl">
                  <a:solidFill>
                    <a:srgbClr val="F3F3F3"/>
                  </a:solidFill>
                  <a:latin typeface="Lato"/>
                  <a:ea typeface="Lato"/>
                  <a:cs typeface="Lato"/>
                  <a:sym typeface="Lato"/>
                </a:rPr>
                <a:t>M</a:t>
              </a:r>
              <a:r>
                <a:rPr lang="pl">
                  <a:solidFill>
                    <a:srgbClr val="F3F3F3"/>
                  </a:solidFill>
                  <a:latin typeface="Lato"/>
                  <a:ea typeface="Lato"/>
                  <a:cs typeface="Lato"/>
                  <a:sym typeface="Lato"/>
                </a:rPr>
                <a:t> do procesu </a:t>
              </a:r>
              <a:r>
                <a:rPr i="1" lang="pl">
                  <a:solidFill>
                    <a:srgbClr val="F3F3F3"/>
                  </a:solidFill>
                  <a:latin typeface="Lato"/>
                  <a:ea typeface="Lato"/>
                  <a:cs typeface="Lato"/>
                  <a:sym typeface="Lato"/>
                </a:rPr>
                <a:t>P2</a:t>
              </a:r>
              <a:r>
                <a:rPr lang="pl">
                  <a:solidFill>
                    <a:srgbClr val="F3F3F3"/>
                  </a:solidFill>
                  <a:latin typeface="Lato"/>
                  <a:ea typeface="Lato"/>
                  <a:cs typeface="Lato"/>
                  <a:sym typeface="Lato"/>
                </a:rPr>
                <a:t> i staje się pasywny (nie zmienia koloru, bo przesyła w przód!). Wszystkie inne procesy również stają się pasywne.</a:t>
              </a:r>
              <a:endParaRPr>
                <a:solidFill>
                  <a:srgbClr val="F3F3F3"/>
                </a:solidFill>
                <a:latin typeface="Lato"/>
                <a:ea typeface="Lato"/>
                <a:cs typeface="Lato"/>
                <a:sym typeface="Lato"/>
              </a:endParaRPr>
            </a:p>
            <a:p>
              <a:pPr indent="0" lvl="0" marL="0" rtl="0" algn="l">
                <a:spcBef>
                  <a:spcPts val="0"/>
                </a:spcBef>
                <a:spcAft>
                  <a:spcPts val="0"/>
                </a:spcAft>
                <a:buNone/>
              </a:pPr>
              <a:r>
                <a:t/>
              </a:r>
              <a:endParaRPr>
                <a:solidFill>
                  <a:srgbClr val="F3F3F3"/>
                </a:solidFill>
                <a:latin typeface="Lato"/>
                <a:ea typeface="Lato"/>
                <a:cs typeface="Lato"/>
                <a:sym typeface="Lato"/>
              </a:endParaRPr>
            </a:p>
            <a:p>
              <a:pPr indent="0" lvl="0" marL="0" rtl="0" algn="l">
                <a:spcBef>
                  <a:spcPts val="0"/>
                </a:spcBef>
                <a:spcAft>
                  <a:spcPts val="0"/>
                </a:spcAft>
                <a:buNone/>
              </a:pPr>
              <a:r>
                <a:rPr lang="pl">
                  <a:solidFill>
                    <a:srgbClr val="F3F3F3"/>
                  </a:solidFill>
                  <a:latin typeface="Lato"/>
                  <a:ea typeface="Lato"/>
                  <a:cs typeface="Lato"/>
                  <a:sym typeface="Lato"/>
                </a:rPr>
                <a:t>Wiadomość </a:t>
              </a:r>
              <a:r>
                <a:rPr i="1" lang="pl">
                  <a:solidFill>
                    <a:srgbClr val="F3F3F3"/>
                  </a:solidFill>
                  <a:latin typeface="Lato"/>
                  <a:ea typeface="Lato"/>
                  <a:cs typeface="Lato"/>
                  <a:sym typeface="Lato"/>
                </a:rPr>
                <a:t>M </a:t>
              </a:r>
              <a:r>
                <a:rPr lang="pl">
                  <a:solidFill>
                    <a:srgbClr val="F3F3F3"/>
                  </a:solidFill>
                  <a:latin typeface="Lato"/>
                  <a:ea typeface="Lato"/>
                  <a:cs typeface="Lato"/>
                  <a:sym typeface="Lato"/>
                </a:rPr>
                <a:t> leci w kanale, nie dociera jeszcze do </a:t>
              </a:r>
              <a:r>
                <a:rPr i="1" lang="pl">
                  <a:solidFill>
                    <a:srgbClr val="F3F3F3"/>
                  </a:solidFill>
                  <a:latin typeface="Lato"/>
                  <a:ea typeface="Lato"/>
                  <a:cs typeface="Lato"/>
                  <a:sym typeface="Lato"/>
                </a:rPr>
                <a:t>P2</a:t>
              </a:r>
              <a:endParaRPr i="1">
                <a:solidFill>
                  <a:srgbClr val="F3F3F3"/>
                </a:solidFill>
                <a:latin typeface="Lato"/>
                <a:ea typeface="Lato"/>
                <a:cs typeface="Lato"/>
                <a:sym typeface="Lato"/>
              </a:endParaRPr>
            </a:p>
          </p:txBody>
        </p:sp>
        <p:grpSp>
          <p:nvGrpSpPr>
            <p:cNvPr id="297" name="Google Shape;297;p29"/>
            <p:cNvGrpSpPr/>
            <p:nvPr/>
          </p:nvGrpSpPr>
          <p:grpSpPr>
            <a:xfrm>
              <a:off x="1297500" y="1867050"/>
              <a:ext cx="1977450" cy="2488800"/>
              <a:chOff x="1297500" y="1867050"/>
              <a:chExt cx="1977450" cy="2488800"/>
            </a:xfrm>
          </p:grpSpPr>
          <p:cxnSp>
            <p:nvCxnSpPr>
              <p:cNvPr id="298" name="Google Shape;298;p29"/>
              <p:cNvCxnSpPr>
                <a:stCxn id="284" idx="4"/>
                <a:endCxn id="288" idx="1"/>
              </p:cNvCxnSpPr>
              <p:nvPr/>
            </p:nvCxnSpPr>
            <p:spPr>
              <a:xfrm>
                <a:off x="2468850" y="1867050"/>
                <a:ext cx="806100" cy="2488800"/>
              </a:xfrm>
              <a:prstGeom prst="straightConnector1">
                <a:avLst/>
              </a:prstGeom>
              <a:noFill/>
              <a:ln cap="flat" cmpd="sng" w="28575">
                <a:solidFill>
                  <a:schemeClr val="dk2"/>
                </a:solidFill>
                <a:prstDash val="solid"/>
                <a:round/>
                <a:headEnd len="med" w="med" type="none"/>
                <a:tailEnd len="med" w="med" type="triangle"/>
              </a:ln>
            </p:spPr>
          </p:cxnSp>
          <p:sp>
            <p:nvSpPr>
              <p:cNvPr id="299" name="Google Shape;299;p29"/>
              <p:cNvSpPr/>
              <p:nvPr/>
            </p:nvSpPr>
            <p:spPr>
              <a:xfrm>
                <a:off x="1297500" y="2974950"/>
                <a:ext cx="1282500" cy="556200"/>
              </a:xfrm>
              <a:prstGeom prst="wedgeRectCallout">
                <a:avLst>
                  <a:gd fmla="val 76128" name="adj1"/>
                  <a:gd fmla="val 1559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Wiadomość </a:t>
                </a:r>
                <a:r>
                  <a:rPr i="1" lang="pl"/>
                  <a:t>M</a:t>
                </a:r>
                <a:endParaRPr i="1"/>
              </a:p>
            </p:txBody>
          </p:sp>
        </p:grpSp>
      </p:grpSp>
      <p:sp>
        <p:nvSpPr>
          <p:cNvPr id="300" name="Google Shape;300;p29"/>
          <p:cNvSpPr/>
          <p:nvPr/>
        </p:nvSpPr>
        <p:spPr>
          <a:xfrm>
            <a:off x="1137400" y="1412850"/>
            <a:ext cx="1007700" cy="693300"/>
          </a:xfrm>
          <a:prstGeom prst="wedgeRectCallout">
            <a:avLst>
              <a:gd fmla="val 82805" name="adj1"/>
              <a:gd fmla="val -93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Proces </a:t>
            </a:r>
            <a:r>
              <a:rPr i="1" lang="pl"/>
              <a:t>P1</a:t>
            </a:r>
            <a:endParaRPr i="1"/>
          </a:p>
        </p:txBody>
      </p:sp>
      <p:sp>
        <p:nvSpPr>
          <p:cNvPr id="301" name="Google Shape;301;p29"/>
          <p:cNvSpPr/>
          <p:nvPr/>
        </p:nvSpPr>
        <p:spPr>
          <a:xfrm rot="-7385091">
            <a:off x="1179222" y="3920624"/>
            <a:ext cx="307210" cy="314366"/>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9"/>
          <p:cNvSpPr/>
          <p:nvPr/>
        </p:nvSpPr>
        <p:spPr>
          <a:xfrm rot="-1929219">
            <a:off x="928374" y="2181839"/>
            <a:ext cx="307220" cy="314376"/>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9"/>
          <p:cNvSpPr/>
          <p:nvPr/>
        </p:nvSpPr>
        <p:spPr>
          <a:xfrm rot="2074489">
            <a:off x="2836128" y="1561426"/>
            <a:ext cx="307146" cy="314470"/>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9"/>
          <p:cNvSpPr/>
          <p:nvPr/>
        </p:nvSpPr>
        <p:spPr>
          <a:xfrm rot="7826606">
            <a:off x="3772604" y="2954247"/>
            <a:ext cx="307077" cy="314301"/>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5" name="Google Shape;305;p29"/>
          <p:cNvGrpSpPr/>
          <p:nvPr/>
        </p:nvGrpSpPr>
        <p:grpSpPr>
          <a:xfrm>
            <a:off x="740775" y="1463850"/>
            <a:ext cx="3806825" cy="3236050"/>
            <a:chOff x="740775" y="1463850"/>
            <a:chExt cx="3806825" cy="3236050"/>
          </a:xfrm>
        </p:grpSpPr>
        <p:sp>
          <p:nvSpPr>
            <p:cNvPr id="306" name="Google Shape;306;p29"/>
            <p:cNvSpPr/>
            <p:nvPr/>
          </p:nvSpPr>
          <p:spPr>
            <a:xfrm>
              <a:off x="1369000" y="4210475"/>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9"/>
            <p:cNvSpPr/>
            <p:nvPr/>
          </p:nvSpPr>
          <p:spPr>
            <a:xfrm>
              <a:off x="740775" y="257175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9"/>
            <p:cNvSpPr/>
            <p:nvPr/>
          </p:nvSpPr>
          <p:spPr>
            <a:xfrm>
              <a:off x="2230950" y="146385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9"/>
            <p:cNvSpPr/>
            <p:nvPr/>
          </p:nvSpPr>
          <p:spPr>
            <a:xfrm>
              <a:off x="4071800" y="257175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p:nvPr/>
          </p:nvSpPr>
          <p:spPr>
            <a:xfrm>
              <a:off x="3205500" y="429670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1" name="Google Shape;311;p29"/>
          <p:cNvSpPr/>
          <p:nvPr/>
        </p:nvSpPr>
        <p:spPr>
          <a:xfrm rot="10796643">
            <a:off x="2718292" y="4559907"/>
            <a:ext cx="307200" cy="314400"/>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9"/>
          <p:cNvSpPr/>
          <p:nvPr/>
        </p:nvSpPr>
        <p:spPr>
          <a:xfrm>
            <a:off x="3205400" y="4296700"/>
            <a:ext cx="475800" cy="403200"/>
          </a:xfrm>
          <a:prstGeom prst="ellipse">
            <a:avLst/>
          </a:prstGeom>
          <a:solidFill>
            <a:schemeClr val="lt2"/>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9"/>
          <p:cNvSpPr/>
          <p:nvPr/>
        </p:nvSpPr>
        <p:spPr>
          <a:xfrm>
            <a:off x="3899000" y="4210350"/>
            <a:ext cx="1007700" cy="693300"/>
          </a:xfrm>
          <a:prstGeom prst="wedgeRectCallout">
            <a:avLst>
              <a:gd fmla="val -86439" name="adj1"/>
              <a:gd fmla="val -813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Proces </a:t>
            </a:r>
            <a:r>
              <a:rPr i="1" lang="pl"/>
              <a:t>P2</a:t>
            </a:r>
            <a:endParaRPr i="1"/>
          </a:p>
        </p:txBody>
      </p:sp>
      <p:sp>
        <p:nvSpPr>
          <p:cNvPr id="314" name="Google Shape;314;p29"/>
          <p:cNvSpPr txBox="1"/>
          <p:nvPr/>
        </p:nvSpPr>
        <p:spPr>
          <a:xfrm>
            <a:off x="5216725" y="4250650"/>
            <a:ext cx="3434400" cy="62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a:solidFill>
                  <a:srgbClr val="FFFFFF"/>
                </a:solidFill>
                <a:latin typeface="Lato"/>
                <a:ea typeface="Lato"/>
                <a:cs typeface="Lato"/>
                <a:sym typeface="Lato"/>
              </a:rPr>
              <a:t>Wiadomość </a:t>
            </a:r>
            <a:r>
              <a:rPr i="1" lang="pl">
                <a:solidFill>
                  <a:srgbClr val="FFFFFF"/>
                </a:solidFill>
                <a:latin typeface="Lato"/>
                <a:ea typeface="Lato"/>
                <a:cs typeface="Lato"/>
                <a:sym typeface="Lato"/>
              </a:rPr>
              <a:t>M</a:t>
            </a:r>
            <a:r>
              <a:rPr lang="pl">
                <a:solidFill>
                  <a:srgbClr val="FFFFFF"/>
                </a:solidFill>
                <a:latin typeface="Lato"/>
                <a:ea typeface="Lato"/>
                <a:cs typeface="Lato"/>
                <a:sym typeface="Lato"/>
              </a:rPr>
              <a:t> dociera do </a:t>
            </a:r>
            <a:r>
              <a:rPr i="1" lang="pl">
                <a:solidFill>
                  <a:srgbClr val="FFFFFF"/>
                </a:solidFill>
                <a:latin typeface="Lato"/>
                <a:ea typeface="Lato"/>
                <a:cs typeface="Lato"/>
                <a:sym typeface="Lato"/>
              </a:rPr>
              <a:t>P2</a:t>
            </a:r>
            <a:r>
              <a:rPr lang="pl">
                <a:solidFill>
                  <a:srgbClr val="FFFFFF"/>
                </a:solidFill>
                <a:latin typeface="Lato"/>
                <a:ea typeface="Lato"/>
                <a:cs typeface="Lato"/>
                <a:sym typeface="Lato"/>
              </a:rPr>
              <a:t>, aktywuje go - zakończenia nie ma.</a:t>
            </a:r>
            <a:endParaRPr>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300"/>
                                        <p:tgtEl>
                                          <p:spTgt spid="2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31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30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30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30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30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Dijkstra, Feijen, van Gastaren (3)</a:t>
            </a:r>
            <a:endParaRPr/>
          </a:p>
        </p:txBody>
      </p:sp>
      <p:sp>
        <p:nvSpPr>
          <p:cNvPr id="320" name="Google Shape;320;p30"/>
          <p:cNvSpPr txBox="1"/>
          <p:nvPr>
            <p:ph idx="1" type="body"/>
          </p:nvPr>
        </p:nvSpPr>
        <p:spPr>
          <a:xfrm>
            <a:off x="863300" y="1567550"/>
            <a:ext cx="74730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sz="1500"/>
              <a:t>Na egzaminie: dajemy rysunek i piszemy:</a:t>
            </a:r>
            <a:endParaRPr sz="1500"/>
          </a:p>
          <a:p>
            <a:pPr indent="0" lvl="0" marL="0" rtl="0" algn="just">
              <a:spcBef>
                <a:spcPts val="1600"/>
              </a:spcBef>
              <a:spcAft>
                <a:spcPts val="0"/>
              </a:spcAft>
              <a:buNone/>
            </a:pPr>
            <a:r>
              <a:rPr lang="pl" sz="1500"/>
              <a:t>Skoro wiadomości mogą przebywać w kanale dowolnie długo, przyjmijmy, że po przesłaniu wiadomości M przez P1 do P2 wszystkie procesy przechodzą w stan pasywny, a wiadomość M wciąż pozostaje w kanale. W takim przypadku P1 wciąż jest biały, bo wysłał wiadomość w przód pierścienia; w takim wypadku znacznik przejdzie przez wszystkie procesy i pozostanie biały. Inicjator zadeklaruje wykrycie zakończenia. Tymczasem po zakończeniu algorytmu wiadomość M wreszcie może dotrzeć do P2, aktywując go. </a:t>
            </a:r>
            <a:endParaRPr sz="1500"/>
          </a:p>
          <a:p>
            <a:pPr indent="0" lvl="0" marL="0" rtl="0" algn="just">
              <a:spcBef>
                <a:spcPts val="1600"/>
              </a:spcBef>
              <a:spcAft>
                <a:spcPts val="1600"/>
              </a:spcAft>
              <a:buNone/>
            </a:pPr>
            <a:r>
              <a:rPr lang="pl" sz="1500"/>
              <a:t>Przetwarzanie nie uległo więc zakończeniu, a więc algorytm dla modelu synchronicznego nie wykryje zakończenia w modelu, w którym przesyłanie wiadomości nie jest natychmiastowe.</a:t>
            </a:r>
            <a:endParaRPr sz="15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Model atomowy i jednofazowy algorytm detekcji zakończenia</a:t>
            </a:r>
            <a:endParaRPr/>
          </a:p>
        </p:txBody>
      </p:sp>
      <p:sp>
        <p:nvSpPr>
          <p:cNvPr id="326" name="Google Shape;326;p31"/>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Pomijamy przetwarzanie lokalne; tj procesy otrzymują wiadomości, zawsze są aktywowane, wysyłają jedna lub więcej wiadomości i natychmiast zasypiają. </a:t>
            </a:r>
            <a:endParaRPr/>
          </a:p>
          <a:p>
            <a:pPr indent="0" lvl="0" marL="0" rtl="0" algn="l">
              <a:spcBef>
                <a:spcPts val="1600"/>
              </a:spcBef>
              <a:spcAft>
                <a:spcPts val="0"/>
              </a:spcAft>
              <a:buNone/>
            </a:pPr>
            <a:r>
              <a:rPr lang="pl"/>
              <a:t>Kanały FIFO, niezawodne, procesy nie ulegają awarii.</a:t>
            </a:r>
            <a:endParaRPr/>
          </a:p>
          <a:p>
            <a:pPr indent="0" lvl="0" marL="0" rtl="0" algn="l">
              <a:spcBef>
                <a:spcPts val="1600"/>
              </a:spcBef>
              <a:spcAft>
                <a:spcPts val="0"/>
              </a:spcAft>
              <a:buNone/>
            </a:pPr>
            <a:r>
              <a:rPr lang="pl"/>
              <a:t>Monitory połączone w logiczny pierścień, przetwarzanie aplikacyjne w topologii każdy z każdym</a:t>
            </a:r>
            <a:endParaRPr/>
          </a:p>
          <a:p>
            <a:pPr indent="0" lvl="0" marL="0" rtl="0" algn="l">
              <a:spcBef>
                <a:spcPts val="1600"/>
              </a:spcBef>
              <a:spcAft>
                <a:spcPts val="0"/>
              </a:spcAft>
              <a:buNone/>
            </a:pPr>
            <a:r>
              <a:rPr lang="pl"/>
              <a:t>Zliczamy wiadomości wysłane  i odebrane. Przesyłany w pierścieniu znacznik kumuluje sumy. Dodatkowo, sprawdzamy, czy suma jest poprawna, tj. czy przypadkiem nie było jakieś komunikacji w czasie, gdy przesyłaliśmy znacznik - każdy proces ma maxDetectNo, czyli maksymalny numer widzianej dotąd detekcji. WIadomości podbijane są maxDetectNo. Jeżeli detectNo znacznika jest ≤ maxDetectNo, znacznik oznaczany jest jako niepoprawny.</a:t>
            </a:r>
            <a:endParaRPr/>
          </a:p>
          <a:p>
            <a:pPr indent="0" lvl="0" marL="0" rtl="0" algn="l">
              <a:spcBef>
                <a:spcPts val="1600"/>
              </a:spcBef>
              <a:spcAft>
                <a:spcPts val="1600"/>
              </a:spcAft>
              <a:buNone/>
            </a:pPr>
            <a:r>
              <a:rPr lang="pl"/>
              <a:t>Udowodnimy teraz poprawność tego algorytmu.</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 ilustracja </a:t>
            </a:r>
            <a:endParaRPr/>
          </a:p>
          <a:p>
            <a:pPr indent="0" lvl="0" marL="0" rtl="0" algn="l">
              <a:spcBef>
                <a:spcPts val="0"/>
              </a:spcBef>
              <a:spcAft>
                <a:spcPts val="0"/>
              </a:spcAft>
              <a:buNone/>
            </a:pPr>
            <a:r>
              <a:t/>
            </a:r>
            <a:endParaRPr/>
          </a:p>
        </p:txBody>
      </p:sp>
      <p:cxnSp>
        <p:nvCxnSpPr>
          <p:cNvPr id="332" name="Google Shape;332;p32"/>
          <p:cNvCxnSpPr/>
          <p:nvPr/>
        </p:nvCxnSpPr>
        <p:spPr>
          <a:xfrm flipH="1" rot="10800000">
            <a:off x="1137400" y="1695100"/>
            <a:ext cx="6667200" cy="48300"/>
          </a:xfrm>
          <a:prstGeom prst="straightConnector1">
            <a:avLst/>
          </a:prstGeom>
          <a:noFill/>
          <a:ln cap="flat" cmpd="sng" w="9525">
            <a:solidFill>
              <a:srgbClr val="D9D9D9"/>
            </a:solidFill>
            <a:prstDash val="solid"/>
            <a:round/>
            <a:headEnd len="med" w="med" type="none"/>
            <a:tailEnd len="med" w="med" type="none"/>
          </a:ln>
        </p:spPr>
      </p:cxnSp>
      <p:cxnSp>
        <p:nvCxnSpPr>
          <p:cNvPr id="333" name="Google Shape;333;p32"/>
          <p:cNvCxnSpPr/>
          <p:nvPr/>
        </p:nvCxnSpPr>
        <p:spPr>
          <a:xfrm flipH="1" rot="10800000">
            <a:off x="1173900" y="2547600"/>
            <a:ext cx="6667200" cy="48300"/>
          </a:xfrm>
          <a:prstGeom prst="straightConnector1">
            <a:avLst/>
          </a:prstGeom>
          <a:noFill/>
          <a:ln cap="flat" cmpd="sng" w="9525">
            <a:solidFill>
              <a:srgbClr val="D9D9D9"/>
            </a:solidFill>
            <a:prstDash val="solid"/>
            <a:round/>
            <a:headEnd len="med" w="med" type="none"/>
            <a:tailEnd len="med" w="med" type="none"/>
          </a:ln>
        </p:spPr>
      </p:cxnSp>
      <p:cxnSp>
        <p:nvCxnSpPr>
          <p:cNvPr id="334" name="Google Shape;334;p32"/>
          <p:cNvCxnSpPr/>
          <p:nvPr/>
        </p:nvCxnSpPr>
        <p:spPr>
          <a:xfrm flipH="1" rot="10800000">
            <a:off x="1173900" y="3400100"/>
            <a:ext cx="6667200" cy="48300"/>
          </a:xfrm>
          <a:prstGeom prst="straightConnector1">
            <a:avLst/>
          </a:prstGeom>
          <a:noFill/>
          <a:ln cap="flat" cmpd="sng" w="9525">
            <a:solidFill>
              <a:srgbClr val="D9D9D9"/>
            </a:solidFill>
            <a:prstDash val="solid"/>
            <a:round/>
            <a:headEnd len="med" w="med" type="none"/>
            <a:tailEnd len="med" w="med" type="none"/>
          </a:ln>
        </p:spPr>
      </p:cxnSp>
      <p:cxnSp>
        <p:nvCxnSpPr>
          <p:cNvPr id="335" name="Google Shape;335;p32"/>
          <p:cNvCxnSpPr/>
          <p:nvPr/>
        </p:nvCxnSpPr>
        <p:spPr>
          <a:xfrm flipH="1" rot="10800000">
            <a:off x="1162200" y="4206800"/>
            <a:ext cx="6667200" cy="48300"/>
          </a:xfrm>
          <a:prstGeom prst="straightConnector1">
            <a:avLst/>
          </a:prstGeom>
          <a:noFill/>
          <a:ln cap="flat" cmpd="sng" w="9525">
            <a:solidFill>
              <a:srgbClr val="D9D9D9"/>
            </a:solidFill>
            <a:prstDash val="solid"/>
            <a:round/>
            <a:headEnd len="med" w="med" type="none"/>
            <a:tailEnd len="med" w="med" type="none"/>
          </a:ln>
        </p:spPr>
      </p:cxnSp>
      <p:sp>
        <p:nvSpPr>
          <p:cNvPr id="336" name="Google Shape;336;p32"/>
          <p:cNvSpPr txBox="1"/>
          <p:nvPr/>
        </p:nvSpPr>
        <p:spPr>
          <a:xfrm>
            <a:off x="629500" y="157410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1</a:t>
            </a:r>
            <a:endParaRPr baseline="-25000" sz="1800">
              <a:solidFill>
                <a:srgbClr val="F3F3F3"/>
              </a:solidFill>
              <a:latin typeface="Lato"/>
              <a:ea typeface="Lato"/>
              <a:cs typeface="Lato"/>
              <a:sym typeface="Lato"/>
            </a:endParaRPr>
          </a:p>
        </p:txBody>
      </p:sp>
      <p:sp>
        <p:nvSpPr>
          <p:cNvPr id="337" name="Google Shape;337;p32"/>
          <p:cNvSpPr txBox="1"/>
          <p:nvPr/>
        </p:nvSpPr>
        <p:spPr>
          <a:xfrm>
            <a:off x="629500" y="232995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2</a:t>
            </a:r>
            <a:endParaRPr baseline="-25000" sz="1800">
              <a:solidFill>
                <a:srgbClr val="F3F3F3"/>
              </a:solidFill>
              <a:latin typeface="Lato"/>
              <a:ea typeface="Lato"/>
              <a:cs typeface="Lato"/>
              <a:sym typeface="Lato"/>
            </a:endParaRPr>
          </a:p>
        </p:txBody>
      </p:sp>
      <p:sp>
        <p:nvSpPr>
          <p:cNvPr id="338" name="Google Shape;338;p32"/>
          <p:cNvSpPr txBox="1"/>
          <p:nvPr/>
        </p:nvSpPr>
        <p:spPr>
          <a:xfrm>
            <a:off x="629500" y="318245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3</a:t>
            </a:r>
            <a:endParaRPr baseline="-25000" sz="1800">
              <a:solidFill>
                <a:srgbClr val="F3F3F3"/>
              </a:solidFill>
              <a:latin typeface="Lato"/>
              <a:ea typeface="Lato"/>
              <a:cs typeface="Lato"/>
              <a:sym typeface="Lato"/>
            </a:endParaRPr>
          </a:p>
        </p:txBody>
      </p:sp>
      <p:sp>
        <p:nvSpPr>
          <p:cNvPr id="339" name="Google Shape;339;p32"/>
          <p:cNvSpPr txBox="1"/>
          <p:nvPr/>
        </p:nvSpPr>
        <p:spPr>
          <a:xfrm>
            <a:off x="629500" y="398915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4</a:t>
            </a:r>
            <a:endParaRPr baseline="-25000" sz="1800">
              <a:solidFill>
                <a:srgbClr val="F3F3F3"/>
              </a:solidFill>
              <a:latin typeface="Lato"/>
              <a:ea typeface="Lato"/>
              <a:cs typeface="Lato"/>
              <a:sym typeface="Lato"/>
            </a:endParaRPr>
          </a:p>
        </p:txBody>
      </p:sp>
      <p:cxnSp>
        <p:nvCxnSpPr>
          <p:cNvPr id="340" name="Google Shape;340;p32"/>
          <p:cNvCxnSpPr>
            <a:stCxn id="341" idx="4"/>
            <a:endCxn id="342" idx="4"/>
          </p:cNvCxnSpPr>
          <p:nvPr/>
        </p:nvCxnSpPr>
        <p:spPr>
          <a:xfrm>
            <a:off x="4878227" y="3468577"/>
            <a:ext cx="2136300" cy="774000"/>
          </a:xfrm>
          <a:prstGeom prst="straightConnector1">
            <a:avLst/>
          </a:prstGeom>
          <a:noFill/>
          <a:ln cap="flat" cmpd="sng" w="28575">
            <a:solidFill>
              <a:srgbClr val="D9D9D9"/>
            </a:solidFill>
            <a:prstDash val="solid"/>
            <a:round/>
            <a:headEnd len="med" w="med" type="none"/>
            <a:tailEnd len="med" w="med" type="triangle"/>
          </a:ln>
        </p:spPr>
      </p:cxnSp>
      <p:grpSp>
        <p:nvGrpSpPr>
          <p:cNvPr id="343" name="Google Shape;343;p32"/>
          <p:cNvGrpSpPr/>
          <p:nvPr/>
        </p:nvGrpSpPr>
        <p:grpSpPr>
          <a:xfrm>
            <a:off x="1297500" y="1243550"/>
            <a:ext cx="507900" cy="1328150"/>
            <a:chOff x="1297500" y="1243550"/>
            <a:chExt cx="507900" cy="1328150"/>
          </a:xfrm>
        </p:grpSpPr>
        <p:grpSp>
          <p:nvGrpSpPr>
            <p:cNvPr id="344" name="Google Shape;344;p32"/>
            <p:cNvGrpSpPr/>
            <p:nvPr/>
          </p:nvGrpSpPr>
          <p:grpSpPr>
            <a:xfrm>
              <a:off x="1427625" y="1646650"/>
              <a:ext cx="345900" cy="925050"/>
              <a:chOff x="1427625" y="1646650"/>
              <a:chExt cx="345900" cy="925050"/>
            </a:xfrm>
          </p:grpSpPr>
          <p:sp>
            <p:nvSpPr>
              <p:cNvPr id="345" name="Google Shape;345;p32"/>
              <p:cNvSpPr/>
              <p:nvPr/>
            </p:nvSpPr>
            <p:spPr>
              <a:xfrm>
                <a:off x="1427625" y="164665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6" name="Google Shape;346;p32"/>
              <p:cNvCxnSpPr>
                <a:stCxn id="345" idx="3"/>
                <a:endCxn id="347" idx="1"/>
              </p:cNvCxnSpPr>
              <p:nvPr/>
            </p:nvCxnSpPr>
            <p:spPr>
              <a:xfrm>
                <a:off x="1500225" y="1751500"/>
                <a:ext cx="273300" cy="820200"/>
              </a:xfrm>
              <a:prstGeom prst="straightConnector1">
                <a:avLst/>
              </a:prstGeom>
              <a:noFill/>
              <a:ln cap="flat" cmpd="sng" w="28575">
                <a:solidFill>
                  <a:srgbClr val="D9D9D9"/>
                </a:solidFill>
                <a:prstDash val="solid"/>
                <a:round/>
                <a:headEnd len="med" w="med" type="none"/>
                <a:tailEnd len="med" w="med" type="triangle"/>
              </a:ln>
            </p:spPr>
          </p:cxnSp>
        </p:grpSp>
        <p:sp>
          <p:nvSpPr>
            <p:cNvPr id="348" name="Google Shape;348;p32"/>
            <p:cNvSpPr/>
            <p:nvPr/>
          </p:nvSpPr>
          <p:spPr>
            <a:xfrm>
              <a:off x="1297500" y="1243550"/>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1</a:t>
              </a:r>
              <a:r>
                <a:rPr baseline="30000" lang="pl">
                  <a:solidFill>
                    <a:srgbClr val="EFEFEF"/>
                  </a:solidFill>
                </a:rPr>
                <a:t>1</a:t>
              </a:r>
              <a:endParaRPr baseline="30000">
                <a:solidFill>
                  <a:srgbClr val="EFEFEF"/>
                </a:solidFill>
              </a:endParaRPr>
            </a:p>
          </p:txBody>
        </p:sp>
      </p:grpSp>
      <p:grpSp>
        <p:nvGrpSpPr>
          <p:cNvPr id="349" name="Google Shape;349;p32"/>
          <p:cNvGrpSpPr/>
          <p:nvPr/>
        </p:nvGrpSpPr>
        <p:grpSpPr>
          <a:xfrm>
            <a:off x="2836550" y="1195500"/>
            <a:ext cx="2800150" cy="2930600"/>
            <a:chOff x="2836550" y="1195500"/>
            <a:chExt cx="2800150" cy="2930600"/>
          </a:xfrm>
        </p:grpSpPr>
        <p:sp>
          <p:nvSpPr>
            <p:cNvPr id="350" name="Google Shape;350;p32"/>
            <p:cNvSpPr/>
            <p:nvPr/>
          </p:nvSpPr>
          <p:spPr>
            <a:xfrm>
              <a:off x="2962025" y="16144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1" name="Google Shape;351;p32"/>
            <p:cNvCxnSpPr>
              <a:endCxn id="352" idx="0"/>
            </p:cNvCxnSpPr>
            <p:nvPr/>
          </p:nvCxnSpPr>
          <p:spPr>
            <a:xfrm>
              <a:off x="3042975" y="1730600"/>
              <a:ext cx="2008800" cy="2395500"/>
            </a:xfrm>
            <a:prstGeom prst="straightConnector1">
              <a:avLst/>
            </a:prstGeom>
            <a:noFill/>
            <a:ln cap="flat" cmpd="sng" w="19050">
              <a:solidFill>
                <a:srgbClr val="FF0000"/>
              </a:solidFill>
              <a:prstDash val="solid"/>
              <a:round/>
              <a:headEnd len="med" w="med" type="none"/>
              <a:tailEnd len="med" w="med" type="triangle"/>
            </a:ln>
          </p:spPr>
        </p:cxnSp>
        <p:sp>
          <p:nvSpPr>
            <p:cNvPr id="353" name="Google Shape;353;p32"/>
            <p:cNvSpPr/>
            <p:nvPr/>
          </p:nvSpPr>
          <p:spPr>
            <a:xfrm>
              <a:off x="2836550" y="1195500"/>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1</a:t>
              </a:r>
              <a:r>
                <a:rPr baseline="30000" lang="pl">
                  <a:solidFill>
                    <a:srgbClr val="EFEFEF"/>
                  </a:solidFill>
                </a:rPr>
                <a:t>2</a:t>
              </a:r>
              <a:endParaRPr baseline="30000">
                <a:solidFill>
                  <a:srgbClr val="EFEFEF"/>
                </a:solidFill>
              </a:endParaRPr>
            </a:p>
          </p:txBody>
        </p:sp>
        <p:sp>
          <p:nvSpPr>
            <p:cNvPr id="354" name="Google Shape;354;p32"/>
            <p:cNvSpPr/>
            <p:nvPr/>
          </p:nvSpPr>
          <p:spPr>
            <a:xfrm>
              <a:off x="3997200" y="1502975"/>
              <a:ext cx="1639500" cy="774000"/>
            </a:xfrm>
            <a:prstGeom prst="wedgeEllipseCallout">
              <a:avLst>
                <a:gd fmla="val -88275" name="adj1"/>
                <a:gd fmla="val 2060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t>
              </a:r>
              <a:r>
                <a:rPr baseline="-25000" lang="pl"/>
                <a:t>2 </a:t>
              </a:r>
              <a:endParaRPr baseline="-25000"/>
            </a:p>
            <a:p>
              <a:pPr indent="0" lvl="0" marL="0" rtl="0" algn="l">
                <a:spcBef>
                  <a:spcPts val="0"/>
                </a:spcBef>
                <a:spcAft>
                  <a:spcPts val="0"/>
                </a:spcAft>
                <a:buNone/>
              </a:pPr>
              <a:r>
                <a:rPr lang="pl"/>
                <a:t>detectNo=1</a:t>
              </a:r>
              <a:endParaRPr/>
            </a:p>
          </p:txBody>
        </p:sp>
      </p:grpSp>
      <p:sp>
        <p:nvSpPr>
          <p:cNvPr id="355" name="Google Shape;355;p32"/>
          <p:cNvSpPr/>
          <p:nvPr/>
        </p:nvSpPr>
        <p:spPr>
          <a:xfrm>
            <a:off x="242525" y="1110625"/>
            <a:ext cx="1095600" cy="536100"/>
          </a:xfrm>
          <a:prstGeom prst="wedgeEllipseCallout">
            <a:avLst>
              <a:gd fmla="val 39773" name="adj1"/>
              <a:gd fmla="val 6652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detectNo = 0</a:t>
            </a:r>
            <a:endParaRPr baseline="-25000"/>
          </a:p>
        </p:txBody>
      </p:sp>
      <p:grpSp>
        <p:nvGrpSpPr>
          <p:cNvPr id="356" name="Google Shape;356;p32"/>
          <p:cNvGrpSpPr/>
          <p:nvPr/>
        </p:nvGrpSpPr>
        <p:grpSpPr>
          <a:xfrm>
            <a:off x="2836550" y="4126100"/>
            <a:ext cx="2251525" cy="872900"/>
            <a:chOff x="2836550" y="4126100"/>
            <a:chExt cx="2251525" cy="872900"/>
          </a:xfrm>
        </p:grpSpPr>
        <p:sp>
          <p:nvSpPr>
            <p:cNvPr id="352" name="Google Shape;352;p32"/>
            <p:cNvSpPr/>
            <p:nvPr/>
          </p:nvSpPr>
          <p:spPr>
            <a:xfrm>
              <a:off x="5015475" y="41261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2"/>
            <p:cNvSpPr/>
            <p:nvPr/>
          </p:nvSpPr>
          <p:spPr>
            <a:xfrm>
              <a:off x="4563000" y="4552350"/>
              <a:ext cx="507900" cy="378600"/>
            </a:xfrm>
            <a:prstGeom prst="wedgeRectCallout">
              <a:avLst>
                <a:gd fmla="val 37443" name="adj1"/>
                <a:gd fmla="val -123303"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4</a:t>
              </a:r>
              <a:r>
                <a:rPr baseline="30000" lang="pl">
                  <a:solidFill>
                    <a:srgbClr val="EFEFEF"/>
                  </a:solidFill>
                </a:rPr>
                <a:t>1</a:t>
              </a:r>
              <a:endParaRPr baseline="30000">
                <a:solidFill>
                  <a:srgbClr val="EFEFEF"/>
                </a:solidFill>
              </a:endParaRPr>
            </a:p>
          </p:txBody>
        </p:sp>
        <p:sp>
          <p:nvSpPr>
            <p:cNvPr id="358" name="Google Shape;358;p32"/>
            <p:cNvSpPr/>
            <p:nvPr/>
          </p:nvSpPr>
          <p:spPr>
            <a:xfrm>
              <a:off x="2836550" y="4282600"/>
              <a:ext cx="1635300" cy="716400"/>
            </a:xfrm>
            <a:prstGeom prst="wedgeEllipseCallout">
              <a:avLst>
                <a:gd fmla="val 85691" name="adj1"/>
                <a:gd fmla="val -53525"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maxDetectNo =1</a:t>
              </a:r>
              <a:endParaRPr/>
            </a:p>
            <a:p>
              <a:pPr indent="0" lvl="0" marL="0" rtl="0" algn="l">
                <a:spcBef>
                  <a:spcPts val="0"/>
                </a:spcBef>
                <a:spcAft>
                  <a:spcPts val="0"/>
                </a:spcAft>
                <a:buNone/>
              </a:pPr>
              <a:r>
                <a:rPr lang="pl"/>
                <a:t>licznik = -1</a:t>
              </a:r>
              <a:endParaRPr/>
            </a:p>
          </p:txBody>
        </p:sp>
      </p:grpSp>
      <p:sp>
        <p:nvSpPr>
          <p:cNvPr id="359" name="Google Shape;359;p32"/>
          <p:cNvSpPr/>
          <p:nvPr/>
        </p:nvSpPr>
        <p:spPr>
          <a:xfrm>
            <a:off x="1641225" y="1353825"/>
            <a:ext cx="1095600" cy="536100"/>
          </a:xfrm>
          <a:prstGeom prst="wedgeEllipseCallout">
            <a:avLst>
              <a:gd fmla="val 64389" name="adj1"/>
              <a:gd fmla="val 19814"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detectNo = 1</a:t>
            </a:r>
            <a:endParaRPr baseline="-25000"/>
          </a:p>
        </p:txBody>
      </p:sp>
      <p:sp>
        <p:nvSpPr>
          <p:cNvPr id="360" name="Google Shape;360;p32"/>
          <p:cNvSpPr/>
          <p:nvPr/>
        </p:nvSpPr>
        <p:spPr>
          <a:xfrm>
            <a:off x="1021275" y="4349175"/>
            <a:ext cx="1449300" cy="536100"/>
          </a:xfrm>
          <a:prstGeom prst="wedgeEllipseCallout">
            <a:avLst>
              <a:gd fmla="val 48127" name="adj1"/>
              <a:gd fmla="val -62614"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maxD</a:t>
            </a:r>
            <a:r>
              <a:rPr lang="pl"/>
              <a:t>etectNo = 0</a:t>
            </a:r>
            <a:endParaRPr baseline="-25000"/>
          </a:p>
        </p:txBody>
      </p:sp>
      <p:grpSp>
        <p:nvGrpSpPr>
          <p:cNvPr id="361" name="Google Shape;361;p32"/>
          <p:cNvGrpSpPr/>
          <p:nvPr/>
        </p:nvGrpSpPr>
        <p:grpSpPr>
          <a:xfrm>
            <a:off x="6553775" y="2383425"/>
            <a:ext cx="2492525" cy="2463700"/>
            <a:chOff x="6553775" y="2383425"/>
            <a:chExt cx="2492525" cy="2463700"/>
          </a:xfrm>
        </p:grpSpPr>
        <p:sp>
          <p:nvSpPr>
            <p:cNvPr id="362" name="Google Shape;362;p32"/>
            <p:cNvSpPr/>
            <p:nvPr/>
          </p:nvSpPr>
          <p:spPr>
            <a:xfrm>
              <a:off x="7032125" y="41261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2"/>
            <p:cNvSpPr/>
            <p:nvPr/>
          </p:nvSpPr>
          <p:spPr>
            <a:xfrm>
              <a:off x="6553775" y="4468525"/>
              <a:ext cx="507900" cy="378600"/>
            </a:xfrm>
            <a:prstGeom prst="wedgeRectCallout">
              <a:avLst>
                <a:gd fmla="val 40717" name="adj1"/>
                <a:gd fmla="val -10968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4</a:t>
              </a:r>
              <a:r>
                <a:rPr baseline="30000" lang="pl">
                  <a:solidFill>
                    <a:srgbClr val="EFEFEF"/>
                  </a:solidFill>
                </a:rPr>
                <a:t>2</a:t>
              </a:r>
              <a:endParaRPr baseline="30000">
                <a:solidFill>
                  <a:srgbClr val="EFEFEF"/>
                </a:solidFill>
              </a:endParaRPr>
            </a:p>
          </p:txBody>
        </p:sp>
        <p:sp>
          <p:nvSpPr>
            <p:cNvPr id="363" name="Google Shape;363;p32"/>
            <p:cNvSpPr/>
            <p:nvPr/>
          </p:nvSpPr>
          <p:spPr>
            <a:xfrm>
              <a:off x="6853000" y="2383425"/>
              <a:ext cx="2193300" cy="1328100"/>
            </a:xfrm>
            <a:prstGeom prst="wedgeEllipseCallout">
              <a:avLst>
                <a:gd fmla="val -36298" name="adj1"/>
                <a:gd fmla="val 87508"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accu = 0, ale </a:t>
              </a:r>
              <a:r>
                <a:rPr lang="pl"/>
                <a:t>detectNo </a:t>
              </a:r>
              <a:r>
                <a:rPr lang="pl"/>
                <a:t>≤</a:t>
              </a:r>
              <a:r>
                <a:rPr lang="pl"/>
                <a:t> maxDetectNo</a:t>
              </a:r>
              <a:endParaRPr/>
            </a:p>
          </p:txBody>
        </p:sp>
      </p:grpSp>
      <p:grpSp>
        <p:nvGrpSpPr>
          <p:cNvPr id="364" name="Google Shape;364;p32"/>
          <p:cNvGrpSpPr/>
          <p:nvPr/>
        </p:nvGrpSpPr>
        <p:grpSpPr>
          <a:xfrm>
            <a:off x="1846100" y="2472100"/>
            <a:ext cx="4934375" cy="1544800"/>
            <a:chOff x="1846100" y="2472100"/>
            <a:chExt cx="4934375" cy="1544800"/>
          </a:xfrm>
        </p:grpSpPr>
        <p:sp>
          <p:nvSpPr>
            <p:cNvPr id="365" name="Google Shape;365;p32"/>
            <p:cNvSpPr/>
            <p:nvPr/>
          </p:nvSpPr>
          <p:spPr>
            <a:xfrm>
              <a:off x="4780650" y="32965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6" name="Google Shape;366;p32"/>
            <p:cNvCxnSpPr>
              <a:stCxn id="347" idx="3"/>
              <a:endCxn id="365" idx="1"/>
            </p:cNvCxnSpPr>
            <p:nvPr/>
          </p:nvCxnSpPr>
          <p:spPr>
            <a:xfrm>
              <a:off x="1846100" y="2571750"/>
              <a:ext cx="2934600" cy="829500"/>
            </a:xfrm>
            <a:prstGeom prst="straightConnector1">
              <a:avLst/>
            </a:prstGeom>
            <a:noFill/>
            <a:ln cap="flat" cmpd="sng" w="28575">
              <a:solidFill>
                <a:srgbClr val="D9D9D9"/>
              </a:solidFill>
              <a:prstDash val="solid"/>
              <a:round/>
              <a:headEnd len="med" w="med" type="none"/>
              <a:tailEnd len="med" w="med" type="triangle"/>
            </a:ln>
          </p:spPr>
        </p:cxnSp>
        <p:sp>
          <p:nvSpPr>
            <p:cNvPr id="367" name="Google Shape;367;p32"/>
            <p:cNvSpPr/>
            <p:nvPr/>
          </p:nvSpPr>
          <p:spPr>
            <a:xfrm>
              <a:off x="4064100" y="3638300"/>
              <a:ext cx="507900" cy="378600"/>
            </a:xfrm>
            <a:prstGeom prst="wedgeRectCallout">
              <a:avLst>
                <a:gd fmla="val 92814" name="adj1"/>
                <a:gd fmla="val -103328"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3</a:t>
              </a:r>
              <a:r>
                <a:rPr baseline="30000" lang="pl">
                  <a:solidFill>
                    <a:srgbClr val="EFEFEF"/>
                  </a:solidFill>
                </a:rPr>
                <a:t>2</a:t>
              </a:r>
              <a:endParaRPr baseline="30000">
                <a:solidFill>
                  <a:srgbClr val="EFEFEF"/>
                </a:solidFill>
              </a:endParaRPr>
            </a:p>
          </p:txBody>
        </p:sp>
        <p:sp>
          <p:nvSpPr>
            <p:cNvPr id="368" name="Google Shape;368;p32"/>
            <p:cNvSpPr/>
            <p:nvPr/>
          </p:nvSpPr>
          <p:spPr>
            <a:xfrm>
              <a:off x="5401375" y="2472100"/>
              <a:ext cx="1379100" cy="820200"/>
            </a:xfrm>
            <a:prstGeom prst="wedgeEllipseCallout">
              <a:avLst>
                <a:gd fmla="val -87941" name="adj1"/>
                <a:gd fmla="val 60525"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accu = 1</a:t>
              </a:r>
              <a:endParaRPr baseline="-25000"/>
            </a:p>
          </p:txBody>
        </p:sp>
      </p:grpSp>
      <p:grpSp>
        <p:nvGrpSpPr>
          <p:cNvPr id="369" name="Google Shape;369;p32"/>
          <p:cNvGrpSpPr/>
          <p:nvPr/>
        </p:nvGrpSpPr>
        <p:grpSpPr>
          <a:xfrm>
            <a:off x="214575" y="2008625"/>
            <a:ext cx="2912225" cy="2079475"/>
            <a:chOff x="214575" y="2008625"/>
            <a:chExt cx="2912225" cy="2079475"/>
          </a:xfrm>
        </p:grpSpPr>
        <p:sp>
          <p:nvSpPr>
            <p:cNvPr id="370" name="Google Shape;370;p32"/>
            <p:cNvSpPr/>
            <p:nvPr/>
          </p:nvSpPr>
          <p:spPr>
            <a:xfrm>
              <a:off x="3054200" y="24669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2"/>
            <p:cNvSpPr/>
            <p:nvPr/>
          </p:nvSpPr>
          <p:spPr>
            <a:xfrm>
              <a:off x="2470650" y="2008625"/>
              <a:ext cx="507900" cy="378600"/>
            </a:xfrm>
            <a:prstGeom prst="wedgeRectCallout">
              <a:avLst>
                <a:gd fmla="val 63767" name="adj1"/>
                <a:gd fmla="val 92882"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2</a:t>
              </a:r>
              <a:r>
                <a:rPr baseline="30000" lang="pl">
                  <a:solidFill>
                    <a:srgbClr val="EFEFEF"/>
                  </a:solidFill>
                </a:rPr>
                <a:t>2</a:t>
              </a:r>
              <a:endParaRPr baseline="30000">
                <a:solidFill>
                  <a:srgbClr val="EFEFEF"/>
                </a:solidFill>
              </a:endParaRPr>
            </a:p>
          </p:txBody>
        </p:sp>
        <p:grpSp>
          <p:nvGrpSpPr>
            <p:cNvPr id="372" name="Google Shape;372;p32"/>
            <p:cNvGrpSpPr/>
            <p:nvPr/>
          </p:nvGrpSpPr>
          <p:grpSpPr>
            <a:xfrm>
              <a:off x="214575" y="2571650"/>
              <a:ext cx="2839650" cy="1516450"/>
              <a:chOff x="214575" y="2571650"/>
              <a:chExt cx="2839650" cy="1516450"/>
            </a:xfrm>
          </p:grpSpPr>
          <p:sp>
            <p:nvSpPr>
              <p:cNvPr id="373" name="Google Shape;373;p32"/>
              <p:cNvSpPr/>
              <p:nvPr/>
            </p:nvSpPr>
            <p:spPr>
              <a:xfrm>
                <a:off x="1427625" y="33194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4" name="Google Shape;374;p32"/>
              <p:cNvCxnSpPr>
                <a:stCxn id="373" idx="3"/>
                <a:endCxn id="370" idx="1"/>
              </p:cNvCxnSpPr>
              <p:nvPr/>
            </p:nvCxnSpPr>
            <p:spPr>
              <a:xfrm flipH="1" rot="10800000">
                <a:off x="1500225" y="2571650"/>
                <a:ext cx="1554000" cy="852600"/>
              </a:xfrm>
              <a:prstGeom prst="straightConnector1">
                <a:avLst/>
              </a:prstGeom>
              <a:noFill/>
              <a:ln cap="flat" cmpd="sng" w="19050">
                <a:solidFill>
                  <a:srgbClr val="00FF00"/>
                </a:solidFill>
                <a:prstDash val="solid"/>
                <a:round/>
                <a:headEnd len="med" w="med" type="none"/>
                <a:tailEnd len="med" w="med" type="triangle"/>
              </a:ln>
            </p:spPr>
          </p:cxnSp>
          <p:sp>
            <p:nvSpPr>
              <p:cNvPr id="375" name="Google Shape;375;p32"/>
              <p:cNvSpPr/>
              <p:nvPr/>
            </p:nvSpPr>
            <p:spPr>
              <a:xfrm>
                <a:off x="1338200" y="2861125"/>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3</a:t>
                </a:r>
                <a:r>
                  <a:rPr baseline="30000" lang="pl">
                    <a:solidFill>
                      <a:srgbClr val="EFEFEF"/>
                    </a:solidFill>
                  </a:rPr>
                  <a:t>1</a:t>
                </a:r>
                <a:endParaRPr baseline="30000">
                  <a:solidFill>
                    <a:srgbClr val="EFEFEF"/>
                  </a:solidFill>
                </a:endParaRPr>
              </a:p>
            </p:txBody>
          </p:sp>
          <p:sp>
            <p:nvSpPr>
              <p:cNvPr id="376" name="Google Shape;376;p32"/>
              <p:cNvSpPr/>
              <p:nvPr/>
            </p:nvSpPr>
            <p:spPr>
              <a:xfrm>
                <a:off x="1951650" y="3420275"/>
                <a:ext cx="583500" cy="378600"/>
              </a:xfrm>
              <a:prstGeom prst="wedgeEllipseCallout">
                <a:avLst>
                  <a:gd fmla="val 11907" name="adj1"/>
                  <a:gd fmla="val -143694"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t>
                </a:r>
                <a:r>
                  <a:rPr baseline="-25000" lang="pl"/>
                  <a:t>1</a:t>
                </a:r>
                <a:endParaRPr baseline="-25000"/>
              </a:p>
            </p:txBody>
          </p:sp>
          <p:sp>
            <p:nvSpPr>
              <p:cNvPr id="377" name="Google Shape;377;p32"/>
              <p:cNvSpPr/>
              <p:nvPr/>
            </p:nvSpPr>
            <p:spPr>
              <a:xfrm>
                <a:off x="214575" y="3604500"/>
                <a:ext cx="1449300" cy="483600"/>
              </a:xfrm>
              <a:prstGeom prst="wedgeEllipseCallout">
                <a:avLst>
                  <a:gd fmla="val 35369" name="adj1"/>
                  <a:gd fmla="val -8476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licznik = 1</a:t>
                </a:r>
                <a:endParaRPr baseline="-25000"/>
              </a:p>
            </p:txBody>
          </p:sp>
        </p:grpSp>
      </p:grpSp>
      <p:grpSp>
        <p:nvGrpSpPr>
          <p:cNvPr id="378" name="Google Shape;378;p32"/>
          <p:cNvGrpSpPr/>
          <p:nvPr/>
        </p:nvGrpSpPr>
        <p:grpSpPr>
          <a:xfrm>
            <a:off x="1721700" y="2006325"/>
            <a:ext cx="2065700" cy="1112925"/>
            <a:chOff x="1721700" y="2006325"/>
            <a:chExt cx="2065700" cy="1112925"/>
          </a:xfrm>
        </p:grpSpPr>
        <p:sp>
          <p:nvSpPr>
            <p:cNvPr id="347" name="Google Shape;347;p32"/>
            <p:cNvSpPr/>
            <p:nvPr/>
          </p:nvSpPr>
          <p:spPr>
            <a:xfrm>
              <a:off x="1773500" y="24669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p:nvPr/>
          </p:nvSpPr>
          <p:spPr>
            <a:xfrm>
              <a:off x="1721700" y="2006325"/>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2</a:t>
              </a:r>
              <a:r>
                <a:rPr baseline="30000" lang="pl">
                  <a:solidFill>
                    <a:srgbClr val="EFEFEF"/>
                  </a:solidFill>
                </a:rPr>
                <a:t>1</a:t>
              </a:r>
              <a:endParaRPr baseline="30000">
                <a:solidFill>
                  <a:srgbClr val="EFEFEF"/>
                </a:solidFill>
              </a:endParaRPr>
            </a:p>
          </p:txBody>
        </p:sp>
        <p:cxnSp>
          <p:nvCxnSpPr>
            <p:cNvPr id="380" name="Google Shape;380;p32"/>
            <p:cNvCxnSpPr>
              <a:stCxn id="347" idx="3"/>
            </p:cNvCxnSpPr>
            <p:nvPr/>
          </p:nvCxnSpPr>
          <p:spPr>
            <a:xfrm>
              <a:off x="1846100" y="2571750"/>
              <a:ext cx="1941300" cy="547500"/>
            </a:xfrm>
            <a:prstGeom prst="straightConnector1">
              <a:avLst/>
            </a:prstGeom>
            <a:noFill/>
            <a:ln cap="flat" cmpd="sng" w="28575">
              <a:solidFill>
                <a:srgbClr val="D9D9D9"/>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1000"/>
                                        <p:tgtEl>
                                          <p:spTgt spid="3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1000"/>
                                        <p:tgtEl>
                                          <p:spTgt spid="3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1000"/>
                                        <p:tgtEl>
                                          <p:spTgt spid="3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1000"/>
                                        <p:tgtEl>
                                          <p:spTgt spid="3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1000"/>
                                        <p:tgtEl>
                                          <p:spTgt spid="3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(2)</a:t>
            </a:r>
            <a:endParaRPr/>
          </a:p>
        </p:txBody>
      </p:sp>
      <p:sp>
        <p:nvSpPr>
          <p:cNvPr id="386" name="Google Shape;386;p33"/>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Żywotność (mniej ważne i prostsze): przetwarzanie się zakończyło. Czy nasz algorytm ostatecznie się zakończy, wykrywając zakończenie?</a:t>
            </a:r>
            <a:endParaRPr/>
          </a:p>
          <a:p>
            <a:pPr indent="-311150" lvl="0" marL="457200" rtl="0" algn="l">
              <a:spcBef>
                <a:spcPts val="1600"/>
              </a:spcBef>
              <a:spcAft>
                <a:spcPts val="0"/>
              </a:spcAft>
              <a:buSzPts val="1300"/>
              <a:buAutoNum type="arabicParenBoth"/>
            </a:pPr>
            <a:r>
              <a:rPr lang="pl"/>
              <a:t>Skoro kanały są niezawodne, a procesy nie ulegają awarii, każda wiadomość wysłana ostatecznie dotrze do adresata</a:t>
            </a:r>
            <a:endParaRPr/>
          </a:p>
          <a:p>
            <a:pPr indent="-311150" lvl="0" marL="457200" rtl="0" algn="l">
              <a:spcBef>
                <a:spcPts val="0"/>
              </a:spcBef>
              <a:spcAft>
                <a:spcPts val="0"/>
              </a:spcAft>
              <a:buSzPts val="1300"/>
              <a:buAutoNum type="arabicParenBoth"/>
            </a:pPr>
            <a:r>
              <a:rPr lang="pl"/>
              <a:t>Każdy proces po otrzymaniu znacznika nie zatrzymuje go, tylko od razu przesyła dalej. A więc, z (1) wynika, że znacznik ostatecznie wróci do inicjatora</a:t>
            </a:r>
            <a:endParaRPr/>
          </a:p>
          <a:p>
            <a:pPr indent="-311150" lvl="0" marL="457200" rtl="0" algn="l">
              <a:spcBef>
                <a:spcPts val="0"/>
              </a:spcBef>
              <a:spcAft>
                <a:spcPts val="0"/>
              </a:spcAft>
              <a:buSzPts val="1300"/>
              <a:buAutoNum type="arabicParenBoth"/>
            </a:pPr>
            <a:r>
              <a:rPr lang="pl"/>
              <a:t>Jeżeli znacznik będzie </a:t>
            </a:r>
            <a:r>
              <a:rPr i="1" lang="pl"/>
              <a:t>popraw</a:t>
            </a:r>
            <a:r>
              <a:rPr i="1" lang="pl"/>
              <a:t>ny</a:t>
            </a:r>
            <a:r>
              <a:rPr lang="pl"/>
              <a:t> (valid) i </a:t>
            </a:r>
            <a:r>
              <a:rPr i="1" lang="pl"/>
              <a:t>accu = 0</a:t>
            </a:r>
            <a:r>
              <a:rPr lang="pl"/>
              <a:t> , to algorytm się zakończy, wykrywając zakończenie. Skoro kanały są puste (i niezawodne!), to każde +1 za wysłanie jest równoważone -1 za odebranie</a:t>
            </a:r>
            <a:endParaRPr/>
          </a:p>
          <a:p>
            <a:pPr indent="-311150" lvl="0" marL="457200" rtl="0" algn="l">
              <a:spcBef>
                <a:spcPts val="0"/>
              </a:spcBef>
              <a:spcAft>
                <a:spcPts val="0"/>
              </a:spcAft>
              <a:buSzPts val="1300"/>
              <a:buAutoNum type="arabicParenBoth"/>
            </a:pPr>
            <a:r>
              <a:rPr lang="pl"/>
              <a:t>Znacznik może być </a:t>
            </a:r>
            <a:r>
              <a:rPr i="1" lang="pl"/>
              <a:t>niepoprawny</a:t>
            </a:r>
            <a:r>
              <a:rPr lang="pl"/>
              <a:t> tylko, gdyby maksymalny widziany numer detekcji był większy lub równy od numeru detekcji w znaczniku. Skoro kanały są FIFO, to taka sytuacja może się zdarzyć tylko, gdyby po odwiedzeniu jakiegoś procesu przez znacznik, proces ten później wysłał wiadomość do innego procesu, która by dotarła przed znacznikiem.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(3)</a:t>
            </a:r>
            <a:endParaRPr/>
          </a:p>
        </p:txBody>
      </p:sp>
      <p:sp>
        <p:nvSpPr>
          <p:cNvPr id="392" name="Google Shape;392;p3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Żywotność (mniej ważne i prostsze): przetwarzanie się zakończyło. Czy nasz algorytm ostatecznie się zakończy, wykrywając zakończenie?</a:t>
            </a:r>
            <a:endParaRPr/>
          </a:p>
          <a:p>
            <a:pPr indent="-311150" lvl="0" marL="457200" rtl="0" algn="l">
              <a:spcBef>
                <a:spcPts val="1600"/>
              </a:spcBef>
              <a:spcAft>
                <a:spcPts val="0"/>
              </a:spcAft>
              <a:buSzPts val="1300"/>
              <a:buAutoNum type="arabicParenBoth" startAt="5"/>
            </a:pPr>
            <a:r>
              <a:rPr lang="pl"/>
              <a:t>Skoro przetwarzanie się zakończyło (przed uruchomieniem algorytmu, z założenia), to wszystkie procesy są pasywne i nie może być wiadomości w kanałach; proces pasywny nie może wysyłać wiadomości, a więc (4) jest niemożliwe</a:t>
            </a:r>
            <a:endParaRPr/>
          </a:p>
          <a:p>
            <a:pPr indent="-311150" lvl="0" marL="457200" rtl="0" algn="l">
              <a:spcBef>
                <a:spcPts val="0"/>
              </a:spcBef>
              <a:spcAft>
                <a:spcPts val="0"/>
              </a:spcAft>
              <a:buSzPts val="1300"/>
              <a:buAutoNum type="arabicParenBoth" startAt="5"/>
            </a:pPr>
            <a:r>
              <a:rPr lang="pl"/>
              <a:t>Skoro tak, znacznik musi być poprawny (z (5) ) docierając z powrotem do inicjatora, na pewno ostatecznie dotrze do inicjatora (z (2)), a więc algorytm  ostatecznie się zakończy, wykrywając zakończenie. cbdu</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(4)</a:t>
            </a:r>
            <a:endParaRPr/>
          </a:p>
        </p:txBody>
      </p:sp>
      <p:sp>
        <p:nvSpPr>
          <p:cNvPr id="398" name="Google Shape;398;p3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l"/>
              <a:t>Bezpieczeństwo</a:t>
            </a:r>
            <a:r>
              <a:rPr lang="pl"/>
              <a:t> (trudniejsze, ważniejsze): algorytm zakończył się wykrywając zakończenie. Czy faktycznie zaszło zakończenie?</a:t>
            </a:r>
            <a:endParaRPr/>
          </a:p>
          <a:p>
            <a:pPr indent="0" lvl="0" marL="0" rtl="0" algn="l">
              <a:spcBef>
                <a:spcPts val="1600"/>
              </a:spcBef>
              <a:spcAft>
                <a:spcPts val="0"/>
              </a:spcAft>
              <a:buNone/>
            </a:pPr>
            <a:r>
              <a:rPr lang="pl"/>
              <a:t>Czyli: zakładamy, że algorytm się zakończył, a więc, że licznik w znaczniku == 0 i znacznik był poprawny (</a:t>
            </a:r>
            <a:r>
              <a:rPr i="1" lang="pl"/>
              <a:t>valid</a:t>
            </a:r>
            <a:r>
              <a:rPr lang="pl"/>
              <a:t>). </a:t>
            </a:r>
            <a:endParaRPr/>
          </a:p>
          <a:p>
            <a:pPr indent="0" lvl="0" marL="0" rtl="0" algn="l">
              <a:spcBef>
                <a:spcPts val="1600"/>
              </a:spcBef>
              <a:spcAft>
                <a:spcPts val="1600"/>
              </a:spcAft>
              <a:buNone/>
            </a:pPr>
            <a:r>
              <a:rPr lang="pl"/>
              <a:t>Jak zaraz zobaczymy, dowód  korzysta z dość podobnego rozumowania jak poprzednio. W jakich sytuacjach znacznik musi stać się niepoprawny? Kiedy znacznik jest poprawny?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(5)</a:t>
            </a:r>
            <a:endParaRPr/>
          </a:p>
        </p:txBody>
      </p:sp>
      <p:cxnSp>
        <p:nvCxnSpPr>
          <p:cNvPr id="404" name="Google Shape;404;p36"/>
          <p:cNvCxnSpPr/>
          <p:nvPr/>
        </p:nvCxnSpPr>
        <p:spPr>
          <a:xfrm flipH="1" rot="10800000">
            <a:off x="1137400" y="1695100"/>
            <a:ext cx="6667200" cy="48300"/>
          </a:xfrm>
          <a:prstGeom prst="straightConnector1">
            <a:avLst/>
          </a:prstGeom>
          <a:noFill/>
          <a:ln cap="flat" cmpd="sng" w="9525">
            <a:solidFill>
              <a:srgbClr val="D9D9D9"/>
            </a:solidFill>
            <a:prstDash val="solid"/>
            <a:round/>
            <a:headEnd len="med" w="med" type="none"/>
            <a:tailEnd len="med" w="med" type="none"/>
          </a:ln>
        </p:spPr>
      </p:cxnSp>
      <p:cxnSp>
        <p:nvCxnSpPr>
          <p:cNvPr id="405" name="Google Shape;405;p36"/>
          <p:cNvCxnSpPr/>
          <p:nvPr/>
        </p:nvCxnSpPr>
        <p:spPr>
          <a:xfrm flipH="1" rot="10800000">
            <a:off x="1173900" y="2547600"/>
            <a:ext cx="6667200" cy="48300"/>
          </a:xfrm>
          <a:prstGeom prst="straightConnector1">
            <a:avLst/>
          </a:prstGeom>
          <a:noFill/>
          <a:ln cap="flat" cmpd="sng" w="9525">
            <a:solidFill>
              <a:srgbClr val="D9D9D9"/>
            </a:solidFill>
            <a:prstDash val="solid"/>
            <a:round/>
            <a:headEnd len="med" w="med" type="none"/>
            <a:tailEnd len="med" w="med" type="none"/>
          </a:ln>
        </p:spPr>
      </p:cxnSp>
      <p:cxnSp>
        <p:nvCxnSpPr>
          <p:cNvPr id="406" name="Google Shape;406;p36"/>
          <p:cNvCxnSpPr/>
          <p:nvPr/>
        </p:nvCxnSpPr>
        <p:spPr>
          <a:xfrm flipH="1" rot="10800000">
            <a:off x="1173900" y="3400100"/>
            <a:ext cx="6667200" cy="48300"/>
          </a:xfrm>
          <a:prstGeom prst="straightConnector1">
            <a:avLst/>
          </a:prstGeom>
          <a:noFill/>
          <a:ln cap="flat" cmpd="sng" w="9525">
            <a:solidFill>
              <a:srgbClr val="D9D9D9"/>
            </a:solidFill>
            <a:prstDash val="solid"/>
            <a:round/>
            <a:headEnd len="med" w="med" type="none"/>
            <a:tailEnd len="med" w="med" type="none"/>
          </a:ln>
        </p:spPr>
      </p:cxnSp>
      <p:cxnSp>
        <p:nvCxnSpPr>
          <p:cNvPr id="407" name="Google Shape;407;p36"/>
          <p:cNvCxnSpPr/>
          <p:nvPr/>
        </p:nvCxnSpPr>
        <p:spPr>
          <a:xfrm flipH="1" rot="10800000">
            <a:off x="1162200" y="4206800"/>
            <a:ext cx="6667200" cy="48300"/>
          </a:xfrm>
          <a:prstGeom prst="straightConnector1">
            <a:avLst/>
          </a:prstGeom>
          <a:noFill/>
          <a:ln cap="flat" cmpd="sng" w="9525">
            <a:solidFill>
              <a:srgbClr val="D9D9D9"/>
            </a:solidFill>
            <a:prstDash val="solid"/>
            <a:round/>
            <a:headEnd len="med" w="med" type="none"/>
            <a:tailEnd len="med" w="med" type="none"/>
          </a:ln>
        </p:spPr>
      </p:cxnSp>
      <p:sp>
        <p:nvSpPr>
          <p:cNvPr id="408" name="Google Shape;408;p36"/>
          <p:cNvSpPr txBox="1"/>
          <p:nvPr/>
        </p:nvSpPr>
        <p:spPr>
          <a:xfrm>
            <a:off x="629500" y="157410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1</a:t>
            </a:r>
            <a:endParaRPr baseline="-25000" sz="1800">
              <a:solidFill>
                <a:srgbClr val="F3F3F3"/>
              </a:solidFill>
              <a:latin typeface="Lato"/>
              <a:ea typeface="Lato"/>
              <a:cs typeface="Lato"/>
              <a:sym typeface="Lato"/>
            </a:endParaRPr>
          </a:p>
        </p:txBody>
      </p:sp>
      <p:sp>
        <p:nvSpPr>
          <p:cNvPr id="409" name="Google Shape;409;p36"/>
          <p:cNvSpPr txBox="1"/>
          <p:nvPr/>
        </p:nvSpPr>
        <p:spPr>
          <a:xfrm>
            <a:off x="629500" y="232995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2</a:t>
            </a:r>
            <a:endParaRPr baseline="-25000" sz="1800">
              <a:solidFill>
                <a:srgbClr val="F3F3F3"/>
              </a:solidFill>
              <a:latin typeface="Lato"/>
              <a:ea typeface="Lato"/>
              <a:cs typeface="Lato"/>
              <a:sym typeface="Lato"/>
            </a:endParaRPr>
          </a:p>
        </p:txBody>
      </p:sp>
      <p:sp>
        <p:nvSpPr>
          <p:cNvPr id="410" name="Google Shape;410;p36"/>
          <p:cNvSpPr txBox="1"/>
          <p:nvPr/>
        </p:nvSpPr>
        <p:spPr>
          <a:xfrm>
            <a:off x="629500" y="318245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3</a:t>
            </a:r>
            <a:endParaRPr baseline="-25000" sz="1800">
              <a:solidFill>
                <a:srgbClr val="F3F3F3"/>
              </a:solidFill>
              <a:latin typeface="Lato"/>
              <a:ea typeface="Lato"/>
              <a:cs typeface="Lato"/>
              <a:sym typeface="Lato"/>
            </a:endParaRPr>
          </a:p>
        </p:txBody>
      </p:sp>
      <p:sp>
        <p:nvSpPr>
          <p:cNvPr id="411" name="Google Shape;411;p36"/>
          <p:cNvSpPr txBox="1"/>
          <p:nvPr/>
        </p:nvSpPr>
        <p:spPr>
          <a:xfrm>
            <a:off x="629500" y="3989150"/>
            <a:ext cx="507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
                <a:solidFill>
                  <a:srgbClr val="F3F3F3"/>
                </a:solidFill>
                <a:latin typeface="Lato"/>
                <a:ea typeface="Lato"/>
                <a:cs typeface="Lato"/>
                <a:sym typeface="Lato"/>
              </a:rPr>
              <a:t>P</a:t>
            </a:r>
            <a:r>
              <a:rPr baseline="-25000" lang="pl" sz="1800">
                <a:solidFill>
                  <a:srgbClr val="F3F3F3"/>
                </a:solidFill>
                <a:latin typeface="Lato"/>
                <a:ea typeface="Lato"/>
                <a:cs typeface="Lato"/>
                <a:sym typeface="Lato"/>
              </a:rPr>
              <a:t>4</a:t>
            </a:r>
            <a:endParaRPr baseline="-25000" sz="1800">
              <a:solidFill>
                <a:srgbClr val="F3F3F3"/>
              </a:solidFill>
              <a:latin typeface="Lato"/>
              <a:ea typeface="Lato"/>
              <a:cs typeface="Lato"/>
              <a:sym typeface="Lato"/>
            </a:endParaRPr>
          </a:p>
        </p:txBody>
      </p:sp>
      <p:sp>
        <p:nvSpPr>
          <p:cNvPr id="412" name="Google Shape;412;p36"/>
          <p:cNvSpPr/>
          <p:nvPr/>
        </p:nvSpPr>
        <p:spPr>
          <a:xfrm>
            <a:off x="1427625" y="164665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6"/>
          <p:cNvSpPr/>
          <p:nvPr/>
        </p:nvSpPr>
        <p:spPr>
          <a:xfrm>
            <a:off x="1773500" y="24669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6"/>
          <p:cNvSpPr/>
          <p:nvPr/>
        </p:nvSpPr>
        <p:spPr>
          <a:xfrm>
            <a:off x="1427625" y="33194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6"/>
          <p:cNvSpPr/>
          <p:nvPr/>
        </p:nvSpPr>
        <p:spPr>
          <a:xfrm>
            <a:off x="3054200" y="24669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6"/>
          <p:cNvSpPr/>
          <p:nvPr/>
        </p:nvSpPr>
        <p:spPr>
          <a:xfrm>
            <a:off x="4780650" y="32965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6"/>
          <p:cNvSpPr/>
          <p:nvPr/>
        </p:nvSpPr>
        <p:spPr>
          <a:xfrm>
            <a:off x="3535200" y="33194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6"/>
          <p:cNvSpPr/>
          <p:nvPr/>
        </p:nvSpPr>
        <p:spPr>
          <a:xfrm>
            <a:off x="2962025" y="16144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6"/>
          <p:cNvSpPr/>
          <p:nvPr/>
        </p:nvSpPr>
        <p:spPr>
          <a:xfrm>
            <a:off x="3809288" y="16144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6"/>
          <p:cNvSpPr/>
          <p:nvPr/>
        </p:nvSpPr>
        <p:spPr>
          <a:xfrm>
            <a:off x="5015475" y="41261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6"/>
          <p:cNvSpPr/>
          <p:nvPr/>
        </p:nvSpPr>
        <p:spPr>
          <a:xfrm>
            <a:off x="5109925" y="24669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6"/>
          <p:cNvSpPr/>
          <p:nvPr/>
        </p:nvSpPr>
        <p:spPr>
          <a:xfrm>
            <a:off x="6481175" y="32965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6"/>
          <p:cNvSpPr/>
          <p:nvPr/>
        </p:nvSpPr>
        <p:spPr>
          <a:xfrm>
            <a:off x="6190975" y="16144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6"/>
          <p:cNvSpPr/>
          <p:nvPr/>
        </p:nvSpPr>
        <p:spPr>
          <a:xfrm>
            <a:off x="7032125" y="41261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6"/>
          <p:cNvSpPr/>
          <p:nvPr/>
        </p:nvSpPr>
        <p:spPr>
          <a:xfrm>
            <a:off x="7357625" y="4126100"/>
            <a:ext cx="72600" cy="209700"/>
          </a:xfrm>
          <a:prstGeom prst="rect">
            <a:avLst/>
          </a:prstGeom>
          <a:solidFill>
            <a:srgbClr val="434343"/>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6" name="Google Shape;426;p36"/>
          <p:cNvCxnSpPr>
            <a:stCxn id="412" idx="3"/>
            <a:endCxn id="413" idx="1"/>
          </p:cNvCxnSpPr>
          <p:nvPr/>
        </p:nvCxnSpPr>
        <p:spPr>
          <a:xfrm>
            <a:off x="1500225" y="1751500"/>
            <a:ext cx="273300" cy="820200"/>
          </a:xfrm>
          <a:prstGeom prst="straightConnector1">
            <a:avLst/>
          </a:prstGeom>
          <a:noFill/>
          <a:ln cap="flat" cmpd="sng" w="28575">
            <a:solidFill>
              <a:srgbClr val="D9D9D9"/>
            </a:solidFill>
            <a:prstDash val="solid"/>
            <a:round/>
            <a:headEnd len="med" w="med" type="none"/>
            <a:tailEnd len="med" w="med" type="triangle"/>
          </a:ln>
        </p:spPr>
      </p:cxnSp>
      <p:cxnSp>
        <p:nvCxnSpPr>
          <p:cNvPr id="427" name="Google Shape;427;p36"/>
          <p:cNvCxnSpPr>
            <a:stCxn id="414" idx="3"/>
            <a:endCxn id="415" idx="1"/>
          </p:cNvCxnSpPr>
          <p:nvPr/>
        </p:nvCxnSpPr>
        <p:spPr>
          <a:xfrm flipH="1" rot="10800000">
            <a:off x="1500225" y="2571650"/>
            <a:ext cx="1554000" cy="852600"/>
          </a:xfrm>
          <a:prstGeom prst="straightConnector1">
            <a:avLst/>
          </a:prstGeom>
          <a:noFill/>
          <a:ln cap="flat" cmpd="sng" w="19050">
            <a:solidFill>
              <a:srgbClr val="00FF00"/>
            </a:solidFill>
            <a:prstDash val="solid"/>
            <a:round/>
            <a:headEnd len="med" w="med" type="none"/>
            <a:tailEnd len="med" w="med" type="triangle"/>
          </a:ln>
        </p:spPr>
      </p:cxnSp>
      <p:cxnSp>
        <p:nvCxnSpPr>
          <p:cNvPr id="428" name="Google Shape;428;p36"/>
          <p:cNvCxnSpPr/>
          <p:nvPr/>
        </p:nvCxnSpPr>
        <p:spPr>
          <a:xfrm>
            <a:off x="3042888" y="1730700"/>
            <a:ext cx="1746000" cy="1682100"/>
          </a:xfrm>
          <a:prstGeom prst="straightConnector1">
            <a:avLst/>
          </a:prstGeom>
          <a:noFill/>
          <a:ln cap="flat" cmpd="sng" w="19050">
            <a:solidFill>
              <a:srgbClr val="FF0000"/>
            </a:solidFill>
            <a:prstDash val="solid"/>
            <a:round/>
            <a:headEnd len="med" w="med" type="none"/>
            <a:tailEnd len="med" w="med" type="triangle"/>
          </a:ln>
        </p:spPr>
      </p:cxnSp>
      <p:cxnSp>
        <p:nvCxnSpPr>
          <p:cNvPr id="429" name="Google Shape;429;p36"/>
          <p:cNvCxnSpPr>
            <a:stCxn id="413" idx="3"/>
            <a:endCxn id="417" idx="1"/>
          </p:cNvCxnSpPr>
          <p:nvPr/>
        </p:nvCxnSpPr>
        <p:spPr>
          <a:xfrm>
            <a:off x="1846100" y="2571750"/>
            <a:ext cx="1689000" cy="852600"/>
          </a:xfrm>
          <a:prstGeom prst="straightConnector1">
            <a:avLst/>
          </a:prstGeom>
          <a:noFill/>
          <a:ln cap="flat" cmpd="sng" w="28575">
            <a:solidFill>
              <a:srgbClr val="D9D9D9"/>
            </a:solidFill>
            <a:prstDash val="solid"/>
            <a:round/>
            <a:headEnd len="med" w="med" type="none"/>
            <a:tailEnd len="med" w="med" type="triangle"/>
          </a:ln>
        </p:spPr>
      </p:cxnSp>
      <p:cxnSp>
        <p:nvCxnSpPr>
          <p:cNvPr id="430" name="Google Shape;430;p36"/>
          <p:cNvCxnSpPr>
            <a:stCxn id="419" idx="3"/>
            <a:endCxn id="421" idx="1"/>
          </p:cNvCxnSpPr>
          <p:nvPr/>
        </p:nvCxnSpPr>
        <p:spPr>
          <a:xfrm>
            <a:off x="3881888" y="1719250"/>
            <a:ext cx="1227900" cy="852600"/>
          </a:xfrm>
          <a:prstGeom prst="straightConnector1">
            <a:avLst/>
          </a:prstGeom>
          <a:noFill/>
          <a:ln cap="flat" cmpd="sng" w="28575">
            <a:solidFill>
              <a:srgbClr val="00FFFF"/>
            </a:solidFill>
            <a:prstDash val="solid"/>
            <a:round/>
            <a:headEnd len="med" w="med" type="none"/>
            <a:tailEnd len="med" w="med" type="triangle"/>
          </a:ln>
        </p:spPr>
      </p:cxnSp>
      <p:cxnSp>
        <p:nvCxnSpPr>
          <p:cNvPr id="431" name="Google Shape;431;p36"/>
          <p:cNvCxnSpPr>
            <a:stCxn id="417" idx="3"/>
            <a:endCxn id="420" idx="1"/>
          </p:cNvCxnSpPr>
          <p:nvPr/>
        </p:nvCxnSpPr>
        <p:spPr>
          <a:xfrm>
            <a:off x="3607800" y="3424250"/>
            <a:ext cx="1407600" cy="806700"/>
          </a:xfrm>
          <a:prstGeom prst="straightConnector1">
            <a:avLst/>
          </a:prstGeom>
          <a:noFill/>
          <a:ln cap="flat" cmpd="sng" w="28575">
            <a:solidFill>
              <a:srgbClr val="D9D9D9"/>
            </a:solidFill>
            <a:prstDash val="solid"/>
            <a:round/>
            <a:headEnd len="med" w="med" type="none"/>
            <a:tailEnd len="med" w="med" type="triangle"/>
          </a:ln>
        </p:spPr>
      </p:cxnSp>
      <p:cxnSp>
        <p:nvCxnSpPr>
          <p:cNvPr id="432" name="Google Shape;432;p36"/>
          <p:cNvCxnSpPr>
            <a:stCxn id="421" idx="3"/>
            <a:endCxn id="422" idx="1"/>
          </p:cNvCxnSpPr>
          <p:nvPr/>
        </p:nvCxnSpPr>
        <p:spPr>
          <a:xfrm>
            <a:off x="5182525" y="2571750"/>
            <a:ext cx="1298700" cy="829500"/>
          </a:xfrm>
          <a:prstGeom prst="straightConnector1">
            <a:avLst/>
          </a:prstGeom>
          <a:noFill/>
          <a:ln cap="flat" cmpd="sng" w="28575">
            <a:solidFill>
              <a:srgbClr val="00FFFF"/>
            </a:solidFill>
            <a:prstDash val="solid"/>
            <a:round/>
            <a:headEnd len="med" w="med" type="none"/>
            <a:tailEnd len="med" w="med" type="triangle"/>
          </a:ln>
        </p:spPr>
      </p:cxnSp>
      <p:cxnSp>
        <p:nvCxnSpPr>
          <p:cNvPr id="433" name="Google Shape;433;p36"/>
          <p:cNvCxnSpPr>
            <a:stCxn id="422" idx="3"/>
            <a:endCxn id="425" idx="1"/>
          </p:cNvCxnSpPr>
          <p:nvPr/>
        </p:nvCxnSpPr>
        <p:spPr>
          <a:xfrm>
            <a:off x="6553775" y="3401350"/>
            <a:ext cx="804000" cy="829500"/>
          </a:xfrm>
          <a:prstGeom prst="straightConnector1">
            <a:avLst/>
          </a:prstGeom>
          <a:noFill/>
          <a:ln cap="flat" cmpd="sng" w="28575">
            <a:solidFill>
              <a:srgbClr val="00FFFF"/>
            </a:solidFill>
            <a:prstDash val="solid"/>
            <a:round/>
            <a:headEnd len="med" w="med" type="none"/>
            <a:tailEnd len="med" w="med" type="triangle"/>
          </a:ln>
        </p:spPr>
      </p:cxnSp>
      <p:sp>
        <p:nvSpPr>
          <p:cNvPr id="434" name="Google Shape;434;p36"/>
          <p:cNvSpPr/>
          <p:nvPr/>
        </p:nvSpPr>
        <p:spPr>
          <a:xfrm>
            <a:off x="1297500" y="1243550"/>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1</a:t>
            </a:r>
            <a:r>
              <a:rPr baseline="30000" lang="pl">
                <a:solidFill>
                  <a:srgbClr val="EFEFEF"/>
                </a:solidFill>
              </a:rPr>
              <a:t>1</a:t>
            </a:r>
            <a:endParaRPr baseline="30000">
              <a:solidFill>
                <a:srgbClr val="EFEFEF"/>
              </a:solidFill>
            </a:endParaRPr>
          </a:p>
        </p:txBody>
      </p:sp>
      <p:sp>
        <p:nvSpPr>
          <p:cNvPr id="435" name="Google Shape;435;p36"/>
          <p:cNvSpPr/>
          <p:nvPr/>
        </p:nvSpPr>
        <p:spPr>
          <a:xfrm>
            <a:off x="2836550" y="1195500"/>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1</a:t>
            </a:r>
            <a:r>
              <a:rPr baseline="30000" lang="pl">
                <a:solidFill>
                  <a:srgbClr val="EFEFEF"/>
                </a:solidFill>
              </a:rPr>
              <a:t>2</a:t>
            </a:r>
            <a:endParaRPr baseline="30000">
              <a:solidFill>
                <a:srgbClr val="EFEFEF"/>
              </a:solidFill>
            </a:endParaRPr>
          </a:p>
        </p:txBody>
      </p:sp>
      <p:sp>
        <p:nvSpPr>
          <p:cNvPr id="436" name="Google Shape;436;p36"/>
          <p:cNvSpPr/>
          <p:nvPr/>
        </p:nvSpPr>
        <p:spPr>
          <a:xfrm>
            <a:off x="3964025" y="1195500"/>
            <a:ext cx="507900" cy="378600"/>
          </a:xfrm>
          <a:prstGeom prst="wedgeRectCallout">
            <a:avLst>
              <a:gd fmla="val -63674" name="adj1"/>
              <a:gd fmla="val 92585"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1</a:t>
            </a:r>
            <a:r>
              <a:rPr baseline="30000" lang="pl">
                <a:solidFill>
                  <a:srgbClr val="EFEFEF"/>
                </a:solidFill>
              </a:rPr>
              <a:t>3</a:t>
            </a:r>
            <a:endParaRPr baseline="30000">
              <a:solidFill>
                <a:srgbClr val="EFEFEF"/>
              </a:solidFill>
            </a:endParaRPr>
          </a:p>
        </p:txBody>
      </p:sp>
      <p:sp>
        <p:nvSpPr>
          <p:cNvPr id="437" name="Google Shape;437;p36"/>
          <p:cNvSpPr/>
          <p:nvPr/>
        </p:nvSpPr>
        <p:spPr>
          <a:xfrm>
            <a:off x="6393925" y="1243550"/>
            <a:ext cx="507900" cy="378600"/>
          </a:xfrm>
          <a:prstGeom prst="wedgeRectCallout">
            <a:avLst>
              <a:gd fmla="val -77013" name="adj1"/>
              <a:gd fmla="val 71375"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1</a:t>
            </a:r>
            <a:r>
              <a:rPr baseline="30000" lang="pl">
                <a:solidFill>
                  <a:srgbClr val="EFEFEF"/>
                </a:solidFill>
              </a:rPr>
              <a:t>4</a:t>
            </a:r>
            <a:endParaRPr baseline="30000">
              <a:solidFill>
                <a:srgbClr val="EFEFEF"/>
              </a:solidFill>
            </a:endParaRPr>
          </a:p>
        </p:txBody>
      </p:sp>
      <p:sp>
        <p:nvSpPr>
          <p:cNvPr id="438" name="Google Shape;438;p36"/>
          <p:cNvSpPr/>
          <p:nvPr/>
        </p:nvSpPr>
        <p:spPr>
          <a:xfrm>
            <a:off x="1721700" y="2006325"/>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2</a:t>
            </a:r>
            <a:r>
              <a:rPr baseline="30000" lang="pl">
                <a:solidFill>
                  <a:srgbClr val="EFEFEF"/>
                </a:solidFill>
              </a:rPr>
              <a:t>1</a:t>
            </a:r>
            <a:endParaRPr baseline="30000">
              <a:solidFill>
                <a:srgbClr val="EFEFEF"/>
              </a:solidFill>
            </a:endParaRPr>
          </a:p>
        </p:txBody>
      </p:sp>
      <p:sp>
        <p:nvSpPr>
          <p:cNvPr id="439" name="Google Shape;439;p36"/>
          <p:cNvSpPr/>
          <p:nvPr/>
        </p:nvSpPr>
        <p:spPr>
          <a:xfrm>
            <a:off x="1338200" y="2861125"/>
            <a:ext cx="507900" cy="378600"/>
          </a:xfrm>
          <a:prstGeom prst="wedgeRectCallout">
            <a:avLst>
              <a:gd fmla="val -20833" name="adj1"/>
              <a:gd fmla="val 6250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3</a:t>
            </a:r>
            <a:r>
              <a:rPr baseline="30000" lang="pl">
                <a:solidFill>
                  <a:srgbClr val="EFEFEF"/>
                </a:solidFill>
              </a:rPr>
              <a:t>1</a:t>
            </a:r>
            <a:endParaRPr baseline="30000">
              <a:solidFill>
                <a:srgbClr val="EFEFEF"/>
              </a:solidFill>
            </a:endParaRPr>
          </a:p>
        </p:txBody>
      </p:sp>
      <p:sp>
        <p:nvSpPr>
          <p:cNvPr id="440" name="Google Shape;440;p36"/>
          <p:cNvSpPr/>
          <p:nvPr/>
        </p:nvSpPr>
        <p:spPr>
          <a:xfrm>
            <a:off x="4563000" y="4552350"/>
            <a:ext cx="507900" cy="378600"/>
          </a:xfrm>
          <a:prstGeom prst="wedgeRectCallout">
            <a:avLst>
              <a:gd fmla="val 37443" name="adj1"/>
              <a:gd fmla="val -123303"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4</a:t>
            </a:r>
            <a:r>
              <a:rPr baseline="30000" lang="pl">
                <a:solidFill>
                  <a:srgbClr val="EFEFEF"/>
                </a:solidFill>
              </a:rPr>
              <a:t>1</a:t>
            </a:r>
            <a:endParaRPr baseline="30000">
              <a:solidFill>
                <a:srgbClr val="EFEFEF"/>
              </a:solidFill>
            </a:endParaRPr>
          </a:p>
        </p:txBody>
      </p:sp>
      <p:sp>
        <p:nvSpPr>
          <p:cNvPr id="441" name="Google Shape;441;p36"/>
          <p:cNvSpPr/>
          <p:nvPr/>
        </p:nvSpPr>
        <p:spPr>
          <a:xfrm>
            <a:off x="6553775" y="4468525"/>
            <a:ext cx="507900" cy="378600"/>
          </a:xfrm>
          <a:prstGeom prst="wedgeRectCallout">
            <a:avLst>
              <a:gd fmla="val 40717" name="adj1"/>
              <a:gd fmla="val -10968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4</a:t>
            </a:r>
            <a:r>
              <a:rPr baseline="30000" lang="pl">
                <a:solidFill>
                  <a:srgbClr val="EFEFEF"/>
                </a:solidFill>
              </a:rPr>
              <a:t>2</a:t>
            </a:r>
            <a:endParaRPr baseline="30000">
              <a:solidFill>
                <a:srgbClr val="EFEFEF"/>
              </a:solidFill>
            </a:endParaRPr>
          </a:p>
        </p:txBody>
      </p:sp>
      <p:sp>
        <p:nvSpPr>
          <p:cNvPr id="442" name="Google Shape;442;p36"/>
          <p:cNvSpPr/>
          <p:nvPr/>
        </p:nvSpPr>
        <p:spPr>
          <a:xfrm>
            <a:off x="2470650" y="2008625"/>
            <a:ext cx="507900" cy="378600"/>
          </a:xfrm>
          <a:prstGeom prst="wedgeRectCallout">
            <a:avLst>
              <a:gd fmla="val 63767" name="adj1"/>
              <a:gd fmla="val 92882"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2</a:t>
            </a:r>
            <a:r>
              <a:rPr baseline="30000" lang="pl">
                <a:solidFill>
                  <a:srgbClr val="EFEFEF"/>
                </a:solidFill>
              </a:rPr>
              <a:t>2</a:t>
            </a:r>
            <a:endParaRPr baseline="30000">
              <a:solidFill>
                <a:srgbClr val="EFEFEF"/>
              </a:solidFill>
            </a:endParaRPr>
          </a:p>
        </p:txBody>
      </p:sp>
      <p:sp>
        <p:nvSpPr>
          <p:cNvPr id="443" name="Google Shape;443;p36"/>
          <p:cNvSpPr/>
          <p:nvPr/>
        </p:nvSpPr>
        <p:spPr>
          <a:xfrm>
            <a:off x="4797825" y="1915850"/>
            <a:ext cx="507900" cy="378600"/>
          </a:xfrm>
          <a:prstGeom prst="wedgeRectCallout">
            <a:avLst>
              <a:gd fmla="val 18193" name="adj1"/>
              <a:gd fmla="val 93965"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2</a:t>
            </a:r>
            <a:r>
              <a:rPr baseline="30000" lang="pl">
                <a:solidFill>
                  <a:srgbClr val="EFEFEF"/>
                </a:solidFill>
              </a:rPr>
              <a:t>3</a:t>
            </a:r>
            <a:endParaRPr baseline="30000">
              <a:solidFill>
                <a:srgbClr val="EFEFEF"/>
              </a:solidFill>
            </a:endParaRPr>
          </a:p>
        </p:txBody>
      </p:sp>
      <p:sp>
        <p:nvSpPr>
          <p:cNvPr id="444" name="Google Shape;444;p36"/>
          <p:cNvSpPr/>
          <p:nvPr/>
        </p:nvSpPr>
        <p:spPr>
          <a:xfrm>
            <a:off x="7517025" y="4461275"/>
            <a:ext cx="507900" cy="378600"/>
          </a:xfrm>
          <a:prstGeom prst="wedgeRectCallout">
            <a:avLst>
              <a:gd fmla="val -66396" name="adj1"/>
              <a:gd fmla="val -112025"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4</a:t>
            </a:r>
            <a:r>
              <a:rPr baseline="30000" lang="pl">
                <a:solidFill>
                  <a:srgbClr val="EFEFEF"/>
                </a:solidFill>
              </a:rPr>
              <a:t>3</a:t>
            </a:r>
            <a:endParaRPr baseline="30000">
              <a:solidFill>
                <a:srgbClr val="EFEFEF"/>
              </a:solidFill>
            </a:endParaRPr>
          </a:p>
        </p:txBody>
      </p:sp>
      <p:sp>
        <p:nvSpPr>
          <p:cNvPr id="445" name="Google Shape;445;p36"/>
          <p:cNvSpPr/>
          <p:nvPr/>
        </p:nvSpPr>
        <p:spPr>
          <a:xfrm>
            <a:off x="3344450" y="3638300"/>
            <a:ext cx="507900" cy="378600"/>
          </a:xfrm>
          <a:prstGeom prst="wedgeRectCallout">
            <a:avLst>
              <a:gd fmla="val 4425" name="adj1"/>
              <a:gd fmla="val -89230"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3</a:t>
            </a:r>
            <a:r>
              <a:rPr baseline="30000" lang="pl">
                <a:solidFill>
                  <a:srgbClr val="EFEFEF"/>
                </a:solidFill>
              </a:rPr>
              <a:t>2</a:t>
            </a:r>
            <a:endParaRPr baseline="30000">
              <a:solidFill>
                <a:srgbClr val="EFEFEF"/>
              </a:solidFill>
            </a:endParaRPr>
          </a:p>
        </p:txBody>
      </p:sp>
      <p:sp>
        <p:nvSpPr>
          <p:cNvPr id="446" name="Google Shape;446;p36"/>
          <p:cNvSpPr/>
          <p:nvPr/>
        </p:nvSpPr>
        <p:spPr>
          <a:xfrm>
            <a:off x="5015475" y="3530950"/>
            <a:ext cx="507900" cy="378600"/>
          </a:xfrm>
          <a:prstGeom prst="wedgeRectCallout">
            <a:avLst>
              <a:gd fmla="val -77043" name="adj1"/>
              <a:gd fmla="val -66455"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3</a:t>
            </a:r>
            <a:r>
              <a:rPr baseline="30000" lang="pl">
                <a:solidFill>
                  <a:srgbClr val="EFEFEF"/>
                </a:solidFill>
              </a:rPr>
              <a:t>3</a:t>
            </a:r>
            <a:endParaRPr baseline="30000">
              <a:solidFill>
                <a:srgbClr val="EFEFEF"/>
              </a:solidFill>
            </a:endParaRPr>
          </a:p>
        </p:txBody>
      </p:sp>
      <p:sp>
        <p:nvSpPr>
          <p:cNvPr id="447" name="Google Shape;447;p36"/>
          <p:cNvSpPr/>
          <p:nvPr/>
        </p:nvSpPr>
        <p:spPr>
          <a:xfrm>
            <a:off x="5886625" y="3521350"/>
            <a:ext cx="507900" cy="378600"/>
          </a:xfrm>
          <a:prstGeom prst="wedgeRectCallout">
            <a:avLst>
              <a:gd fmla="val 65722" name="adj1"/>
              <a:gd fmla="val -74571" name="adj2"/>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solidFill>
                  <a:srgbClr val="EFEFEF"/>
                </a:solidFill>
              </a:rPr>
              <a:t>E</a:t>
            </a:r>
            <a:r>
              <a:rPr baseline="-25000" lang="pl">
                <a:solidFill>
                  <a:srgbClr val="EFEFEF"/>
                </a:solidFill>
              </a:rPr>
              <a:t>3</a:t>
            </a:r>
            <a:r>
              <a:rPr baseline="30000" lang="pl">
                <a:solidFill>
                  <a:srgbClr val="EFEFEF"/>
                </a:solidFill>
              </a:rPr>
              <a:t>4</a:t>
            </a:r>
            <a:endParaRPr baseline="30000">
              <a:solidFill>
                <a:srgbClr val="EFEFEF"/>
              </a:solidFill>
            </a:endParaRPr>
          </a:p>
        </p:txBody>
      </p:sp>
      <p:cxnSp>
        <p:nvCxnSpPr>
          <p:cNvPr id="448" name="Google Shape;448;p36"/>
          <p:cNvCxnSpPr>
            <a:stCxn id="416" idx="3"/>
            <a:endCxn id="423" idx="1"/>
          </p:cNvCxnSpPr>
          <p:nvPr/>
        </p:nvCxnSpPr>
        <p:spPr>
          <a:xfrm flipH="1" rot="10800000">
            <a:off x="4853250" y="1719250"/>
            <a:ext cx="1337700" cy="1682100"/>
          </a:xfrm>
          <a:prstGeom prst="straightConnector1">
            <a:avLst/>
          </a:prstGeom>
          <a:noFill/>
          <a:ln cap="flat" cmpd="sng" w="19050">
            <a:solidFill>
              <a:srgbClr val="FF0000"/>
            </a:solidFill>
            <a:prstDash val="solid"/>
            <a:round/>
            <a:headEnd len="med" w="med" type="none"/>
            <a:tailEnd len="med" w="med" type="triangle"/>
          </a:ln>
        </p:spPr>
      </p:cxnSp>
      <p:cxnSp>
        <p:nvCxnSpPr>
          <p:cNvPr id="449" name="Google Shape;449;p36"/>
          <p:cNvCxnSpPr>
            <a:stCxn id="423" idx="3"/>
            <a:endCxn id="424" idx="1"/>
          </p:cNvCxnSpPr>
          <p:nvPr/>
        </p:nvCxnSpPr>
        <p:spPr>
          <a:xfrm>
            <a:off x="6263575" y="1719250"/>
            <a:ext cx="768600" cy="2511600"/>
          </a:xfrm>
          <a:prstGeom prst="straightConnector1">
            <a:avLst/>
          </a:prstGeom>
          <a:noFill/>
          <a:ln cap="flat" cmpd="sng" w="19050">
            <a:solidFill>
              <a:srgbClr val="FF0000"/>
            </a:solidFill>
            <a:prstDash val="solid"/>
            <a:round/>
            <a:headEnd len="med" w="med" type="none"/>
            <a:tailEnd len="med" w="med" type="triangle"/>
          </a:ln>
        </p:spPr>
      </p:cxnSp>
      <p:sp>
        <p:nvSpPr>
          <p:cNvPr id="450" name="Google Shape;450;p36"/>
          <p:cNvSpPr/>
          <p:nvPr/>
        </p:nvSpPr>
        <p:spPr>
          <a:xfrm>
            <a:off x="1951650" y="3420275"/>
            <a:ext cx="583500" cy="378600"/>
          </a:xfrm>
          <a:prstGeom prst="wedgeEllipseCallout">
            <a:avLst>
              <a:gd fmla="val 11907" name="adj1"/>
              <a:gd fmla="val -143694"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t>
            </a:r>
            <a:r>
              <a:rPr baseline="-25000" lang="pl"/>
              <a:t>1</a:t>
            </a:r>
            <a:endParaRPr baseline="-25000"/>
          </a:p>
        </p:txBody>
      </p:sp>
      <p:sp>
        <p:nvSpPr>
          <p:cNvPr id="451" name="Google Shape;451;p36"/>
          <p:cNvSpPr/>
          <p:nvPr/>
        </p:nvSpPr>
        <p:spPr>
          <a:xfrm>
            <a:off x="3452388" y="2768350"/>
            <a:ext cx="583500" cy="378600"/>
          </a:xfrm>
          <a:prstGeom prst="wedgeEllipseCallout">
            <a:avLst>
              <a:gd fmla="val -28104" name="adj1"/>
              <a:gd fmla="val -18656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t>
            </a:r>
            <a:r>
              <a:rPr baseline="-25000" lang="pl"/>
              <a:t>2</a:t>
            </a:r>
            <a:endParaRPr baseline="-25000"/>
          </a:p>
        </p:txBody>
      </p:sp>
      <p:sp>
        <p:nvSpPr>
          <p:cNvPr id="452" name="Google Shape;452;p36"/>
          <p:cNvSpPr/>
          <p:nvPr/>
        </p:nvSpPr>
        <p:spPr>
          <a:xfrm>
            <a:off x="5198188" y="1626600"/>
            <a:ext cx="583500" cy="378600"/>
          </a:xfrm>
          <a:prstGeom prst="wedgeEllipseCallout">
            <a:avLst>
              <a:gd fmla="val 48511" name="adj1"/>
              <a:gd fmla="val 91574"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t>
            </a:r>
            <a:r>
              <a:rPr baseline="-25000" lang="pl"/>
              <a:t>3</a:t>
            </a:r>
            <a:endParaRPr baseline="-25000"/>
          </a:p>
        </p:txBody>
      </p:sp>
      <p:sp>
        <p:nvSpPr>
          <p:cNvPr id="453" name="Google Shape;453;p36"/>
          <p:cNvSpPr/>
          <p:nvPr/>
        </p:nvSpPr>
        <p:spPr>
          <a:xfrm>
            <a:off x="6901825" y="2861125"/>
            <a:ext cx="583500" cy="378600"/>
          </a:xfrm>
          <a:prstGeom prst="wedgeEllipseCallout">
            <a:avLst>
              <a:gd fmla="val -79040" name="adj1"/>
              <a:gd fmla="val 1463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a:t>
            </a:r>
            <a:r>
              <a:rPr baseline="-25000" lang="pl"/>
              <a:t>4</a:t>
            </a:r>
            <a:endParaRPr baseline="-25000"/>
          </a:p>
        </p:txBody>
      </p:sp>
      <p:cxnSp>
        <p:nvCxnSpPr>
          <p:cNvPr id="454" name="Google Shape;454;p36"/>
          <p:cNvCxnSpPr>
            <a:stCxn id="414" idx="3"/>
            <a:endCxn id="418" idx="1"/>
          </p:cNvCxnSpPr>
          <p:nvPr/>
        </p:nvCxnSpPr>
        <p:spPr>
          <a:xfrm flipH="1" rot="10800000">
            <a:off x="1500225" y="1719350"/>
            <a:ext cx="1461900" cy="1704900"/>
          </a:xfrm>
          <a:prstGeom prst="straightConnector1">
            <a:avLst/>
          </a:prstGeom>
          <a:noFill/>
          <a:ln cap="flat" cmpd="sng" w="19050">
            <a:solidFill>
              <a:srgbClr val="00FF00"/>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(6)</a:t>
            </a:r>
            <a:endParaRPr/>
          </a:p>
        </p:txBody>
      </p:sp>
      <p:sp>
        <p:nvSpPr>
          <p:cNvPr id="460" name="Google Shape;460;p37"/>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Przypadki:</a:t>
            </a:r>
            <a:endParaRPr/>
          </a:p>
          <a:p>
            <a:pPr indent="-311150" lvl="0" marL="457200" rtl="0" algn="l">
              <a:spcBef>
                <a:spcPts val="1600"/>
              </a:spcBef>
              <a:spcAft>
                <a:spcPts val="0"/>
              </a:spcAft>
              <a:buSzPts val="1300"/>
              <a:buAutoNum type="arabicParenBoth"/>
            </a:pPr>
            <a:r>
              <a:rPr lang="pl"/>
              <a:t>Wiadomość wysłana przed przejściem znacznika, odebrana w innym procesie przed przejściem znacznika</a:t>
            </a:r>
            <a:endParaRPr/>
          </a:p>
          <a:p>
            <a:pPr indent="-311150" lvl="0" marL="457200" rtl="0" algn="l">
              <a:spcBef>
                <a:spcPts val="0"/>
              </a:spcBef>
              <a:spcAft>
                <a:spcPts val="0"/>
              </a:spcAft>
              <a:buSzPts val="1300"/>
              <a:buAutoNum type="arabicParenBoth"/>
            </a:pPr>
            <a:r>
              <a:rPr lang="pl"/>
              <a:t>Wiadomość wysłana przed przejściem znacznika, odebrana w innym procesie po przejściu znacznika</a:t>
            </a:r>
            <a:endParaRPr/>
          </a:p>
          <a:p>
            <a:pPr indent="-311150" lvl="0" marL="457200" rtl="0" algn="l">
              <a:spcBef>
                <a:spcPts val="0"/>
              </a:spcBef>
              <a:spcAft>
                <a:spcPts val="0"/>
              </a:spcAft>
              <a:buSzPts val="1300"/>
              <a:buAutoNum type="arabicParenBoth"/>
            </a:pPr>
            <a:r>
              <a:rPr lang="pl"/>
              <a:t>Wiadomość wysłana po przejściu znacznika, odebrana w innym procesie przed przejściem znacznika</a:t>
            </a:r>
            <a:endParaRPr/>
          </a:p>
          <a:p>
            <a:pPr indent="-311150" lvl="0" marL="457200" rtl="0" algn="l">
              <a:spcBef>
                <a:spcPts val="0"/>
              </a:spcBef>
              <a:spcAft>
                <a:spcPts val="0"/>
              </a:spcAft>
              <a:buSzPts val="1300"/>
              <a:buAutoNum type="arabicParenBoth"/>
            </a:pPr>
            <a:r>
              <a:rPr lang="pl"/>
              <a:t>Wiadomość wysłana po przejściu znacznika, odebrana w innym procesie po przejściu znacznika - nie interesuje nas, bo możliwe tylko, gdyby zaszło co najmniej raz (2)</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(7)</a:t>
            </a:r>
            <a:endParaRPr/>
          </a:p>
        </p:txBody>
      </p:sp>
      <p:sp>
        <p:nvSpPr>
          <p:cNvPr id="466" name="Google Shape;466;p38"/>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Przypadki:</a:t>
            </a:r>
            <a:endParaRPr/>
          </a:p>
          <a:p>
            <a:pPr indent="-311150" lvl="0" marL="457200" rtl="0" algn="l">
              <a:spcBef>
                <a:spcPts val="1600"/>
              </a:spcBef>
              <a:spcAft>
                <a:spcPts val="0"/>
              </a:spcAft>
              <a:buSzPts val="1300"/>
              <a:buAutoNum type="arabicParenBoth"/>
            </a:pPr>
            <a:r>
              <a:rPr lang="pl"/>
              <a:t>Wiadomość wysłana przed przejściem znacznika, odebrana w innym procesie przed przejściem znacznika</a:t>
            </a:r>
            <a:endParaRPr/>
          </a:p>
          <a:p>
            <a:pPr indent="0" lvl="0" marL="457200" rtl="0" algn="l">
              <a:spcBef>
                <a:spcPts val="1600"/>
              </a:spcBef>
              <a:spcAft>
                <a:spcPts val="0"/>
              </a:spcAft>
              <a:buNone/>
            </a:pPr>
            <a:r>
              <a:rPr lang="pl"/>
              <a:t>Licznik będzie zwiększony o jeden w procesie nadawcy, zmniejszony o jeden w procesie odbiorcy. </a:t>
            </a:r>
            <a:endParaRPr/>
          </a:p>
          <a:p>
            <a:pPr indent="-311150" lvl="0" marL="914400" rtl="0" algn="l">
              <a:spcBef>
                <a:spcPts val="1600"/>
              </a:spcBef>
              <a:spcAft>
                <a:spcPts val="0"/>
              </a:spcAft>
              <a:buSzPts val="1300"/>
              <a:buAutoNum type="alphaLcParenBoth"/>
            </a:pPr>
            <a:r>
              <a:rPr lang="pl"/>
              <a:t>Jeżeli odbiorca nie wyśle żadnej wiadomości, to nikogo dalej nie aktywuje, a więc jeżeli wszystkie przypadki by były takie, mielibyśmy zakończenie</a:t>
            </a:r>
            <a:endParaRPr/>
          </a:p>
          <a:p>
            <a:pPr indent="-311150" lvl="0" marL="914400" rtl="0" algn="l">
              <a:spcBef>
                <a:spcPts val="0"/>
              </a:spcBef>
              <a:spcAft>
                <a:spcPts val="0"/>
              </a:spcAft>
              <a:buSzPts val="1300"/>
              <a:buAutoNum type="alphaLcParenBoth"/>
            </a:pPr>
            <a:r>
              <a:rPr lang="pl"/>
              <a:t>Jeżeli odbiorca się uaktywni i wyśle wiadomość, to jeżeli adresat ją odbierze przed znacznikiem, mamy znowu przypadek (1), jeżeli zaś po znaczniku, to przypadek (2).</a:t>
            </a:r>
            <a:endParaRPr/>
          </a:p>
          <a:p>
            <a:pPr indent="0" lvl="0" marL="0" rtl="0" algn="l">
              <a:spcBef>
                <a:spcPts val="1600"/>
              </a:spcBef>
              <a:spcAft>
                <a:spcPts val="1600"/>
              </a:spcAft>
              <a:buNone/>
            </a:pPr>
            <a:r>
              <a:rPr lang="pl"/>
              <a:t>To nie może zachodzić nieskończenie wiele razy, bo z założenia algorytm się zakończył i licznik w znaczniku równa się zero!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3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(8)</a:t>
            </a:r>
            <a:endParaRPr/>
          </a:p>
        </p:txBody>
      </p:sp>
      <p:sp>
        <p:nvSpPr>
          <p:cNvPr id="472" name="Google Shape;472;p39"/>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Przypadki:</a:t>
            </a:r>
            <a:endParaRPr/>
          </a:p>
          <a:p>
            <a:pPr indent="-311150" lvl="0" marL="457200" rtl="0" algn="l">
              <a:spcBef>
                <a:spcPts val="1600"/>
              </a:spcBef>
              <a:spcAft>
                <a:spcPts val="0"/>
              </a:spcAft>
              <a:buSzPts val="1300"/>
              <a:buAutoNum type="arabicParenBoth" startAt="2"/>
            </a:pPr>
            <a:r>
              <a:rPr lang="pl"/>
              <a:t>Wiadomość wysłana przed przejściem znacznika, odebrana w innym procesie po przejściu znacznika</a:t>
            </a:r>
            <a:endParaRPr/>
          </a:p>
          <a:p>
            <a:pPr indent="0" lvl="0" marL="457200" rtl="0" algn="l">
              <a:spcBef>
                <a:spcPts val="1600"/>
              </a:spcBef>
              <a:spcAft>
                <a:spcPts val="0"/>
              </a:spcAft>
              <a:buNone/>
            </a:pPr>
            <a:r>
              <a:rPr lang="pl"/>
              <a:t>W takim razie licznik będzie zwiększony u nadawcy, a nie będzie zmniejszony u odbiorcy, a więc licznik w znaczniku nie będzie równy zero, tymczasem z założenia licznik w znaczniku jest równy zero; chyba, że jakiś inny proces zmniejszył licznik odebranych wiadomości, czyli zaszedł przypadek (3)</a:t>
            </a:r>
            <a:endParaRPr/>
          </a:p>
          <a:p>
            <a:pPr indent="0" lvl="0" marL="457200" rtl="0" algn="l">
              <a:spcBef>
                <a:spcPts val="160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(9)</a:t>
            </a:r>
            <a:endParaRPr/>
          </a:p>
        </p:txBody>
      </p:sp>
      <p:sp>
        <p:nvSpPr>
          <p:cNvPr id="478" name="Google Shape;478;p40"/>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Przypadki:</a:t>
            </a:r>
            <a:endParaRPr/>
          </a:p>
          <a:p>
            <a:pPr indent="-311150" lvl="0" marL="457200" rtl="0" algn="l">
              <a:spcBef>
                <a:spcPts val="1600"/>
              </a:spcBef>
              <a:spcAft>
                <a:spcPts val="0"/>
              </a:spcAft>
              <a:buSzPts val="1300"/>
              <a:buAutoNum type="arabicParenBoth" startAt="3"/>
            </a:pPr>
            <a:r>
              <a:rPr lang="pl"/>
              <a:t>Wiadomość wysłana po przejściu znacznika, odebrana w innym procesie przed przejściem znacznika</a:t>
            </a:r>
            <a:endParaRPr/>
          </a:p>
          <a:p>
            <a:pPr indent="0" lvl="0" marL="457200" rtl="0" algn="l">
              <a:spcBef>
                <a:spcPts val="1600"/>
              </a:spcBef>
              <a:spcAft>
                <a:spcPts val="1600"/>
              </a:spcAft>
              <a:buNone/>
            </a:pPr>
            <a:r>
              <a:rPr lang="pl"/>
              <a:t>W takim wypadku wiadomość będzie miała numer detekcji co najmniej równy numerowi detekcji w znaczniku. W takim wypadku maksymalny numer detekcji w procesie w momencie nadejścia znacznika będzie co najmniej równy numerowi detekcji znacznika. W takim razie znacznik zostanie oznaczony jako </a:t>
            </a:r>
            <a:r>
              <a:rPr i="1" lang="pl"/>
              <a:t>niepoprawny</a:t>
            </a:r>
            <a:r>
              <a:rPr lang="pl"/>
              <a:t> (invalid). Z założenia jednak wynika, że algorytm się zakończył ze znacznikiem poprawnym, a więc przypadek (3) jest niemożliwy.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4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Jednofazowy algorytm detekcji zakończenia (10)</a:t>
            </a:r>
            <a:endParaRPr/>
          </a:p>
        </p:txBody>
      </p:sp>
      <p:sp>
        <p:nvSpPr>
          <p:cNvPr id="484" name="Google Shape;484;p41"/>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sz="1500"/>
              <a:t>Skoro niemożliwe jest (2) i (3), to znaczy, że pozostaje nam (1). Jeżeli wszystkie przypadki to (1a), to zaszło zakończenie. (1b) redukuje się albo do (1a), albo do (2), ale (2) jest niemożliwe, czyli (1b) redukuje się tylko do (1a).</a:t>
            </a:r>
            <a:endParaRPr sz="1500"/>
          </a:p>
          <a:p>
            <a:pPr indent="0" lvl="0" marL="0" rtl="0" algn="l">
              <a:spcBef>
                <a:spcPts val="1600"/>
              </a:spcBef>
              <a:spcAft>
                <a:spcPts val="1600"/>
              </a:spcAft>
              <a:buNone/>
            </a:pPr>
            <a:r>
              <a:rPr lang="pl" sz="1500"/>
              <a:t>Tak więc, jeżeli nasz algorytm zakończył się wykrywając zakończenie, to faktycznie zakończenie zaszło. CBDU </a:t>
            </a:r>
            <a:endParaRPr sz="1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Sugestie problemów do samodzielnego rozważenia</a:t>
            </a:r>
            <a:endParaRPr/>
          </a:p>
        </p:txBody>
      </p:sp>
      <p:sp>
        <p:nvSpPr>
          <p:cNvPr id="490" name="Google Shape;490;p42"/>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pl" sz="1600"/>
              <a:t>Jak rozszerzyć te algorytmy, by działały także w systemie, w którym procesy mogą ulegać awariom?</a:t>
            </a:r>
            <a:endParaRPr sz="1600"/>
          </a:p>
          <a:p>
            <a:pPr indent="-330200" lvl="0" marL="457200" rtl="0" algn="l">
              <a:spcBef>
                <a:spcPts val="0"/>
              </a:spcBef>
              <a:spcAft>
                <a:spcPts val="0"/>
              </a:spcAft>
              <a:buSzPts val="1600"/>
              <a:buChar char="●"/>
            </a:pPr>
            <a:r>
              <a:rPr lang="pl" sz="1600"/>
              <a:t>Jakie minimalne własności musiałby posiadać detektor uszkodzeń dla danego, tak rozszerzonego  algorytmu?</a:t>
            </a:r>
            <a:endParaRPr sz="1600"/>
          </a:p>
          <a:p>
            <a:pPr indent="-330200" lvl="0" marL="457200" rtl="0" algn="l">
              <a:spcBef>
                <a:spcPts val="0"/>
              </a:spcBef>
              <a:spcAft>
                <a:spcPts val="0"/>
              </a:spcAft>
              <a:buSzPts val="1600"/>
              <a:buChar char="●"/>
            </a:pPr>
            <a:r>
              <a:rPr lang="pl" sz="1600"/>
              <a:t>Czy algorytmy te działałyby też, gdyby kanały nie były FIFO?</a:t>
            </a:r>
            <a:endParaRPr sz="1600"/>
          </a:p>
          <a:p>
            <a:pPr indent="0" lvl="0" marL="0" rtl="0" algn="l">
              <a:spcBef>
                <a:spcPts val="1600"/>
              </a:spcBef>
              <a:spcAft>
                <a:spcPts val="16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4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Jednolite rozgłaszanie niezawodne - czy można użyć algorytmu aktywnego (</a:t>
            </a:r>
            <a:r>
              <a:rPr i="1" lang="pl"/>
              <a:t>eager</a:t>
            </a:r>
            <a:r>
              <a:rPr lang="pl"/>
              <a:t>)?</a:t>
            </a:r>
            <a:endParaRPr/>
          </a:p>
        </p:txBody>
      </p:sp>
      <p:sp>
        <p:nvSpPr>
          <p:cNvPr id="496" name="Google Shape;496;p43"/>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sz="1600"/>
              <a:t>Proces wysyła  do wszystkich i dostarcza wiadomość. Każdy inny, o ile wcześniej nie widział tej wiadomości, wysyła ją do wszystkich i dostarcza.</a:t>
            </a:r>
            <a:endParaRPr sz="1600"/>
          </a:p>
          <a:p>
            <a:pPr indent="0" lvl="0" marL="0" rtl="0" algn="l">
              <a:spcBef>
                <a:spcPts val="1600"/>
              </a:spcBef>
              <a:spcAft>
                <a:spcPts val="0"/>
              </a:spcAft>
              <a:buNone/>
            </a:pPr>
            <a:r>
              <a:rPr lang="pl" sz="1600"/>
              <a:t>Algorytm ten oczywiście nie spełnia własności jednolitego </a:t>
            </a:r>
            <a:r>
              <a:rPr i="1" lang="pl" sz="1600"/>
              <a:t>zgodnego</a:t>
            </a:r>
            <a:r>
              <a:rPr lang="pl" sz="1600"/>
              <a:t> rozgłaszania niezawodnego. Dlaczego?</a:t>
            </a:r>
            <a:endParaRPr sz="1600"/>
          </a:p>
          <a:p>
            <a:pPr indent="0" lvl="0" marL="0" rtl="0" algn="l">
              <a:spcBef>
                <a:spcPts val="1600"/>
              </a:spcBef>
              <a:spcAft>
                <a:spcPts val="0"/>
              </a:spcAft>
              <a:buNone/>
            </a:pPr>
            <a:r>
              <a:rPr b="1" lang="pl" sz="1600"/>
              <a:t>Jednolita zgodność</a:t>
            </a:r>
            <a:r>
              <a:rPr lang="pl" sz="1600"/>
              <a:t>: jeżeli </a:t>
            </a:r>
            <a:r>
              <a:rPr i="1" lang="pl" sz="1600" u="sng"/>
              <a:t>dowolny</a:t>
            </a:r>
            <a:r>
              <a:rPr lang="pl" sz="1600"/>
              <a:t> proces dostarczył wiadomość (niezależnie od tego, czy proces jest poprawny, </a:t>
            </a:r>
            <a:r>
              <a:rPr i="1" lang="pl" sz="1600"/>
              <a:t>czy też nie</a:t>
            </a:r>
            <a:r>
              <a:rPr lang="pl" sz="1600"/>
              <a:t>) </a:t>
            </a:r>
            <a:r>
              <a:rPr i="1" lang="pl" sz="1600"/>
              <a:t>wszystkie</a:t>
            </a:r>
            <a:r>
              <a:rPr lang="pl" sz="1600"/>
              <a:t> procesy </a:t>
            </a:r>
            <a:r>
              <a:rPr i="1" lang="pl" sz="1600"/>
              <a:t>poprawne</a:t>
            </a:r>
            <a:r>
              <a:rPr lang="pl" sz="1600"/>
              <a:t> muszą dostarczyć wiadomość.</a:t>
            </a:r>
            <a:endParaRPr sz="1600"/>
          </a:p>
          <a:p>
            <a:pPr indent="0" lvl="0" marL="0" rtl="0" algn="l">
              <a:spcBef>
                <a:spcPts val="1600"/>
              </a:spcBef>
              <a:spcAft>
                <a:spcPts val="1600"/>
              </a:spcAft>
              <a:buNone/>
            </a:pPr>
            <a:r>
              <a:rPr b="1" lang="pl" sz="1600"/>
              <a:t>Zgodność</a:t>
            </a:r>
            <a:r>
              <a:rPr lang="pl" sz="1600"/>
              <a:t>: jeżeli </a:t>
            </a:r>
            <a:r>
              <a:rPr i="1" lang="pl" sz="1600" u="sng"/>
              <a:t>poprawny</a:t>
            </a:r>
            <a:r>
              <a:rPr lang="pl" sz="1600"/>
              <a:t> proces dostarczył wiadomość (niezależnie od tego, czy proces jest poprawny, </a:t>
            </a:r>
            <a:r>
              <a:rPr i="1" lang="pl" sz="1600"/>
              <a:t>czy też nie</a:t>
            </a:r>
            <a:r>
              <a:rPr lang="pl" sz="1600"/>
              <a:t>) </a:t>
            </a:r>
            <a:r>
              <a:rPr i="1" lang="pl" sz="1600"/>
              <a:t>wszystkie</a:t>
            </a:r>
            <a:r>
              <a:rPr lang="pl" sz="1600"/>
              <a:t> procesy </a:t>
            </a:r>
            <a:r>
              <a:rPr i="1" lang="pl" sz="1600"/>
              <a:t>poprawne</a:t>
            </a:r>
            <a:r>
              <a:rPr lang="pl" sz="1600"/>
              <a:t> muszą dostarczyć wiadomość.</a:t>
            </a: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4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Jednolite rozgłaszanie niezawodne, algorytm aktywny (</a:t>
            </a:r>
            <a:r>
              <a:rPr i="1" lang="pl"/>
              <a:t>eager</a:t>
            </a:r>
            <a:r>
              <a:rPr lang="pl"/>
              <a:t>)</a:t>
            </a:r>
            <a:endParaRPr/>
          </a:p>
        </p:txBody>
      </p:sp>
      <p:sp>
        <p:nvSpPr>
          <p:cNvPr id="502" name="Google Shape;502;p4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l" sz="1600"/>
              <a:t>Jednolita zgodność</a:t>
            </a:r>
            <a:r>
              <a:rPr lang="pl" sz="1600"/>
              <a:t>: jeżeli </a:t>
            </a:r>
            <a:r>
              <a:rPr i="1" lang="pl" sz="1600" u="sng"/>
              <a:t>dowolny</a:t>
            </a:r>
            <a:r>
              <a:rPr lang="pl" sz="1600"/>
              <a:t> proces dostarczył wiadomość (niezależnie od tego, czy proces jest poprawny, </a:t>
            </a:r>
            <a:r>
              <a:rPr i="1" lang="pl" sz="1600"/>
              <a:t>czy też nie</a:t>
            </a:r>
            <a:r>
              <a:rPr lang="pl" sz="1600"/>
              <a:t>) </a:t>
            </a:r>
            <a:r>
              <a:rPr i="1" lang="pl" sz="1600"/>
              <a:t>wszystkie</a:t>
            </a:r>
            <a:r>
              <a:rPr lang="pl" sz="1600"/>
              <a:t> procesy </a:t>
            </a:r>
            <a:r>
              <a:rPr i="1" lang="pl" sz="1600"/>
              <a:t>poprawne</a:t>
            </a:r>
            <a:r>
              <a:rPr lang="pl" sz="1600"/>
              <a:t> muszą dostarczyć wiadomość.</a:t>
            </a:r>
            <a:endParaRPr sz="1600"/>
          </a:p>
          <a:p>
            <a:pPr indent="0" lvl="0" marL="0" rtl="0" algn="l">
              <a:spcBef>
                <a:spcPts val="1600"/>
              </a:spcBef>
              <a:spcAft>
                <a:spcPts val="0"/>
              </a:spcAft>
              <a:buNone/>
            </a:pPr>
            <a:r>
              <a:rPr b="1" lang="pl" sz="1600"/>
              <a:t>Z</a:t>
            </a:r>
            <a:r>
              <a:rPr b="1" lang="pl" sz="1600"/>
              <a:t>godność</a:t>
            </a:r>
            <a:r>
              <a:rPr lang="pl" sz="1600"/>
              <a:t>: jeżeli </a:t>
            </a:r>
            <a:r>
              <a:rPr i="1" lang="pl" sz="1600" u="sng"/>
              <a:t>poprawny</a:t>
            </a:r>
            <a:r>
              <a:rPr lang="pl" sz="1600"/>
              <a:t> proces dostarczył wiadomość (niezależnie od tego, czy proces jest poprawny, </a:t>
            </a:r>
            <a:r>
              <a:rPr i="1" lang="pl" sz="1600"/>
              <a:t>czy też nie</a:t>
            </a:r>
            <a:r>
              <a:rPr lang="pl" sz="1600"/>
              <a:t>) </a:t>
            </a:r>
            <a:r>
              <a:rPr i="1" lang="pl" sz="1600"/>
              <a:t>wszystkie</a:t>
            </a:r>
            <a:r>
              <a:rPr lang="pl" sz="1600"/>
              <a:t> procesy </a:t>
            </a:r>
            <a:r>
              <a:rPr i="1" lang="pl" sz="1600"/>
              <a:t>poprawne</a:t>
            </a:r>
            <a:r>
              <a:rPr lang="pl" sz="1600"/>
              <a:t> muszą dostarczyć wiadomość.</a:t>
            </a:r>
            <a:endParaRPr sz="1600"/>
          </a:p>
          <a:p>
            <a:pPr indent="0" lvl="0" marL="0" rtl="0" algn="l">
              <a:spcBef>
                <a:spcPts val="1600"/>
              </a:spcBef>
              <a:spcAft>
                <a:spcPts val="1600"/>
              </a:spcAft>
              <a:buNone/>
            </a:pPr>
            <a:r>
              <a:rPr lang="pl" sz="1600"/>
              <a:t>Czy dowolny algorytm spełniający warunki jednolitego zgodnego rozgłaszania niezawodnego, będzie też spełniał warunki zgodnego rozgłaszania niezawodnego?</a:t>
            </a:r>
            <a:endParaRPr sz="16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4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Detekcja zakończenia Misra’83 (uproszczona)</a:t>
            </a:r>
            <a:endParaRPr/>
          </a:p>
        </p:txBody>
      </p:sp>
      <p:sp>
        <p:nvSpPr>
          <p:cNvPr id="508" name="Google Shape;508;p4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pl" sz="1600"/>
              <a:t>System asynchroniczny, kanały niezawodne i FIFO, procesy nie ulegają awariom</a:t>
            </a:r>
            <a:endParaRPr sz="1600"/>
          </a:p>
          <a:p>
            <a:pPr indent="-330200" lvl="0" marL="457200" rtl="0" algn="l">
              <a:spcBef>
                <a:spcPts val="0"/>
              </a:spcBef>
              <a:spcAft>
                <a:spcPts val="0"/>
              </a:spcAft>
              <a:buSzPts val="1600"/>
              <a:buChar char="●"/>
            </a:pPr>
            <a:r>
              <a:rPr lang="pl" sz="1600"/>
              <a:t>Z góry dany cykl obejmujący wszystkie kanały (nie procesy; kanały!)</a:t>
            </a:r>
            <a:endParaRPr sz="1600"/>
          </a:p>
          <a:p>
            <a:pPr indent="-330200" lvl="0" marL="457200" rtl="0" algn="l">
              <a:spcBef>
                <a:spcPts val="0"/>
              </a:spcBef>
              <a:spcAft>
                <a:spcPts val="0"/>
              </a:spcAft>
              <a:buSzPts val="1600"/>
              <a:buChar char="●"/>
            </a:pPr>
            <a:r>
              <a:rPr lang="pl" sz="1600"/>
              <a:t>Procesy mają kolor </a:t>
            </a:r>
            <a:r>
              <a:rPr i="1" lang="pl" sz="1600"/>
              <a:t>white</a:t>
            </a:r>
            <a:r>
              <a:rPr lang="pl" sz="1600"/>
              <a:t> albo </a:t>
            </a:r>
            <a:r>
              <a:rPr i="1" lang="pl" sz="1600"/>
              <a:t>black</a:t>
            </a:r>
            <a:r>
              <a:rPr lang="pl" sz="1600"/>
              <a:t>. Początkowo </a:t>
            </a:r>
            <a:r>
              <a:rPr i="1" lang="pl" sz="1600"/>
              <a:t>black</a:t>
            </a:r>
            <a:r>
              <a:rPr lang="pl" sz="1600"/>
              <a:t>: po przesłaniu znacznika proces staje się </a:t>
            </a:r>
            <a:r>
              <a:rPr i="1" lang="pl" sz="1600"/>
              <a:t>white</a:t>
            </a:r>
            <a:r>
              <a:rPr lang="pl" sz="1600"/>
              <a:t>, zaś ponownie </a:t>
            </a:r>
            <a:r>
              <a:rPr i="1" lang="pl" sz="1600"/>
              <a:t>black</a:t>
            </a:r>
            <a:r>
              <a:rPr lang="pl" sz="1600"/>
              <a:t>, jeżeli się uaktywni</a:t>
            </a:r>
            <a:endParaRPr sz="1600"/>
          </a:p>
          <a:p>
            <a:pPr indent="-330200" lvl="0" marL="457200" rtl="0" algn="l">
              <a:spcBef>
                <a:spcPts val="0"/>
              </a:spcBef>
              <a:spcAft>
                <a:spcPts val="0"/>
              </a:spcAft>
              <a:buSzPts val="1600"/>
              <a:buChar char="●"/>
            </a:pPr>
            <a:r>
              <a:rPr lang="pl" sz="1600"/>
              <a:t>Znacznik zawiera licznik odwiedzonych kanałów, zerowany, gdy dociera do procesu </a:t>
            </a:r>
            <a:r>
              <a:rPr i="1" lang="pl" sz="1600"/>
              <a:t>black</a:t>
            </a:r>
            <a:r>
              <a:rPr lang="pl" sz="1600"/>
              <a:t>.  Dla uproszczenia, przyjmijmy, że zmienia kolor na </a:t>
            </a:r>
            <a:r>
              <a:rPr i="1" lang="pl" sz="1600"/>
              <a:t>black.</a:t>
            </a:r>
            <a:r>
              <a:rPr lang="pl" sz="1600"/>
              <a:t> Proces przesyła dalej znacznik dopiero po tym, jak stanie się pasywny.</a:t>
            </a:r>
            <a:endParaRPr sz="1600"/>
          </a:p>
          <a:p>
            <a:pPr indent="-311150" lvl="0" marL="457200" rtl="0" algn="l">
              <a:spcBef>
                <a:spcPts val="0"/>
              </a:spcBef>
              <a:spcAft>
                <a:spcPts val="0"/>
              </a:spcAft>
              <a:buSzPts val="1300"/>
              <a:buChar char="●"/>
            </a:pPr>
            <a:r>
              <a:rPr lang="pl" sz="1600"/>
              <a:t>Przesyłamy w cyklu znacznik. Musi co najmniej przejść wszystkie kanały dwukrotnie.</a:t>
            </a:r>
            <a:r>
              <a:rPr lang="pl"/>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4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Misra’83</a:t>
            </a:r>
            <a:endParaRPr/>
          </a:p>
        </p:txBody>
      </p:sp>
      <p:sp>
        <p:nvSpPr>
          <p:cNvPr id="514" name="Google Shape;514;p46"/>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l" sz="1500"/>
              <a:t>Żywotność</a:t>
            </a:r>
            <a:r>
              <a:rPr lang="pl" sz="1500"/>
              <a:t> - banalnie prosto. Zakładamy, że zakończenie zaszło. Czy algorytm ostatecznie się zakończy, to wykrywając?</a:t>
            </a:r>
            <a:endParaRPr sz="1500"/>
          </a:p>
          <a:p>
            <a:pPr indent="-323850" lvl="0" marL="457200" rtl="0" algn="l">
              <a:spcBef>
                <a:spcPts val="1600"/>
              </a:spcBef>
              <a:spcAft>
                <a:spcPts val="0"/>
              </a:spcAft>
              <a:buSzPts val="1500"/>
              <a:buAutoNum type="arabicPeriod"/>
            </a:pPr>
            <a:r>
              <a:rPr lang="pl" sz="1500"/>
              <a:t>Skoro kanały są niezawodne i FIFO, to wszystkie wiadomości ostatecznie dojdą przed znacznikiem; znacznik nie będzie nigdy zatrzymywany, bo procesy są pasywne. </a:t>
            </a:r>
            <a:endParaRPr sz="1500"/>
          </a:p>
          <a:p>
            <a:pPr indent="-323850" lvl="0" marL="457200" rtl="0" algn="l">
              <a:spcBef>
                <a:spcPts val="0"/>
              </a:spcBef>
              <a:spcAft>
                <a:spcPts val="0"/>
              </a:spcAft>
              <a:buSzPts val="1500"/>
              <a:buAutoNum type="arabicPeriod"/>
            </a:pPr>
            <a:r>
              <a:rPr lang="pl" sz="1500"/>
              <a:t>Znacznik ostatecznie przejdzie wszystkie kanały, zmieniając kolory wszystkich procesów na </a:t>
            </a:r>
            <a:r>
              <a:rPr i="1" lang="pl" sz="1500"/>
              <a:t>white</a:t>
            </a:r>
            <a:r>
              <a:rPr lang="pl" sz="1500"/>
              <a:t>. </a:t>
            </a:r>
            <a:endParaRPr sz="1500"/>
          </a:p>
          <a:p>
            <a:pPr indent="-323850" lvl="0" marL="457200" rtl="0" algn="l">
              <a:spcBef>
                <a:spcPts val="0"/>
              </a:spcBef>
              <a:spcAft>
                <a:spcPts val="0"/>
              </a:spcAft>
              <a:buSzPts val="1500"/>
              <a:buAutoNum type="arabicPeriod"/>
            </a:pPr>
            <a:r>
              <a:rPr lang="pl" sz="1500"/>
              <a:t>Skoro mamy zakończenie, nie będzie nowych wiadomości, a więc procesy nie mogą zmienić koloru na </a:t>
            </a:r>
            <a:r>
              <a:rPr i="1" lang="pl" sz="1500"/>
              <a:t>black</a:t>
            </a:r>
            <a:r>
              <a:rPr lang="pl" sz="1500"/>
              <a:t>.</a:t>
            </a:r>
            <a:endParaRPr sz="1500"/>
          </a:p>
          <a:p>
            <a:pPr indent="-323850" lvl="0" marL="457200" rtl="0" algn="l">
              <a:spcBef>
                <a:spcPts val="0"/>
              </a:spcBef>
              <a:spcAft>
                <a:spcPts val="0"/>
              </a:spcAft>
              <a:buSzPts val="1500"/>
              <a:buAutoNum type="arabicPeriod"/>
            </a:pPr>
            <a:r>
              <a:rPr lang="pl" sz="1500"/>
              <a:t> W takim razie w drugim przebiegu znacznik przejdzie wszystkie kanały, będzie wciąż </a:t>
            </a:r>
            <a:r>
              <a:rPr i="1" lang="pl" sz="1500"/>
              <a:t>white</a:t>
            </a:r>
            <a:r>
              <a:rPr lang="pl" sz="1500"/>
              <a:t> i zakończenie zostanie wykryte. CBDU</a:t>
            </a:r>
            <a:endParaRPr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xEl>
                                              <p:pRg end="0" st="0"/>
                                            </p:txEl>
                                          </p:spTgt>
                                        </p:tgtEl>
                                        <p:attrNameLst>
                                          <p:attrName>style.visibility</p:attrName>
                                        </p:attrNameLst>
                                      </p:cBhvr>
                                      <p:to>
                                        <p:strVal val="visible"/>
                                      </p:to>
                                    </p:set>
                                    <p:animEffect filter="fade" transition="in">
                                      <p:cBhvr>
                                        <p:cTn dur="1000"/>
                                        <p:tgtEl>
                                          <p:spTgt spid="5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xEl>
                                              <p:pRg end="1" st="1"/>
                                            </p:txEl>
                                          </p:spTgt>
                                        </p:tgtEl>
                                        <p:attrNameLst>
                                          <p:attrName>style.visibility</p:attrName>
                                        </p:attrNameLst>
                                      </p:cBhvr>
                                      <p:to>
                                        <p:strVal val="visible"/>
                                      </p:to>
                                    </p:set>
                                    <p:animEffect filter="fade" transition="in">
                                      <p:cBhvr>
                                        <p:cTn dur="1000"/>
                                        <p:tgtEl>
                                          <p:spTgt spid="5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xEl>
                                              <p:pRg end="2" st="2"/>
                                            </p:txEl>
                                          </p:spTgt>
                                        </p:tgtEl>
                                        <p:attrNameLst>
                                          <p:attrName>style.visibility</p:attrName>
                                        </p:attrNameLst>
                                      </p:cBhvr>
                                      <p:to>
                                        <p:strVal val="visible"/>
                                      </p:to>
                                    </p:set>
                                    <p:animEffect filter="fade" transition="in">
                                      <p:cBhvr>
                                        <p:cTn dur="1000"/>
                                        <p:tgtEl>
                                          <p:spTgt spid="51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xEl>
                                              <p:pRg end="3" st="3"/>
                                            </p:txEl>
                                          </p:spTgt>
                                        </p:tgtEl>
                                        <p:attrNameLst>
                                          <p:attrName>style.visibility</p:attrName>
                                        </p:attrNameLst>
                                      </p:cBhvr>
                                      <p:to>
                                        <p:strVal val="visible"/>
                                      </p:to>
                                    </p:set>
                                    <p:animEffect filter="fade" transition="in">
                                      <p:cBhvr>
                                        <p:cTn dur="1000"/>
                                        <p:tgtEl>
                                          <p:spTgt spid="51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xEl>
                                              <p:pRg end="4" st="4"/>
                                            </p:txEl>
                                          </p:spTgt>
                                        </p:tgtEl>
                                        <p:attrNameLst>
                                          <p:attrName>style.visibility</p:attrName>
                                        </p:attrNameLst>
                                      </p:cBhvr>
                                      <p:to>
                                        <p:strVal val="visible"/>
                                      </p:to>
                                    </p:set>
                                    <p:animEffect filter="fade" transition="in">
                                      <p:cBhvr>
                                        <p:cTn dur="1000"/>
                                        <p:tgtEl>
                                          <p:spTgt spid="51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4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Misra’83</a:t>
            </a:r>
            <a:endParaRPr/>
          </a:p>
        </p:txBody>
      </p:sp>
      <p:sp>
        <p:nvSpPr>
          <p:cNvPr id="520" name="Google Shape;520;p47"/>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l"/>
              <a:t>Bezpieczeństwo</a:t>
            </a:r>
            <a:r>
              <a:rPr lang="pl"/>
              <a:t> - nasz algorytm się zakończył i wykrył zakończenie. Czy faktycznie jest zakończenie?</a:t>
            </a:r>
            <a:endParaRPr/>
          </a:p>
          <a:p>
            <a:pPr indent="-311150" lvl="0" marL="457200" rtl="0" algn="l">
              <a:spcBef>
                <a:spcPts val="1600"/>
              </a:spcBef>
              <a:spcAft>
                <a:spcPts val="0"/>
              </a:spcAft>
              <a:buSzPts val="1300"/>
              <a:buAutoNum type="arabicParenBoth"/>
            </a:pPr>
            <a:r>
              <a:rPr lang="pl"/>
              <a:t>Znacznik musiał przejść wszystkie procesy co najmniej dwa razy (bo początkowo są </a:t>
            </a:r>
            <a:r>
              <a:rPr i="1" lang="pl"/>
              <a:t>black</a:t>
            </a:r>
            <a:r>
              <a:rPr lang="pl"/>
              <a:t>)</a:t>
            </a:r>
            <a:endParaRPr/>
          </a:p>
          <a:p>
            <a:pPr indent="-311150" lvl="0" marL="457200" rtl="0" algn="l">
              <a:spcBef>
                <a:spcPts val="0"/>
              </a:spcBef>
              <a:spcAft>
                <a:spcPts val="0"/>
              </a:spcAft>
              <a:buSzPts val="1300"/>
              <a:buAutoNum type="arabicParenBoth"/>
            </a:pPr>
            <a:r>
              <a:rPr lang="pl"/>
              <a:t>Między pierwszymi odwiedzinami procesu a ostatnim, żaden proces nie został uaktywniony. </a:t>
            </a:r>
            <a:endParaRPr/>
          </a:p>
          <a:p>
            <a:pPr indent="-311150" lvl="0" marL="457200" rtl="0" algn="l">
              <a:spcBef>
                <a:spcPts val="0"/>
              </a:spcBef>
              <a:spcAft>
                <a:spcPts val="0"/>
              </a:spcAft>
              <a:buSzPts val="1300"/>
              <a:buAutoNum type="arabicParenBoth"/>
            </a:pPr>
            <a:r>
              <a:rPr lang="pl"/>
              <a:t>Znacznik przeszedł wszystkie kanały dwukrotnie (bo musi przejść cały cykl)</a:t>
            </a:r>
            <a:endParaRPr/>
          </a:p>
          <a:p>
            <a:pPr indent="0" lvl="0" marL="457200" rtl="0" algn="l">
              <a:spcBef>
                <a:spcPts val="1600"/>
              </a:spcBef>
              <a:spcAft>
                <a:spcPts val="160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4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Misra’83</a:t>
            </a:r>
            <a:endParaRPr/>
          </a:p>
        </p:txBody>
      </p:sp>
      <p:sp>
        <p:nvSpPr>
          <p:cNvPr id="526" name="Google Shape;526;p48"/>
          <p:cNvSpPr/>
          <p:nvPr/>
        </p:nvSpPr>
        <p:spPr>
          <a:xfrm>
            <a:off x="2900075" y="257175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7" name="Google Shape;527;p48"/>
          <p:cNvCxnSpPr>
            <a:endCxn id="526" idx="1"/>
          </p:cNvCxnSpPr>
          <p:nvPr/>
        </p:nvCxnSpPr>
        <p:spPr>
          <a:xfrm>
            <a:off x="1782354" y="1839997"/>
            <a:ext cx="1187400" cy="790800"/>
          </a:xfrm>
          <a:prstGeom prst="straightConnector1">
            <a:avLst/>
          </a:prstGeom>
          <a:noFill/>
          <a:ln cap="flat" cmpd="sng" w="28575">
            <a:solidFill>
              <a:schemeClr val="dk2"/>
            </a:solidFill>
            <a:prstDash val="solid"/>
            <a:round/>
            <a:headEnd len="med" w="med" type="none"/>
            <a:tailEnd len="med" w="med" type="triangle"/>
          </a:ln>
        </p:spPr>
      </p:cxnSp>
      <p:cxnSp>
        <p:nvCxnSpPr>
          <p:cNvPr id="528" name="Google Shape;528;p48"/>
          <p:cNvCxnSpPr>
            <a:stCxn id="526" idx="7"/>
          </p:cNvCxnSpPr>
          <p:nvPr/>
        </p:nvCxnSpPr>
        <p:spPr>
          <a:xfrm flipH="1" rot="10800000">
            <a:off x="3306196" y="1944997"/>
            <a:ext cx="862500" cy="685800"/>
          </a:xfrm>
          <a:prstGeom prst="straightConnector1">
            <a:avLst/>
          </a:prstGeom>
          <a:noFill/>
          <a:ln cap="flat" cmpd="sng" w="28575">
            <a:solidFill>
              <a:schemeClr val="dk2"/>
            </a:solidFill>
            <a:prstDash val="solid"/>
            <a:round/>
            <a:headEnd len="med" w="med" type="none"/>
            <a:tailEnd len="med" w="med" type="triangle"/>
          </a:ln>
        </p:spPr>
      </p:cxnSp>
      <p:sp>
        <p:nvSpPr>
          <p:cNvPr id="529" name="Google Shape;529;p48"/>
          <p:cNvSpPr/>
          <p:nvPr/>
        </p:nvSpPr>
        <p:spPr>
          <a:xfrm rot="2125631">
            <a:off x="2812056" y="2130749"/>
            <a:ext cx="307417" cy="314323"/>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8"/>
          <p:cNvSpPr/>
          <p:nvPr/>
        </p:nvSpPr>
        <p:spPr>
          <a:xfrm rot="2125631">
            <a:off x="2456556" y="1900049"/>
            <a:ext cx="307417" cy="314323"/>
          </a:xfrm>
          <a:prstGeom prst="rightArrow">
            <a:avLst>
              <a:gd fmla="val 50000" name="adj1"/>
              <a:gd fmla="val 50000" name="adj2"/>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8"/>
          <p:cNvSpPr/>
          <p:nvPr/>
        </p:nvSpPr>
        <p:spPr>
          <a:xfrm rot="2125631">
            <a:off x="2149406" y="1696349"/>
            <a:ext cx="307417" cy="314323"/>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8"/>
          <p:cNvSpPr/>
          <p:nvPr/>
        </p:nvSpPr>
        <p:spPr>
          <a:xfrm rot="2125631">
            <a:off x="1793931" y="1465649"/>
            <a:ext cx="307417" cy="314323"/>
          </a:xfrm>
          <a:prstGeom prst="rightArrow">
            <a:avLst>
              <a:gd fmla="val 50000" name="adj1"/>
              <a:gd fmla="val 50000" name="adj2"/>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8"/>
          <p:cNvSpPr/>
          <p:nvPr/>
        </p:nvSpPr>
        <p:spPr>
          <a:xfrm>
            <a:off x="1153525" y="3009100"/>
            <a:ext cx="1187400" cy="434400"/>
          </a:xfrm>
          <a:prstGeom prst="wedgeRectCallout">
            <a:avLst>
              <a:gd fmla="val 91902" name="adj1"/>
              <a:gd fmla="val -1966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Znacznik Z1</a:t>
            </a:r>
            <a:endParaRPr/>
          </a:p>
        </p:txBody>
      </p:sp>
      <p:sp>
        <p:nvSpPr>
          <p:cNvPr id="534" name="Google Shape;534;p48"/>
          <p:cNvSpPr/>
          <p:nvPr/>
        </p:nvSpPr>
        <p:spPr>
          <a:xfrm>
            <a:off x="258500" y="2274400"/>
            <a:ext cx="1187400" cy="434400"/>
          </a:xfrm>
          <a:prstGeom prst="wedgeRectCallout">
            <a:avLst>
              <a:gd fmla="val 91902" name="adj1"/>
              <a:gd fmla="val -1966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M2</a:t>
            </a:r>
            <a:endParaRPr/>
          </a:p>
        </p:txBody>
      </p:sp>
      <p:sp>
        <p:nvSpPr>
          <p:cNvPr id="535" name="Google Shape;535;p48"/>
          <p:cNvSpPr/>
          <p:nvPr/>
        </p:nvSpPr>
        <p:spPr>
          <a:xfrm>
            <a:off x="2826575" y="1307850"/>
            <a:ext cx="1187400" cy="434400"/>
          </a:xfrm>
          <a:prstGeom prst="wedgeRectCallout">
            <a:avLst>
              <a:gd fmla="val -96526" name="adj1"/>
              <a:gd fmla="val 72531"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Znacznik Z2</a:t>
            </a:r>
            <a:endParaRPr/>
          </a:p>
        </p:txBody>
      </p:sp>
      <p:sp>
        <p:nvSpPr>
          <p:cNvPr id="536" name="Google Shape;536;p48"/>
          <p:cNvSpPr/>
          <p:nvPr/>
        </p:nvSpPr>
        <p:spPr>
          <a:xfrm>
            <a:off x="4117250" y="2274400"/>
            <a:ext cx="1187400" cy="434400"/>
          </a:xfrm>
          <a:prstGeom prst="wedgeRectCallout">
            <a:avLst>
              <a:gd fmla="val -176027" name="adj1"/>
              <a:gd fmla="val -10728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M1</a:t>
            </a:r>
            <a:endParaRPr/>
          </a:p>
        </p:txBody>
      </p:sp>
      <p:sp>
        <p:nvSpPr>
          <p:cNvPr id="537" name="Google Shape;537;p48"/>
          <p:cNvSpPr txBox="1"/>
          <p:nvPr/>
        </p:nvSpPr>
        <p:spPr>
          <a:xfrm>
            <a:off x="5031300" y="1267725"/>
            <a:ext cx="3974400" cy="1402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EFEFEF"/>
              </a:buClr>
              <a:buSzPts val="1400"/>
              <a:buFont typeface="Lato"/>
              <a:buChar char="●"/>
            </a:pPr>
            <a:r>
              <a:rPr lang="pl">
                <a:solidFill>
                  <a:srgbClr val="EFEFEF"/>
                </a:solidFill>
                <a:latin typeface="Lato"/>
                <a:ea typeface="Lato"/>
                <a:cs typeface="Lato"/>
                <a:sym typeface="Lato"/>
              </a:rPr>
              <a:t>Wiadomości przed Z1 nas nie interesują</a:t>
            </a:r>
            <a:endParaRPr>
              <a:solidFill>
                <a:srgbClr val="EFEFEF"/>
              </a:solidFill>
              <a:latin typeface="Lato"/>
              <a:ea typeface="Lato"/>
              <a:cs typeface="Lato"/>
              <a:sym typeface="Lato"/>
            </a:endParaRPr>
          </a:p>
          <a:p>
            <a:pPr indent="-317500" lvl="0" marL="457200" rtl="0" algn="l">
              <a:spcBef>
                <a:spcPts val="0"/>
              </a:spcBef>
              <a:spcAft>
                <a:spcPts val="0"/>
              </a:spcAft>
              <a:buClr>
                <a:srgbClr val="EFEFEF"/>
              </a:buClr>
              <a:buSzPts val="1400"/>
              <a:buFont typeface="Lato"/>
              <a:buChar char="●"/>
            </a:pPr>
            <a:r>
              <a:rPr lang="pl">
                <a:solidFill>
                  <a:srgbClr val="EFEFEF"/>
                </a:solidFill>
                <a:latin typeface="Lato"/>
                <a:ea typeface="Lato"/>
                <a:cs typeface="Lato"/>
                <a:sym typeface="Lato"/>
              </a:rPr>
              <a:t>Wiadomości między Z1 a Z2 uaktywniły by proces </a:t>
            </a:r>
            <a:r>
              <a:rPr i="1" lang="pl">
                <a:solidFill>
                  <a:srgbClr val="EFEFEF"/>
                </a:solidFill>
                <a:latin typeface="Lato"/>
                <a:ea typeface="Lato"/>
                <a:cs typeface="Lato"/>
                <a:sym typeface="Lato"/>
              </a:rPr>
              <a:t>P</a:t>
            </a:r>
            <a:r>
              <a:rPr baseline="-25000" i="1" lang="pl">
                <a:solidFill>
                  <a:srgbClr val="EFEFEF"/>
                </a:solidFill>
                <a:latin typeface="Lato"/>
                <a:ea typeface="Lato"/>
                <a:cs typeface="Lato"/>
                <a:sym typeface="Lato"/>
              </a:rPr>
              <a:t>i</a:t>
            </a:r>
            <a:r>
              <a:rPr lang="pl">
                <a:solidFill>
                  <a:srgbClr val="EFEFEF"/>
                </a:solidFill>
                <a:latin typeface="Lato"/>
                <a:ea typeface="Lato"/>
                <a:cs typeface="Lato"/>
                <a:sym typeface="Lato"/>
              </a:rPr>
              <a:t> co zmieniłoby jego kolor; z założenia to nie zaszło, a więc nie mogło być wiadomości między Z1 a Z2</a:t>
            </a:r>
            <a:endParaRPr>
              <a:solidFill>
                <a:srgbClr val="EFEFEF"/>
              </a:solidFill>
              <a:latin typeface="Lato"/>
              <a:ea typeface="Lato"/>
              <a:cs typeface="Lato"/>
              <a:sym typeface="Lato"/>
            </a:endParaRPr>
          </a:p>
        </p:txBody>
      </p:sp>
      <p:sp>
        <p:nvSpPr>
          <p:cNvPr id="538" name="Google Shape;538;p48"/>
          <p:cNvSpPr txBox="1"/>
          <p:nvPr/>
        </p:nvSpPr>
        <p:spPr>
          <a:xfrm>
            <a:off x="3306200" y="3354975"/>
            <a:ext cx="5788200" cy="1468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EFEFEF"/>
              </a:buClr>
              <a:buSzPts val="1400"/>
              <a:buFont typeface="Lato"/>
              <a:buChar char="●"/>
            </a:pPr>
            <a:r>
              <a:rPr lang="pl">
                <a:solidFill>
                  <a:srgbClr val="EFEFEF"/>
                </a:solidFill>
                <a:latin typeface="Lato"/>
                <a:ea typeface="Lato"/>
                <a:cs typeface="Lato"/>
                <a:sym typeface="Lato"/>
              </a:rPr>
              <a:t>Proces P</a:t>
            </a:r>
            <a:r>
              <a:rPr baseline="-25000" lang="pl">
                <a:solidFill>
                  <a:srgbClr val="EFEFEF"/>
                </a:solidFill>
                <a:latin typeface="Lato"/>
                <a:ea typeface="Lato"/>
                <a:cs typeface="Lato"/>
                <a:sym typeface="Lato"/>
              </a:rPr>
              <a:t>i</a:t>
            </a:r>
            <a:r>
              <a:rPr lang="pl">
                <a:solidFill>
                  <a:srgbClr val="EFEFEF"/>
                </a:solidFill>
                <a:latin typeface="Lato"/>
                <a:ea typeface="Lato"/>
                <a:cs typeface="Lato"/>
                <a:sym typeface="Lato"/>
              </a:rPr>
              <a:t>  nie wyśle więc nowych wiadomości, chyba, że uaktywni go jakaś wiadomość  M2. Ale M2 musiałoby zostać wysłane przez inny aktywny proces P</a:t>
            </a:r>
            <a:r>
              <a:rPr baseline="-25000" lang="pl">
                <a:solidFill>
                  <a:srgbClr val="EFEFEF"/>
                </a:solidFill>
                <a:latin typeface="Lato"/>
                <a:ea typeface="Lato"/>
                <a:cs typeface="Lato"/>
                <a:sym typeface="Lato"/>
              </a:rPr>
              <a:t>j</a:t>
            </a:r>
            <a:r>
              <a:rPr lang="pl">
                <a:solidFill>
                  <a:srgbClr val="EFEFEF"/>
                </a:solidFill>
                <a:latin typeface="Lato"/>
                <a:ea typeface="Lato"/>
                <a:cs typeface="Lato"/>
                <a:sym typeface="Lato"/>
              </a:rPr>
              <a:t> po tym, jak tamten proces został odwiedzony przez znacznik (po Z2).</a:t>
            </a:r>
            <a:endParaRPr>
              <a:solidFill>
                <a:srgbClr val="EFEFEF"/>
              </a:solidFill>
              <a:latin typeface="Lato"/>
              <a:ea typeface="Lato"/>
              <a:cs typeface="Lato"/>
              <a:sym typeface="Lato"/>
            </a:endParaRPr>
          </a:p>
          <a:p>
            <a:pPr indent="-317500" lvl="0" marL="457200" rtl="0" algn="l">
              <a:spcBef>
                <a:spcPts val="0"/>
              </a:spcBef>
              <a:spcAft>
                <a:spcPts val="0"/>
              </a:spcAft>
              <a:buClr>
                <a:srgbClr val="EFEFEF"/>
              </a:buClr>
              <a:buSzPts val="1400"/>
              <a:buFont typeface="Lato"/>
              <a:buChar char="●"/>
            </a:pPr>
            <a:r>
              <a:rPr lang="pl">
                <a:solidFill>
                  <a:srgbClr val="EFEFEF"/>
                </a:solidFill>
                <a:latin typeface="Lato"/>
                <a:ea typeface="Lato"/>
                <a:cs typeface="Lato"/>
                <a:sym typeface="Lato"/>
              </a:rPr>
              <a:t>Rekurencyjnie, P</a:t>
            </a:r>
            <a:r>
              <a:rPr baseline="-25000" lang="pl">
                <a:solidFill>
                  <a:srgbClr val="EFEFEF"/>
                </a:solidFill>
                <a:latin typeface="Lato"/>
                <a:ea typeface="Lato"/>
                <a:cs typeface="Lato"/>
                <a:sym typeface="Lato"/>
              </a:rPr>
              <a:t>j</a:t>
            </a:r>
            <a:r>
              <a:rPr baseline="-25000" i="1" lang="pl">
                <a:solidFill>
                  <a:srgbClr val="EFEFEF"/>
                </a:solidFill>
                <a:latin typeface="Lato"/>
                <a:ea typeface="Lato"/>
                <a:cs typeface="Lato"/>
                <a:sym typeface="Lato"/>
              </a:rPr>
              <a:t> </a:t>
            </a:r>
            <a:r>
              <a:rPr lang="pl">
                <a:solidFill>
                  <a:srgbClr val="EFEFEF"/>
                </a:solidFill>
                <a:latin typeface="Lato"/>
                <a:ea typeface="Lato"/>
                <a:cs typeface="Lato"/>
                <a:sym typeface="Lato"/>
              </a:rPr>
              <a:t>aby wysłać M2, musiałby otrzymać jakieś MX od jakiegoś P</a:t>
            </a:r>
            <a:r>
              <a:rPr baseline="-25000" lang="pl">
                <a:solidFill>
                  <a:srgbClr val="EFEFEF"/>
                </a:solidFill>
                <a:latin typeface="Lato"/>
                <a:ea typeface="Lato"/>
                <a:cs typeface="Lato"/>
                <a:sym typeface="Lato"/>
              </a:rPr>
              <a:t>x</a:t>
            </a:r>
            <a:r>
              <a:rPr lang="pl">
                <a:solidFill>
                  <a:srgbClr val="EFEFEF"/>
                </a:solidFill>
                <a:latin typeface="Lato"/>
                <a:ea typeface="Lato"/>
                <a:cs typeface="Lato"/>
                <a:sym typeface="Lato"/>
              </a:rPr>
              <a:t> i to MX również musiałby otrzymać po drugim przejściu znacznika.</a:t>
            </a:r>
            <a:endParaRPr>
              <a:solidFill>
                <a:srgbClr val="EFEFEF"/>
              </a:solidFill>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4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Misra’83</a:t>
            </a:r>
            <a:endParaRPr/>
          </a:p>
        </p:txBody>
      </p:sp>
      <p:sp>
        <p:nvSpPr>
          <p:cNvPr id="544" name="Google Shape;544;p49"/>
          <p:cNvSpPr/>
          <p:nvPr/>
        </p:nvSpPr>
        <p:spPr>
          <a:xfrm>
            <a:off x="2900075" y="257175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5" name="Google Shape;545;p49"/>
          <p:cNvCxnSpPr>
            <a:endCxn id="544" idx="1"/>
          </p:cNvCxnSpPr>
          <p:nvPr/>
        </p:nvCxnSpPr>
        <p:spPr>
          <a:xfrm>
            <a:off x="1782354" y="1839997"/>
            <a:ext cx="1187400" cy="790800"/>
          </a:xfrm>
          <a:prstGeom prst="straightConnector1">
            <a:avLst/>
          </a:prstGeom>
          <a:noFill/>
          <a:ln cap="flat" cmpd="sng" w="28575">
            <a:solidFill>
              <a:schemeClr val="dk2"/>
            </a:solidFill>
            <a:prstDash val="solid"/>
            <a:round/>
            <a:headEnd len="med" w="med" type="none"/>
            <a:tailEnd len="med" w="med" type="triangle"/>
          </a:ln>
        </p:spPr>
      </p:cxnSp>
      <p:cxnSp>
        <p:nvCxnSpPr>
          <p:cNvPr id="546" name="Google Shape;546;p49"/>
          <p:cNvCxnSpPr>
            <a:stCxn id="544" idx="6"/>
            <a:endCxn id="547" idx="2"/>
          </p:cNvCxnSpPr>
          <p:nvPr/>
        </p:nvCxnSpPr>
        <p:spPr>
          <a:xfrm>
            <a:off x="3375875" y="2773350"/>
            <a:ext cx="2191800" cy="59100"/>
          </a:xfrm>
          <a:prstGeom prst="straightConnector1">
            <a:avLst/>
          </a:prstGeom>
          <a:noFill/>
          <a:ln cap="flat" cmpd="sng" w="28575">
            <a:solidFill>
              <a:schemeClr val="dk2"/>
            </a:solidFill>
            <a:prstDash val="solid"/>
            <a:round/>
            <a:headEnd len="med" w="med" type="none"/>
            <a:tailEnd len="med" w="med" type="triangle"/>
          </a:ln>
        </p:spPr>
      </p:cxnSp>
      <p:sp>
        <p:nvSpPr>
          <p:cNvPr id="548" name="Google Shape;548;p49"/>
          <p:cNvSpPr/>
          <p:nvPr/>
        </p:nvSpPr>
        <p:spPr>
          <a:xfrm rot="2125631">
            <a:off x="2812056" y="2130749"/>
            <a:ext cx="307417" cy="314323"/>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9"/>
          <p:cNvSpPr/>
          <p:nvPr/>
        </p:nvSpPr>
        <p:spPr>
          <a:xfrm rot="2125631">
            <a:off x="2149406" y="1696349"/>
            <a:ext cx="307417" cy="314323"/>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9"/>
          <p:cNvSpPr/>
          <p:nvPr/>
        </p:nvSpPr>
        <p:spPr>
          <a:xfrm rot="2125631">
            <a:off x="1793931" y="1465649"/>
            <a:ext cx="307417" cy="314323"/>
          </a:xfrm>
          <a:prstGeom prst="rightArrow">
            <a:avLst>
              <a:gd fmla="val 50000" name="adj1"/>
              <a:gd fmla="val 50000" name="adj2"/>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9"/>
          <p:cNvSpPr/>
          <p:nvPr/>
        </p:nvSpPr>
        <p:spPr>
          <a:xfrm>
            <a:off x="1153525" y="3009100"/>
            <a:ext cx="1187400" cy="434400"/>
          </a:xfrm>
          <a:prstGeom prst="wedgeRectCallout">
            <a:avLst>
              <a:gd fmla="val 91902" name="adj1"/>
              <a:gd fmla="val -1966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Znacznik Z1</a:t>
            </a:r>
            <a:endParaRPr/>
          </a:p>
        </p:txBody>
      </p:sp>
      <p:sp>
        <p:nvSpPr>
          <p:cNvPr id="552" name="Google Shape;552;p49"/>
          <p:cNvSpPr/>
          <p:nvPr/>
        </p:nvSpPr>
        <p:spPr>
          <a:xfrm>
            <a:off x="258500" y="2274400"/>
            <a:ext cx="1187400" cy="434400"/>
          </a:xfrm>
          <a:prstGeom prst="wedgeRectCallout">
            <a:avLst>
              <a:gd fmla="val 91902" name="adj1"/>
              <a:gd fmla="val -1966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M2</a:t>
            </a:r>
            <a:endParaRPr/>
          </a:p>
        </p:txBody>
      </p:sp>
      <p:sp>
        <p:nvSpPr>
          <p:cNvPr id="553" name="Google Shape;553;p49"/>
          <p:cNvSpPr/>
          <p:nvPr/>
        </p:nvSpPr>
        <p:spPr>
          <a:xfrm>
            <a:off x="2826575" y="1307850"/>
            <a:ext cx="1187400" cy="434400"/>
          </a:xfrm>
          <a:prstGeom prst="wedgeRectCallout">
            <a:avLst>
              <a:gd fmla="val -96526" name="adj1"/>
              <a:gd fmla="val 72531"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
              <a:t>Znacznik Z2</a:t>
            </a:r>
            <a:endParaRPr/>
          </a:p>
        </p:txBody>
      </p:sp>
      <p:sp>
        <p:nvSpPr>
          <p:cNvPr id="554" name="Google Shape;554;p49"/>
          <p:cNvSpPr txBox="1"/>
          <p:nvPr/>
        </p:nvSpPr>
        <p:spPr>
          <a:xfrm>
            <a:off x="532750" y="3354975"/>
            <a:ext cx="8561700" cy="1468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EFEFEF"/>
              </a:buClr>
              <a:buSzPts val="1400"/>
              <a:buFont typeface="Lato"/>
              <a:buChar char="●"/>
            </a:pPr>
            <a:r>
              <a:rPr lang="pl">
                <a:solidFill>
                  <a:srgbClr val="EFEFEF"/>
                </a:solidFill>
                <a:latin typeface="Lato"/>
                <a:ea typeface="Lato"/>
                <a:cs typeface="Lato"/>
                <a:sym typeface="Lato"/>
              </a:rPr>
              <a:t>Kanałów jest skończenie wiele, procesów także; a więc ostatecznie zabraknie nam procesów w rekurencji - bo proces P1 musi uaktywnić wiadomość od P2, P2 uaktywni się i wyśle wiadomość tylko jak dostanie wiadomość od jakiegoś P3  itd itd - ponieważ nie możemy zbudować cyklu, więc dochodzimy do wniosku, że jest niemożliwe, by jakikolwiek proces mógł otrzymać wiadomość po przejściu drugiego znacznika, więc wszystkie będą pasywne, kanały są puste, a więc zakończenie zaszło. CBDU</a:t>
            </a:r>
            <a:endParaRPr>
              <a:solidFill>
                <a:srgbClr val="EFEFEF"/>
              </a:solidFill>
              <a:latin typeface="Lato"/>
              <a:ea typeface="Lato"/>
              <a:cs typeface="Lato"/>
              <a:sym typeface="Lato"/>
            </a:endParaRPr>
          </a:p>
        </p:txBody>
      </p:sp>
      <p:sp>
        <p:nvSpPr>
          <p:cNvPr id="547" name="Google Shape;547;p49"/>
          <p:cNvSpPr/>
          <p:nvPr/>
        </p:nvSpPr>
        <p:spPr>
          <a:xfrm>
            <a:off x="5567775" y="263080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9"/>
          <p:cNvSpPr/>
          <p:nvPr/>
        </p:nvSpPr>
        <p:spPr>
          <a:xfrm>
            <a:off x="6179725" y="1489900"/>
            <a:ext cx="475800" cy="403200"/>
          </a:xfrm>
          <a:prstGeom prst="ellipse">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6" name="Google Shape;556;p49"/>
          <p:cNvCxnSpPr>
            <a:stCxn id="547" idx="0"/>
            <a:endCxn id="555" idx="4"/>
          </p:cNvCxnSpPr>
          <p:nvPr/>
        </p:nvCxnSpPr>
        <p:spPr>
          <a:xfrm flipH="1" rot="10800000">
            <a:off x="5805675" y="1893100"/>
            <a:ext cx="612000" cy="737700"/>
          </a:xfrm>
          <a:prstGeom prst="straightConnector1">
            <a:avLst/>
          </a:prstGeom>
          <a:noFill/>
          <a:ln cap="flat" cmpd="sng" w="28575">
            <a:solidFill>
              <a:schemeClr val="dk2"/>
            </a:solidFill>
            <a:prstDash val="solid"/>
            <a:round/>
            <a:headEnd len="med" w="med" type="none"/>
            <a:tailEnd len="med" w="med" type="triangle"/>
          </a:ln>
        </p:spPr>
      </p:cxnSp>
      <p:sp>
        <p:nvSpPr>
          <p:cNvPr id="557" name="Google Shape;557;p49"/>
          <p:cNvSpPr/>
          <p:nvPr/>
        </p:nvSpPr>
        <p:spPr>
          <a:xfrm>
            <a:off x="4892631" y="2414537"/>
            <a:ext cx="307500" cy="314400"/>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9"/>
          <p:cNvSpPr/>
          <p:nvPr/>
        </p:nvSpPr>
        <p:spPr>
          <a:xfrm rot="-2431712">
            <a:off x="6044940" y="1696264"/>
            <a:ext cx="307467" cy="314495"/>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9"/>
          <p:cNvSpPr/>
          <p:nvPr/>
        </p:nvSpPr>
        <p:spPr>
          <a:xfrm rot="302252">
            <a:off x="3980502" y="2414717"/>
            <a:ext cx="307488" cy="314089"/>
          </a:xfrm>
          <a:prstGeom prst="rightArrow">
            <a:avLst>
              <a:gd fmla="val 50000" name="adj1"/>
              <a:gd fmla="val 50000" name="adj2"/>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9"/>
          <p:cNvSpPr/>
          <p:nvPr/>
        </p:nvSpPr>
        <p:spPr>
          <a:xfrm>
            <a:off x="4521006" y="2401812"/>
            <a:ext cx="307500" cy="314400"/>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9"/>
          <p:cNvSpPr/>
          <p:nvPr/>
        </p:nvSpPr>
        <p:spPr>
          <a:xfrm rot="-2431712">
            <a:off x="5957940" y="1902214"/>
            <a:ext cx="307467" cy="314495"/>
          </a:xfrm>
          <a:prstGeom prst="rightArrow">
            <a:avLst>
              <a:gd fmla="val 50000" name="adj1"/>
              <a:gd fmla="val 50000" name="adj2"/>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9"/>
          <p:cNvSpPr/>
          <p:nvPr/>
        </p:nvSpPr>
        <p:spPr>
          <a:xfrm rot="-2431712">
            <a:off x="5756515" y="2104714"/>
            <a:ext cx="307467" cy="314495"/>
          </a:xfrm>
          <a:prstGeom prst="rightArrow">
            <a:avLst>
              <a:gd fmla="val 50000" name="adj1"/>
              <a:gd fmla="val 50000" name="adj2"/>
            </a:avLst>
          </a:prstGeom>
          <a:solidFill>
            <a:srgbClr val="00FF00"/>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3" name="Google Shape;563;p49"/>
          <p:cNvCxnSpPr/>
          <p:nvPr/>
        </p:nvCxnSpPr>
        <p:spPr>
          <a:xfrm rot="10800000">
            <a:off x="4499204" y="1356347"/>
            <a:ext cx="1750200" cy="192600"/>
          </a:xfrm>
          <a:prstGeom prst="straightConnector1">
            <a:avLst/>
          </a:prstGeom>
          <a:noFill/>
          <a:ln cap="flat" cmpd="sng" w="28575">
            <a:solidFill>
              <a:schemeClr val="dk2"/>
            </a:solidFill>
            <a:prstDash val="solid"/>
            <a:round/>
            <a:headEnd len="med" w="med" type="none"/>
            <a:tailEnd len="med" w="med" type="triangl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5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Detektory uszkodzeń</a:t>
            </a:r>
            <a:endParaRPr/>
          </a:p>
        </p:txBody>
      </p:sp>
      <p:sp>
        <p:nvSpPr>
          <p:cNvPr id="569" name="Google Shape;569;p50"/>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sz="1800"/>
              <a:t>Banalnie prosto zapamiętać czym jest dokładność i kompletność.</a:t>
            </a:r>
            <a:endParaRPr sz="1800"/>
          </a:p>
          <a:p>
            <a:pPr indent="0" lvl="0" marL="0" rtl="0" algn="l">
              <a:spcBef>
                <a:spcPts val="1600"/>
              </a:spcBef>
              <a:spcAft>
                <a:spcPts val="0"/>
              </a:spcAft>
              <a:buNone/>
            </a:pPr>
            <a:r>
              <a:rPr lang="pl" sz="1800"/>
              <a:t>Detektor, to snajper. Na placu są zombie i brygada snajperów.</a:t>
            </a:r>
            <a:endParaRPr sz="1800"/>
          </a:p>
          <a:p>
            <a:pPr indent="0" lvl="0" marL="0" rtl="0" algn="l">
              <a:spcBef>
                <a:spcPts val="1600"/>
              </a:spcBef>
              <a:spcAft>
                <a:spcPts val="0"/>
              </a:spcAft>
              <a:buNone/>
            </a:pPr>
            <a:r>
              <a:rPr lang="pl" sz="1800"/>
              <a:t>Dokładny detektor: żaden snajper z brygady nie trafi żadnego niewinnego.</a:t>
            </a:r>
            <a:endParaRPr sz="1800"/>
          </a:p>
          <a:p>
            <a:pPr indent="0" lvl="0" marL="0" rtl="0" algn="l">
              <a:spcBef>
                <a:spcPts val="1600"/>
              </a:spcBef>
              <a:spcAft>
                <a:spcPts val="0"/>
              </a:spcAft>
              <a:buNone/>
            </a:pPr>
            <a:r>
              <a:rPr lang="pl" sz="1800"/>
              <a:t>Detektor kompletny: każdy snajper  w końcu trafi wszystkie zombiaki.</a:t>
            </a:r>
            <a:endParaRPr sz="1800"/>
          </a:p>
          <a:p>
            <a:pPr indent="0" lvl="0" marL="0" rtl="0" algn="l">
              <a:spcBef>
                <a:spcPts val="1600"/>
              </a:spcBef>
              <a:spcAft>
                <a:spcPts val="1600"/>
              </a:spcAft>
              <a:buNone/>
            </a:pPr>
            <a:r>
              <a:rPr lang="pl" sz="1800"/>
              <a:t>Snajperzy nie wiedzą, który z nich kogo trafił (każdy proces ma lokalny detektor i nie wie, co mówią detektory innych procesów)</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5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Detektory uszkodzeń (2)</a:t>
            </a:r>
            <a:endParaRPr/>
          </a:p>
        </p:txBody>
      </p:sp>
      <p:sp>
        <p:nvSpPr>
          <p:cNvPr id="575" name="Google Shape;575;p51"/>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Kluczowe słówka w definicjach “ostatecznie”, “nigdy” “istnieje jeden proces”, “wszystkie procesy”</a:t>
            </a:r>
            <a:endParaRPr/>
          </a:p>
          <a:p>
            <a:pPr indent="0" lvl="0" marL="0" rtl="0" algn="l">
              <a:spcBef>
                <a:spcPts val="1600"/>
              </a:spcBef>
              <a:spcAft>
                <a:spcPts val="0"/>
              </a:spcAft>
              <a:buNone/>
            </a:pPr>
            <a:r>
              <a:rPr lang="pl"/>
              <a:t>Silnie dokładna brygada: ŻADEN snajper NIGDY nie zastrzeli ŻADNEGO niewinnego przechodnia (żaden poprawny proces nie jest nigdy podejrzewany przez żaden inny proces)</a:t>
            </a:r>
            <a:endParaRPr/>
          </a:p>
          <a:p>
            <a:pPr indent="0" lvl="0" marL="0" rtl="0" algn="l">
              <a:spcBef>
                <a:spcPts val="1600"/>
              </a:spcBef>
              <a:spcAft>
                <a:spcPts val="0"/>
              </a:spcAft>
              <a:buNone/>
            </a:pPr>
            <a:r>
              <a:rPr lang="pl"/>
              <a:t>Słabo dokładna brygada: snajperzy zostawią przy życiu chociaż jednego niewinnego (istnieje taki poprawny proces, który nigdy nie jest podejrzewany przez żaden inny proces)</a:t>
            </a:r>
            <a:endParaRPr/>
          </a:p>
          <a:p>
            <a:pPr indent="0" lvl="0" marL="0" rtl="0" algn="l">
              <a:spcBef>
                <a:spcPts val="1600"/>
              </a:spcBef>
              <a:spcAft>
                <a:spcPts val="0"/>
              </a:spcAft>
              <a:buNone/>
            </a:pPr>
            <a:r>
              <a:rPr lang="pl"/>
              <a:t>Silnie kompletna brygada: każdy zombiak oberwie od każdego snajpera (każdy poprawny proces podejrzewa </a:t>
            </a:r>
            <a:r>
              <a:rPr i="1" lang="pl"/>
              <a:t>ostatecznie</a:t>
            </a:r>
            <a:r>
              <a:rPr lang="pl"/>
              <a:t> każdy niepoprawny proces)</a:t>
            </a:r>
            <a:endParaRPr/>
          </a:p>
          <a:p>
            <a:pPr indent="0" lvl="0" marL="0" rtl="0" algn="l">
              <a:spcBef>
                <a:spcPts val="1600"/>
              </a:spcBef>
              <a:spcAft>
                <a:spcPts val="1600"/>
              </a:spcAft>
              <a:buNone/>
            </a:pPr>
            <a:r>
              <a:rPr lang="pl"/>
              <a:t>Słabo kompletna brygada snajperów - każdy zombiak zostanie trafiony przez chociaż jednego snajpera (każdy niepoprawny proces jest podejrzewany przez chociaż jeden poprawny proces)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0" st="0"/>
                                            </p:txEl>
                                          </p:spTgt>
                                        </p:tgtEl>
                                        <p:attrNameLst>
                                          <p:attrName>style.visibility</p:attrName>
                                        </p:attrNameLst>
                                      </p:cBhvr>
                                      <p:to>
                                        <p:strVal val="visible"/>
                                      </p:to>
                                    </p:set>
                                    <p:animEffect filter="fade" transition="in">
                                      <p:cBhvr>
                                        <p:cTn dur="1000"/>
                                        <p:tgtEl>
                                          <p:spTgt spid="5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1" st="1"/>
                                            </p:txEl>
                                          </p:spTgt>
                                        </p:tgtEl>
                                        <p:attrNameLst>
                                          <p:attrName>style.visibility</p:attrName>
                                        </p:attrNameLst>
                                      </p:cBhvr>
                                      <p:to>
                                        <p:strVal val="visible"/>
                                      </p:to>
                                    </p:set>
                                    <p:animEffect filter="fade" transition="in">
                                      <p:cBhvr>
                                        <p:cTn dur="1000"/>
                                        <p:tgtEl>
                                          <p:spTgt spid="5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2" st="2"/>
                                            </p:txEl>
                                          </p:spTgt>
                                        </p:tgtEl>
                                        <p:attrNameLst>
                                          <p:attrName>style.visibility</p:attrName>
                                        </p:attrNameLst>
                                      </p:cBhvr>
                                      <p:to>
                                        <p:strVal val="visible"/>
                                      </p:to>
                                    </p:set>
                                    <p:animEffect filter="fade" transition="in">
                                      <p:cBhvr>
                                        <p:cTn dur="1000"/>
                                        <p:tgtEl>
                                          <p:spTgt spid="57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3" st="3"/>
                                            </p:txEl>
                                          </p:spTgt>
                                        </p:tgtEl>
                                        <p:attrNameLst>
                                          <p:attrName>style.visibility</p:attrName>
                                        </p:attrNameLst>
                                      </p:cBhvr>
                                      <p:to>
                                        <p:strVal val="visible"/>
                                      </p:to>
                                    </p:set>
                                    <p:animEffect filter="fade" transition="in">
                                      <p:cBhvr>
                                        <p:cTn dur="1000"/>
                                        <p:tgtEl>
                                          <p:spTgt spid="57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4" st="4"/>
                                            </p:txEl>
                                          </p:spTgt>
                                        </p:tgtEl>
                                        <p:attrNameLst>
                                          <p:attrName>style.visibility</p:attrName>
                                        </p:attrNameLst>
                                      </p:cBhvr>
                                      <p:to>
                                        <p:strVal val="visible"/>
                                      </p:to>
                                    </p:set>
                                    <p:animEffect filter="fade" transition="in">
                                      <p:cBhvr>
                                        <p:cTn dur="1000"/>
                                        <p:tgtEl>
                                          <p:spTgt spid="57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5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Jednolite zgodne rozgłaszanie niezawodne z potwierdzeniami od wszystkich</a:t>
            </a:r>
            <a:endParaRPr/>
          </a:p>
        </p:txBody>
      </p:sp>
      <p:sp>
        <p:nvSpPr>
          <p:cNvPr id="581" name="Google Shape;581;p52"/>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AutoNum type="arabicParenBoth"/>
            </a:pPr>
            <a:r>
              <a:rPr lang="pl" sz="1900"/>
              <a:t>Inicjator wysyła wiadomość do wszystkich</a:t>
            </a:r>
            <a:endParaRPr sz="1900"/>
          </a:p>
          <a:p>
            <a:pPr indent="-349250" lvl="0" marL="457200" rtl="0" algn="l">
              <a:spcBef>
                <a:spcPts val="0"/>
              </a:spcBef>
              <a:spcAft>
                <a:spcPts val="0"/>
              </a:spcAft>
              <a:buSzPts val="1900"/>
              <a:buAutoNum type="arabicParenBoth"/>
            </a:pPr>
            <a:r>
              <a:rPr lang="pl" sz="1900"/>
              <a:t>Każdy wysyła wiadomość do wszystkich po jej otrzymaniu</a:t>
            </a:r>
            <a:endParaRPr sz="1900"/>
          </a:p>
          <a:p>
            <a:pPr indent="-349250" lvl="0" marL="457200" rtl="0" algn="l">
              <a:spcBef>
                <a:spcPts val="0"/>
              </a:spcBef>
              <a:spcAft>
                <a:spcPts val="0"/>
              </a:spcAft>
              <a:buSzPts val="1900"/>
              <a:buAutoNum type="arabicParenBoth"/>
            </a:pPr>
            <a:r>
              <a:rPr lang="pl" sz="1900"/>
              <a:t>Każdy dostarcza wiadomość, gdy ją otrzyma od </a:t>
            </a:r>
            <a:r>
              <a:rPr i="1" lang="pl" sz="1900"/>
              <a:t>wszystkich</a:t>
            </a:r>
            <a:r>
              <a:rPr lang="pl" sz="1900"/>
              <a:t> niepodejrzewanych (tych, które uznaje za poprawne) procesów</a:t>
            </a:r>
            <a:endParaRPr sz="1900"/>
          </a:p>
          <a:p>
            <a:pPr indent="0" lvl="0" marL="0" rtl="0" algn="l">
              <a:spcBef>
                <a:spcPts val="1600"/>
              </a:spcBef>
              <a:spcAft>
                <a:spcPts val="0"/>
              </a:spcAft>
              <a:buNone/>
            </a:pPr>
            <a:r>
              <a:rPr b="1" lang="pl" sz="1600"/>
              <a:t>Jednolita zgodność</a:t>
            </a:r>
            <a:r>
              <a:rPr lang="pl" sz="1600"/>
              <a:t>: jeżeli </a:t>
            </a:r>
            <a:r>
              <a:rPr i="1" lang="pl" sz="1600" u="sng"/>
              <a:t>dowolny</a:t>
            </a:r>
            <a:r>
              <a:rPr lang="pl" sz="1600"/>
              <a:t> proces dostarczył wiadomość (niezależnie od tego, czy proces jest poprawny, </a:t>
            </a:r>
            <a:r>
              <a:rPr i="1" lang="pl" sz="1600"/>
              <a:t>czy też nie</a:t>
            </a:r>
            <a:r>
              <a:rPr lang="pl" sz="1600"/>
              <a:t>) </a:t>
            </a:r>
            <a:r>
              <a:rPr i="1" lang="pl" sz="1600"/>
              <a:t>wszystkie</a:t>
            </a:r>
            <a:r>
              <a:rPr lang="pl" sz="1600"/>
              <a:t> procesy </a:t>
            </a:r>
            <a:r>
              <a:rPr i="1" lang="pl" sz="1600"/>
              <a:t>poprawne</a:t>
            </a:r>
            <a:r>
              <a:rPr lang="pl" sz="1600"/>
              <a:t> muszą dostarczyć wiadomość.</a:t>
            </a:r>
            <a:endParaRPr sz="1900"/>
          </a:p>
          <a:p>
            <a:pPr indent="0" lvl="0" marL="0" rtl="0" algn="l">
              <a:spcBef>
                <a:spcPts val="1600"/>
              </a:spcBef>
              <a:spcAft>
                <a:spcPts val="1600"/>
              </a:spcAft>
              <a:buNone/>
            </a:pPr>
            <a: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0" st="0"/>
                                            </p:txEl>
                                          </p:spTgt>
                                        </p:tgtEl>
                                        <p:attrNameLst>
                                          <p:attrName>style.visibility</p:attrName>
                                        </p:attrNameLst>
                                      </p:cBhvr>
                                      <p:to>
                                        <p:strVal val="visible"/>
                                      </p:to>
                                    </p:set>
                                    <p:animEffect filter="fade" transition="in">
                                      <p:cBhvr>
                                        <p:cTn dur="1000"/>
                                        <p:tgtEl>
                                          <p:spTgt spid="5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1" st="1"/>
                                            </p:txEl>
                                          </p:spTgt>
                                        </p:tgtEl>
                                        <p:attrNameLst>
                                          <p:attrName>style.visibility</p:attrName>
                                        </p:attrNameLst>
                                      </p:cBhvr>
                                      <p:to>
                                        <p:strVal val="visible"/>
                                      </p:to>
                                    </p:set>
                                    <p:animEffect filter="fade" transition="in">
                                      <p:cBhvr>
                                        <p:cTn dur="1000"/>
                                        <p:tgtEl>
                                          <p:spTgt spid="5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2" st="2"/>
                                            </p:txEl>
                                          </p:spTgt>
                                        </p:tgtEl>
                                        <p:attrNameLst>
                                          <p:attrName>style.visibility</p:attrName>
                                        </p:attrNameLst>
                                      </p:cBhvr>
                                      <p:to>
                                        <p:strVal val="visible"/>
                                      </p:to>
                                    </p:set>
                                    <p:animEffect filter="fade" transition="in">
                                      <p:cBhvr>
                                        <p:cTn dur="1000"/>
                                        <p:tgtEl>
                                          <p:spTgt spid="5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3" st="3"/>
                                            </p:txEl>
                                          </p:spTgt>
                                        </p:tgtEl>
                                        <p:attrNameLst>
                                          <p:attrName>style.visibility</p:attrName>
                                        </p:attrNameLst>
                                      </p:cBhvr>
                                      <p:to>
                                        <p:strVal val="visible"/>
                                      </p:to>
                                    </p:set>
                                    <p:animEffect filter="fade" transition="in">
                                      <p:cBhvr>
                                        <p:cTn dur="1000"/>
                                        <p:tgtEl>
                                          <p:spTgt spid="5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4" st="4"/>
                                            </p:txEl>
                                          </p:spTgt>
                                        </p:tgtEl>
                                        <p:attrNameLst>
                                          <p:attrName>style.visibility</p:attrName>
                                        </p:attrNameLst>
                                      </p:cBhvr>
                                      <p:to>
                                        <p:strVal val="visible"/>
                                      </p:to>
                                    </p:set>
                                    <p:animEffect filter="fade" transition="in">
                                      <p:cBhvr>
                                        <p:cTn dur="1000"/>
                                        <p:tgtEl>
                                          <p:spTgt spid="58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0" st="0"/>
                                            </p:txEl>
                                          </p:spTgt>
                                        </p:tgtEl>
                                        <p:attrNameLst>
                                          <p:attrName>style.visibility</p:attrName>
                                        </p:attrNameLst>
                                      </p:cBhvr>
                                      <p:to>
                                        <p:strVal val="visible"/>
                                      </p:to>
                                    </p:set>
                                    <p:animEffect filter="fade" transition="in">
                                      <p:cBhvr>
                                        <p:cTn dur="1000"/>
                                        <p:tgtEl>
                                          <p:spTgt spid="5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1" st="1"/>
                                            </p:txEl>
                                          </p:spTgt>
                                        </p:tgtEl>
                                        <p:attrNameLst>
                                          <p:attrName>style.visibility</p:attrName>
                                        </p:attrNameLst>
                                      </p:cBhvr>
                                      <p:to>
                                        <p:strVal val="visible"/>
                                      </p:to>
                                    </p:set>
                                    <p:animEffect filter="fade" transition="in">
                                      <p:cBhvr>
                                        <p:cTn dur="1000"/>
                                        <p:tgtEl>
                                          <p:spTgt spid="5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2" st="2"/>
                                            </p:txEl>
                                          </p:spTgt>
                                        </p:tgtEl>
                                        <p:attrNameLst>
                                          <p:attrName>style.visibility</p:attrName>
                                        </p:attrNameLst>
                                      </p:cBhvr>
                                      <p:to>
                                        <p:strVal val="visible"/>
                                      </p:to>
                                    </p:set>
                                    <p:animEffect filter="fade" transition="in">
                                      <p:cBhvr>
                                        <p:cTn dur="1000"/>
                                        <p:tgtEl>
                                          <p:spTgt spid="5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3" st="3"/>
                                            </p:txEl>
                                          </p:spTgt>
                                        </p:tgtEl>
                                        <p:attrNameLst>
                                          <p:attrName>style.visibility</p:attrName>
                                        </p:attrNameLst>
                                      </p:cBhvr>
                                      <p:to>
                                        <p:strVal val="visible"/>
                                      </p:to>
                                    </p:set>
                                    <p:animEffect filter="fade" transition="in">
                                      <p:cBhvr>
                                        <p:cTn dur="1000"/>
                                        <p:tgtEl>
                                          <p:spTgt spid="5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4" st="4"/>
                                            </p:txEl>
                                          </p:spTgt>
                                        </p:tgtEl>
                                        <p:attrNameLst>
                                          <p:attrName>style.visibility</p:attrName>
                                        </p:attrNameLst>
                                      </p:cBhvr>
                                      <p:to>
                                        <p:strVal val="visible"/>
                                      </p:to>
                                    </p:set>
                                    <p:animEffect filter="fade" transition="in">
                                      <p:cBhvr>
                                        <p:cTn dur="1000"/>
                                        <p:tgtEl>
                                          <p:spTgt spid="58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5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Jednolite zgodne rozgłaszanie niezawodne z potwierdzeniami od wszystkich</a:t>
            </a:r>
            <a:endParaRPr/>
          </a:p>
        </p:txBody>
      </p:sp>
      <p:sp>
        <p:nvSpPr>
          <p:cNvPr id="587" name="Google Shape;587;p53"/>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sz="1600"/>
              <a:t>Nie czekamy na wiadomości od procesów, które uznajemy za błędne.</a:t>
            </a:r>
            <a:endParaRPr sz="1600"/>
          </a:p>
          <a:p>
            <a:pPr indent="-330200" lvl="0" marL="457200" rtl="0" algn="l">
              <a:spcBef>
                <a:spcPts val="1600"/>
              </a:spcBef>
              <a:spcAft>
                <a:spcPts val="0"/>
              </a:spcAft>
              <a:buSzPts val="1600"/>
              <a:buAutoNum type="arabicPeriod"/>
            </a:pPr>
            <a:r>
              <a:rPr lang="pl" sz="1600"/>
              <a:t>Co się stanie, gdy osłabimy własność detektora z silnej dokładności, na słabą dokładność?</a:t>
            </a:r>
            <a:endParaRPr sz="1600"/>
          </a:p>
          <a:p>
            <a:pPr indent="0" lvl="0" marL="457200" rtl="0" algn="l">
              <a:spcBef>
                <a:spcPts val="1600"/>
              </a:spcBef>
              <a:spcAft>
                <a:spcPts val="0"/>
              </a:spcAft>
              <a:buNone/>
            </a:pPr>
            <a:r>
              <a:rPr lang="pl" sz="1600"/>
              <a:t>Bezpieczeństwo: podejrzewamy wszystkich oprócz jednego, dostarczamy wiadomość, ulegamy awarii - ale ten jeden poprawny rozgłosi wiadomość do innych i wszyscy poprawni dostarczą</a:t>
            </a:r>
            <a:endParaRPr sz="1600"/>
          </a:p>
          <a:p>
            <a:pPr indent="-330200" lvl="0" marL="457200" rtl="0" algn="l">
              <a:spcBef>
                <a:spcPts val="1600"/>
              </a:spcBef>
              <a:spcAft>
                <a:spcPts val="0"/>
              </a:spcAft>
              <a:buSzPts val="1600"/>
              <a:buAutoNum type="arabicPeriod"/>
            </a:pPr>
            <a:r>
              <a:rPr lang="pl" sz="1600"/>
              <a:t>Co się stanie, gdy osłabimy własność detektora z silnej kompletności, na słabą kompletność?</a:t>
            </a:r>
            <a:endParaRPr sz="1600"/>
          </a:p>
          <a:p>
            <a:pPr indent="0" lvl="0" marL="457200" rtl="0" algn="l">
              <a:spcBef>
                <a:spcPts val="1600"/>
              </a:spcBef>
              <a:spcAft>
                <a:spcPts val="0"/>
              </a:spcAft>
              <a:buNone/>
            </a:pPr>
            <a:r>
              <a:rPr lang="pl" sz="1600"/>
              <a:t>Żywotność: możemy czekać na wiadomość od błędnego procesu</a:t>
            </a:r>
            <a:endParaRPr sz="1600"/>
          </a:p>
          <a:p>
            <a:pPr indent="0" lvl="0" marL="0" rtl="0" algn="l">
              <a:spcBef>
                <a:spcPts val="1600"/>
              </a:spcBef>
              <a:spcAft>
                <a:spcPts val="1600"/>
              </a:spcAft>
              <a:buNone/>
            </a:pPr>
            <a: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xEl>
                                              <p:pRg end="0" st="0"/>
                                            </p:txEl>
                                          </p:spTgt>
                                        </p:tgtEl>
                                        <p:attrNameLst>
                                          <p:attrName>style.visibility</p:attrName>
                                        </p:attrNameLst>
                                      </p:cBhvr>
                                      <p:to>
                                        <p:strVal val="visible"/>
                                      </p:to>
                                    </p:set>
                                    <p:animEffect filter="fade" transition="in">
                                      <p:cBhvr>
                                        <p:cTn dur="1000"/>
                                        <p:tgtEl>
                                          <p:spTgt spid="5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xEl>
                                              <p:pRg end="1" st="1"/>
                                            </p:txEl>
                                          </p:spTgt>
                                        </p:tgtEl>
                                        <p:attrNameLst>
                                          <p:attrName>style.visibility</p:attrName>
                                        </p:attrNameLst>
                                      </p:cBhvr>
                                      <p:to>
                                        <p:strVal val="visible"/>
                                      </p:to>
                                    </p:set>
                                    <p:animEffect filter="fade" transition="in">
                                      <p:cBhvr>
                                        <p:cTn dur="1000"/>
                                        <p:tgtEl>
                                          <p:spTgt spid="5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xEl>
                                              <p:pRg end="2" st="2"/>
                                            </p:txEl>
                                          </p:spTgt>
                                        </p:tgtEl>
                                        <p:attrNameLst>
                                          <p:attrName>style.visibility</p:attrName>
                                        </p:attrNameLst>
                                      </p:cBhvr>
                                      <p:to>
                                        <p:strVal val="visible"/>
                                      </p:to>
                                    </p:set>
                                    <p:animEffect filter="fade" transition="in">
                                      <p:cBhvr>
                                        <p:cTn dur="1000"/>
                                        <p:tgtEl>
                                          <p:spTgt spid="58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xEl>
                                              <p:pRg end="3" st="3"/>
                                            </p:txEl>
                                          </p:spTgt>
                                        </p:tgtEl>
                                        <p:attrNameLst>
                                          <p:attrName>style.visibility</p:attrName>
                                        </p:attrNameLst>
                                      </p:cBhvr>
                                      <p:to>
                                        <p:strVal val="visible"/>
                                      </p:to>
                                    </p:set>
                                    <p:animEffect filter="fade" transition="in">
                                      <p:cBhvr>
                                        <p:cTn dur="1000"/>
                                        <p:tgtEl>
                                          <p:spTgt spid="58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xEl>
                                              <p:pRg end="4" st="4"/>
                                            </p:txEl>
                                          </p:spTgt>
                                        </p:tgtEl>
                                        <p:attrNameLst>
                                          <p:attrName>style.visibility</p:attrName>
                                        </p:attrNameLst>
                                      </p:cBhvr>
                                      <p:to>
                                        <p:strVal val="visible"/>
                                      </p:to>
                                    </p:set>
                                    <p:animEffect filter="fade" transition="in">
                                      <p:cBhvr>
                                        <p:cTn dur="1000"/>
                                        <p:tgtEl>
                                          <p:spTgt spid="58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xEl>
                                              <p:pRg end="5" st="5"/>
                                            </p:txEl>
                                          </p:spTgt>
                                        </p:tgtEl>
                                        <p:attrNameLst>
                                          <p:attrName>style.visibility</p:attrName>
                                        </p:attrNameLst>
                                      </p:cBhvr>
                                      <p:to>
                                        <p:strVal val="visible"/>
                                      </p:to>
                                    </p:set>
                                    <p:animEffect filter="fade" transition="in">
                                      <p:cBhvr>
                                        <p:cTn dur="1000"/>
                                        <p:tgtEl>
                                          <p:spTgt spid="587">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