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Montserrat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Montserrat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33" Type="http://schemas.openxmlformats.org/officeDocument/2006/relationships/font" Target="fonts/Lato-bold.fntdata"/><Relationship Id="rId10" Type="http://schemas.openxmlformats.org/officeDocument/2006/relationships/slide" Target="slides/slide5.xml"/><Relationship Id="rId32" Type="http://schemas.openxmlformats.org/officeDocument/2006/relationships/font" Target="fonts/Lato-regular.fntdata"/><Relationship Id="rId13" Type="http://schemas.openxmlformats.org/officeDocument/2006/relationships/slide" Target="slides/slide8.xml"/><Relationship Id="rId35" Type="http://schemas.openxmlformats.org/officeDocument/2006/relationships/font" Target="fonts/Lato-boldItalic.fntdata"/><Relationship Id="rId12" Type="http://schemas.openxmlformats.org/officeDocument/2006/relationships/slide" Target="slides/slide7.xml"/><Relationship Id="rId34" Type="http://schemas.openxmlformats.org/officeDocument/2006/relationships/font" Target="fonts/La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6ef1209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6ef1209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86ef12096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86ef12096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6ef12096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6ef12096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6ef12096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86ef12096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6ef12096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6ef12096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6ef12096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6ef12096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86ef12096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86ef12096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871f8dae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871f8dae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871f8daec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871f8daec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71f8daec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71f8daec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871f8daeca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871f8daeca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871f8daeca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871f8daeca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871f8daeca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871f8daec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873b5ac1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873b5ac1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873b5ac1d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873b5ac1d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873b5ac1d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873b5ac1d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3b5ac1d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3b5ac1d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860fdbf3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860fdbf3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873b5ac1d1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873b5ac1d1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860fdbf3a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860fdbf3a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860fdbf3ae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860fdbf3ae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Złożoność czasowa i komunikacyjna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Zajęcia ćwiczeniowe przed egzaminem</a:t>
            </a:r>
            <a:endParaRPr/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75" y="3157300"/>
            <a:ext cx="1771650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Mój algorytm jest lepszy niż Twój.</a:t>
            </a:r>
            <a:endParaRPr/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1297500" y="1396725"/>
            <a:ext cx="7038900" cy="32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500"/>
              <a:t>Implementacja, uruchomienie programu i pomierzenie czasów rzeczywistych to ZUUUUOOO:</a:t>
            </a:r>
            <a:endParaRPr sz="15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Mierzymy jakość algorytmu, czy umiejętności programisty? Nb: ten sam programista może mieć idiosynkrazje powodujące, że jakieś algorytmy implementuje lepiej, bo je lepiej np. zrozumie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Co, jeżeli jakiś mały szczegół wpływa na wyniki testów? (por. wpływ opcji środowiskowych na wyników testów szybkości kompilacji gcc)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A może porównujemy kompilatory?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A może języki?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A co, jeżeli za rok wejdzie w życie nowa optymalizacja kompilatora, przyjdzie nowy programista, zmieni się jakiś szczegół środowiska?</a:t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Wymagania</a:t>
            </a:r>
            <a:endParaRPr/>
          </a:p>
        </p:txBody>
      </p:sp>
      <p:sp>
        <p:nvSpPr>
          <p:cNvPr id="148" name="Google Shape;148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400"/>
              <a:t>Chcemy miarę teoretyczną, niezależną od języka, kompilatorów, środowiska.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500"/>
              <a:t>Miara ma pozwalać na szybkie porównywanie mocnych i silnych stron algorytmów. Równocześnie będziemy mieli świadomość, że miara ta to złożoność </a:t>
            </a:r>
            <a:r>
              <a:rPr i="1" lang="pl" sz="1500"/>
              <a:t>teoretyczna</a:t>
            </a:r>
            <a:r>
              <a:rPr lang="pl" sz="1500"/>
              <a:t>, tj dla określonego środowiska lub dla konkretnych wymagań algorytm teoretycznie gorszy może okazać się w rzeczywistości bardziej pożądany.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Specyfika środowiska rozproszonego</a:t>
            </a:r>
            <a:endParaRPr/>
          </a:p>
        </p:txBody>
      </p:sp>
      <p:sp>
        <p:nvSpPr>
          <p:cNvPr id="154" name="Google Shape;154;p1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Interesują nas algorytmy wymagające współpracy między procesami rozproszonymi rozwiązujące problemy inne, niż wymagające np. dużej mocy obliczeniowej albo przepustowości. To jest: chodzi nam np. o dostęp do sekcji krytycznej, rozgłaszanie itd.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500"/>
              <a:t>Pozostaje rozważyć, co właściwie i jak chcemy liczyć.</a:t>
            </a:r>
            <a:endParaRPr sz="15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Ile cykli zegarowych zajmuje przesłanie wiadomości w sieci lokalnej?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Jakie będą najmniejsze i największe wiadomości?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Jakie są różnice w przesłaniu  w wiadomości 32 bajtów i 512 bajtów?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Czy jest sens zajmować się konkretnymi czasami przesłania wiadomości, skoro one zależą od technologii?</a:t>
            </a:r>
            <a:endParaRPr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Podstawowe założenie</a:t>
            </a:r>
            <a:endParaRPr/>
          </a:p>
        </p:txBody>
      </p:sp>
      <p:sp>
        <p:nvSpPr>
          <p:cNvPr id="160" name="Google Shape;160;p1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pl" sz="1900"/>
              <a:t>Pomijamy czasy przetwarzania lokalnego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pl" sz="1900"/>
              <a:t>Czasy przesłania każdej wiadomości liczymy jako jedną turę</a:t>
            </a:r>
            <a:endParaRPr sz="1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Kiedy nasz algorytm się kończy?</a:t>
            </a:r>
            <a:endParaRPr/>
          </a:p>
        </p:txBody>
      </p:sp>
      <p:sp>
        <p:nvSpPr>
          <p:cNvPr id="166" name="Google Shape;166;p1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Czy algorytm się kończy, kiedy osiąga efekt, czy dopiero wtedy, kiedy przestaje rozgłaszać wiadomości (wygaszanie)?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Czy wszystkie fazy bierzemy pod uwagę?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Czy bierzemy pod uwagę interakcje między różnymi przebiegami tego samego algorytmu, uruchomionymi przez różne procesy?</a:t>
            </a:r>
            <a:endParaRPr sz="16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pl" sz="1600"/>
              <a:t>Konkluzja:</a:t>
            </a:r>
            <a:r>
              <a:rPr lang="pl" sz="1600"/>
              <a:t> zawsze wprost piszemy wszystkie założenia!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Złożoność komunikacyjna i czasowa</a:t>
            </a:r>
            <a:endParaRPr/>
          </a:p>
        </p:txBody>
      </p:sp>
      <p:sp>
        <p:nvSpPr>
          <p:cNvPr id="172" name="Google Shape;172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500"/>
              <a:t>Złożoność komunikacyjna: ile przesyłamy wiadomości?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500"/>
              <a:t>Złożoność czasowa: ile </a:t>
            </a:r>
            <a:r>
              <a:rPr b="1" lang="pl" sz="1500"/>
              <a:t>tur</a:t>
            </a:r>
            <a:r>
              <a:rPr lang="pl" sz="1500"/>
              <a:t> nam to zajmie?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500"/>
              <a:t>Często w przykładach złożoność komunikacyjna będzie taka sama jak czasowa podzielona przez </a:t>
            </a:r>
            <a:r>
              <a:rPr i="1" lang="pl" sz="1500"/>
              <a:t>n</a:t>
            </a:r>
            <a:r>
              <a:rPr lang="pl" sz="1500"/>
              <a:t>, ale absolutnie </a:t>
            </a:r>
            <a:r>
              <a:rPr b="1" lang="pl" sz="1500"/>
              <a:t>nie wolno zakładać, że tak będzie</a:t>
            </a:r>
            <a:r>
              <a:rPr lang="pl" sz="1500"/>
              <a:t>!</a:t>
            </a:r>
            <a:endParaRPr sz="1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Banalny przykład</a:t>
            </a:r>
            <a:endParaRPr/>
          </a:p>
        </p:txBody>
      </p:sp>
      <p:sp>
        <p:nvSpPr>
          <p:cNvPr id="178" name="Google Shape;178;p20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Zakładamy </a:t>
            </a:r>
            <a:r>
              <a:rPr i="1" lang="pl"/>
              <a:t>n</a:t>
            </a:r>
            <a:r>
              <a:rPr lang="pl"/>
              <a:t> procesów, pomijanie czasów przetwarzania lokalnego i jednostkowy czas przesyłania wiadomości, brak awarii.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Algorytm: Proces wysyła do wszystkich wiadomość w sieci każdy-z-każdym, każdy odbiorca odsyła potwierdzenie, wtedy algorytm się kończy.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Złożoność komunikacyjna: 2(n-1), bo w pierwszej rundzie wysyłamy n-1 wiadomości do wszystkich, n-1 procesów odsyła każdy po 1 wiadomości.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Złożoność czasowa: 2, bo skoro pomijamy czasy przetwarzania lokalnego, to możemy przyjąć w pierwszej turze, że wszystkie wiadomości poszły do wszystkich równocześnie. Skoro czas przesłania każdej wiadomości wynosi 1, to każdy proces otrzymał ją w tej samej chwili i natychmiast (bo pomijamy czasy przetwarzania lokalnego) odesłał odpowiedź. Wszystkie odpowiedzi wysłano więc w tej samej chwili, każda dotarła po 1 jednostce.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1: Aktywne zgodne rozgłaszanie niezawodne (eager reliable broadcast)</a:t>
            </a:r>
            <a:endParaRPr/>
          </a:p>
        </p:txBody>
      </p:sp>
      <p:sp>
        <p:nvSpPr>
          <p:cNvPr id="184" name="Google Shape;184;p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Przypomnienie: jednostkowy czas przesłania wiadomości… liczymy do czasu, gdy wszystkie procesy otrzymają wiadomość (a nie do wygaszenia/zakończenia algorytmu - piszemy wprost, jeżeli trzeba!)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Na potrzeby przykładu, załóżmy brak awarii.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l"/>
              <a:t>Algorytm:</a:t>
            </a:r>
            <a:r>
              <a:rPr lang="pl"/>
              <a:t> Inicjator wysyła wiadomość </a:t>
            </a:r>
            <a:r>
              <a:rPr i="1" lang="pl"/>
              <a:t>m</a:t>
            </a:r>
            <a:r>
              <a:rPr lang="pl"/>
              <a:t> do wszystkich. Każdy proces po otrzymaniu</a:t>
            </a:r>
            <a:r>
              <a:rPr i="1" lang="pl"/>
              <a:t> m</a:t>
            </a:r>
            <a:r>
              <a:rPr lang="pl"/>
              <a:t>, o ile jej wcześniej nie otrzymał, natychmiast wysyła ją do wszystkich.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Rozważmy topologię drzewa, siedem  procesów.  Załóżmy w pierwszym przykładzie, że tam gdzie w oryginalnym algorytmie było </a:t>
            </a:r>
            <a:r>
              <a:rPr b="1" lang="pl"/>
              <a:t>rozgłaszanie </a:t>
            </a:r>
            <a:r>
              <a:rPr lang="pl"/>
              <a:t>wstawimy </a:t>
            </a:r>
            <a:r>
              <a:rPr b="1" lang="pl"/>
              <a:t>wysyłanie </a:t>
            </a:r>
            <a:r>
              <a:rPr b="1" i="1" lang="pl"/>
              <a:t>tylko do bezpośrednich sąsiadów.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/>
              <a:t>Pomijać będziemy wiadomości wysłane sami do siebie (PISAĆ TO JASNO W ODPOWIEDZI!!)</a:t>
            </a:r>
            <a:endParaRPr b="1"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1: cont.</a:t>
            </a:r>
            <a:endParaRPr/>
          </a:p>
        </p:txBody>
      </p:sp>
      <p:sp>
        <p:nvSpPr>
          <p:cNvPr id="190" name="Google Shape;190;p22"/>
          <p:cNvSpPr/>
          <p:nvPr/>
        </p:nvSpPr>
        <p:spPr>
          <a:xfrm>
            <a:off x="2435375" y="16664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2"/>
          <p:cNvSpPr/>
          <p:nvPr/>
        </p:nvSpPr>
        <p:spPr>
          <a:xfrm>
            <a:off x="15880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33869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2"/>
          <p:cNvSpPr/>
          <p:nvPr/>
        </p:nvSpPr>
        <p:spPr>
          <a:xfrm>
            <a:off x="89320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2"/>
          <p:cNvSpPr/>
          <p:nvPr/>
        </p:nvSpPr>
        <p:spPr>
          <a:xfrm>
            <a:off x="2063875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391485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2"/>
          <p:cNvSpPr/>
          <p:nvPr/>
        </p:nvSpPr>
        <p:spPr>
          <a:xfrm>
            <a:off x="2911175" y="33511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7" name="Google Shape;197;p22"/>
          <p:cNvCxnSpPr>
            <a:stCxn id="190" idx="3"/>
            <a:endCxn id="191" idx="7"/>
          </p:cNvCxnSpPr>
          <p:nvPr/>
        </p:nvCxnSpPr>
        <p:spPr>
          <a:xfrm flipH="1">
            <a:off x="1994154" y="2010578"/>
            <a:ext cx="5109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22"/>
          <p:cNvCxnSpPr>
            <a:endCxn id="192" idx="1"/>
          </p:cNvCxnSpPr>
          <p:nvPr/>
        </p:nvCxnSpPr>
        <p:spPr>
          <a:xfrm>
            <a:off x="2841354" y="2010597"/>
            <a:ext cx="6153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2"/>
          <p:cNvCxnSpPr>
            <a:stCxn id="191" idx="3"/>
            <a:endCxn id="193" idx="0"/>
          </p:cNvCxnSpPr>
          <p:nvPr/>
        </p:nvCxnSpPr>
        <p:spPr>
          <a:xfrm flipH="1">
            <a:off x="1130954" y="2755903"/>
            <a:ext cx="5268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2"/>
          <p:cNvCxnSpPr>
            <a:stCxn id="191" idx="5"/>
            <a:endCxn id="194" idx="0"/>
          </p:cNvCxnSpPr>
          <p:nvPr/>
        </p:nvCxnSpPr>
        <p:spPr>
          <a:xfrm>
            <a:off x="1994196" y="2755903"/>
            <a:ext cx="3075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2"/>
          <p:cNvCxnSpPr>
            <a:stCxn id="192" idx="3"/>
            <a:endCxn id="196" idx="0"/>
          </p:cNvCxnSpPr>
          <p:nvPr/>
        </p:nvCxnSpPr>
        <p:spPr>
          <a:xfrm flipH="1">
            <a:off x="3149154" y="2755903"/>
            <a:ext cx="307500" cy="59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22"/>
          <p:cNvCxnSpPr>
            <a:stCxn id="192" idx="5"/>
            <a:endCxn id="195" idx="0"/>
          </p:cNvCxnSpPr>
          <p:nvPr/>
        </p:nvCxnSpPr>
        <p:spPr>
          <a:xfrm>
            <a:off x="3793096" y="2755903"/>
            <a:ext cx="3597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3" name="Google Shape;203;p22"/>
          <p:cNvSpPr txBox="1"/>
          <p:nvPr/>
        </p:nvSpPr>
        <p:spPr>
          <a:xfrm>
            <a:off x="4579850" y="1678900"/>
            <a:ext cx="3507000" cy="7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TURA 1: inicjator wysyła 2 wiadomości, docierają do procesów w drugim rzędzie 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4" name="Google Shape;204;p22"/>
          <p:cNvSpPr/>
          <p:nvPr/>
        </p:nvSpPr>
        <p:spPr>
          <a:xfrm rot="7767281">
            <a:off x="1813616" y="1917714"/>
            <a:ext cx="307333" cy="31436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2"/>
          <p:cNvSpPr/>
          <p:nvPr/>
        </p:nvSpPr>
        <p:spPr>
          <a:xfrm rot="2854322">
            <a:off x="3229439" y="1917652"/>
            <a:ext cx="307265" cy="31448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1: cont. (2)</a:t>
            </a:r>
            <a:endParaRPr/>
          </a:p>
        </p:txBody>
      </p:sp>
      <p:sp>
        <p:nvSpPr>
          <p:cNvPr id="211" name="Google Shape;211;p23"/>
          <p:cNvSpPr/>
          <p:nvPr/>
        </p:nvSpPr>
        <p:spPr>
          <a:xfrm>
            <a:off x="2435375" y="16664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3"/>
          <p:cNvSpPr/>
          <p:nvPr/>
        </p:nvSpPr>
        <p:spPr>
          <a:xfrm>
            <a:off x="15880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3"/>
          <p:cNvSpPr/>
          <p:nvPr/>
        </p:nvSpPr>
        <p:spPr>
          <a:xfrm>
            <a:off x="33869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3"/>
          <p:cNvSpPr/>
          <p:nvPr/>
        </p:nvSpPr>
        <p:spPr>
          <a:xfrm>
            <a:off x="89320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3"/>
          <p:cNvSpPr/>
          <p:nvPr/>
        </p:nvSpPr>
        <p:spPr>
          <a:xfrm>
            <a:off x="2063875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3"/>
          <p:cNvSpPr/>
          <p:nvPr/>
        </p:nvSpPr>
        <p:spPr>
          <a:xfrm>
            <a:off x="391485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"/>
          <p:cNvSpPr/>
          <p:nvPr/>
        </p:nvSpPr>
        <p:spPr>
          <a:xfrm>
            <a:off x="2911175" y="33511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8" name="Google Shape;218;p23"/>
          <p:cNvCxnSpPr>
            <a:stCxn id="211" idx="3"/>
            <a:endCxn id="212" idx="7"/>
          </p:cNvCxnSpPr>
          <p:nvPr/>
        </p:nvCxnSpPr>
        <p:spPr>
          <a:xfrm flipH="1">
            <a:off x="1994154" y="2010578"/>
            <a:ext cx="5109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23"/>
          <p:cNvCxnSpPr>
            <a:endCxn id="213" idx="1"/>
          </p:cNvCxnSpPr>
          <p:nvPr/>
        </p:nvCxnSpPr>
        <p:spPr>
          <a:xfrm>
            <a:off x="2841354" y="2010597"/>
            <a:ext cx="6153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3"/>
          <p:cNvCxnSpPr>
            <a:stCxn id="212" idx="3"/>
            <a:endCxn id="214" idx="0"/>
          </p:cNvCxnSpPr>
          <p:nvPr/>
        </p:nvCxnSpPr>
        <p:spPr>
          <a:xfrm flipH="1">
            <a:off x="1130954" y="2755903"/>
            <a:ext cx="5268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23"/>
          <p:cNvCxnSpPr>
            <a:stCxn id="212" idx="5"/>
            <a:endCxn id="215" idx="0"/>
          </p:cNvCxnSpPr>
          <p:nvPr/>
        </p:nvCxnSpPr>
        <p:spPr>
          <a:xfrm>
            <a:off x="1994196" y="2755903"/>
            <a:ext cx="3075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23"/>
          <p:cNvCxnSpPr>
            <a:stCxn id="213" idx="3"/>
            <a:endCxn id="217" idx="0"/>
          </p:cNvCxnSpPr>
          <p:nvPr/>
        </p:nvCxnSpPr>
        <p:spPr>
          <a:xfrm flipH="1">
            <a:off x="3149154" y="2755903"/>
            <a:ext cx="307500" cy="59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3"/>
          <p:cNvCxnSpPr>
            <a:stCxn id="213" idx="5"/>
            <a:endCxn id="216" idx="0"/>
          </p:cNvCxnSpPr>
          <p:nvPr/>
        </p:nvCxnSpPr>
        <p:spPr>
          <a:xfrm>
            <a:off x="3793096" y="2755903"/>
            <a:ext cx="3597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4" name="Google Shape;224;p23"/>
          <p:cNvSpPr txBox="1"/>
          <p:nvPr/>
        </p:nvSpPr>
        <p:spPr>
          <a:xfrm>
            <a:off x="4579850" y="1678900"/>
            <a:ext cx="3507000" cy="7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TURA 2: Procesy w drugim rzędzie </a:t>
            </a:r>
            <a:r>
              <a:rPr i="1"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jednocześnie</a:t>
            </a: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  wysyłają po 3 wiadomości, docierają do procesów w trzecim rzędzie 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5" name="Google Shape;225;p23"/>
          <p:cNvSpPr/>
          <p:nvPr/>
        </p:nvSpPr>
        <p:spPr>
          <a:xfrm rot="7767281">
            <a:off x="996341" y="2772289"/>
            <a:ext cx="307333" cy="31436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3"/>
          <p:cNvSpPr/>
          <p:nvPr/>
        </p:nvSpPr>
        <p:spPr>
          <a:xfrm rot="2854322">
            <a:off x="4049464" y="2817202"/>
            <a:ext cx="307265" cy="31448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3"/>
          <p:cNvSpPr/>
          <p:nvPr/>
        </p:nvSpPr>
        <p:spPr>
          <a:xfrm rot="7767281">
            <a:off x="2893741" y="2817264"/>
            <a:ext cx="307333" cy="31436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/>
          <p:nvPr/>
        </p:nvSpPr>
        <p:spPr>
          <a:xfrm rot="2854322">
            <a:off x="2224351" y="2817202"/>
            <a:ext cx="307265" cy="31448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/>
          <p:nvPr/>
        </p:nvSpPr>
        <p:spPr>
          <a:xfrm rot="-7664552">
            <a:off x="3215216" y="1917760"/>
            <a:ext cx="307296" cy="31437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3"/>
          <p:cNvSpPr/>
          <p:nvPr/>
        </p:nvSpPr>
        <p:spPr>
          <a:xfrm rot="-2961373">
            <a:off x="1865842" y="1917822"/>
            <a:ext cx="307206" cy="31423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5200600" y="2847875"/>
            <a:ext cx="2886300" cy="13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Wiadomość dotarła do wszystkich procesów, a więc złożoność czasowa: 2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Jak dotąd wiadomości: 2 + 2*3, ale to jeszcze nie koniec przesłań.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1: cont. (3)</a:t>
            </a:r>
            <a:endParaRPr/>
          </a:p>
        </p:txBody>
      </p:sp>
      <p:sp>
        <p:nvSpPr>
          <p:cNvPr id="237" name="Google Shape;237;p24"/>
          <p:cNvSpPr/>
          <p:nvPr/>
        </p:nvSpPr>
        <p:spPr>
          <a:xfrm>
            <a:off x="2435375" y="16664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4"/>
          <p:cNvSpPr/>
          <p:nvPr/>
        </p:nvSpPr>
        <p:spPr>
          <a:xfrm>
            <a:off x="15880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4"/>
          <p:cNvSpPr/>
          <p:nvPr/>
        </p:nvSpPr>
        <p:spPr>
          <a:xfrm>
            <a:off x="33869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4"/>
          <p:cNvSpPr/>
          <p:nvPr/>
        </p:nvSpPr>
        <p:spPr>
          <a:xfrm>
            <a:off x="89320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4"/>
          <p:cNvSpPr/>
          <p:nvPr/>
        </p:nvSpPr>
        <p:spPr>
          <a:xfrm>
            <a:off x="2063875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4"/>
          <p:cNvSpPr/>
          <p:nvPr/>
        </p:nvSpPr>
        <p:spPr>
          <a:xfrm>
            <a:off x="391485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4"/>
          <p:cNvSpPr/>
          <p:nvPr/>
        </p:nvSpPr>
        <p:spPr>
          <a:xfrm>
            <a:off x="2911175" y="33511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4" name="Google Shape;244;p24"/>
          <p:cNvCxnSpPr>
            <a:stCxn id="237" idx="3"/>
            <a:endCxn id="238" idx="7"/>
          </p:cNvCxnSpPr>
          <p:nvPr/>
        </p:nvCxnSpPr>
        <p:spPr>
          <a:xfrm flipH="1">
            <a:off x="1994154" y="2010578"/>
            <a:ext cx="5109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24"/>
          <p:cNvCxnSpPr>
            <a:endCxn id="239" idx="1"/>
          </p:cNvCxnSpPr>
          <p:nvPr/>
        </p:nvCxnSpPr>
        <p:spPr>
          <a:xfrm>
            <a:off x="2841354" y="2010597"/>
            <a:ext cx="6153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24"/>
          <p:cNvCxnSpPr>
            <a:stCxn id="238" idx="3"/>
            <a:endCxn id="240" idx="0"/>
          </p:cNvCxnSpPr>
          <p:nvPr/>
        </p:nvCxnSpPr>
        <p:spPr>
          <a:xfrm flipH="1">
            <a:off x="1130954" y="2755903"/>
            <a:ext cx="5268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24"/>
          <p:cNvCxnSpPr>
            <a:stCxn id="238" idx="5"/>
            <a:endCxn id="241" idx="0"/>
          </p:cNvCxnSpPr>
          <p:nvPr/>
        </p:nvCxnSpPr>
        <p:spPr>
          <a:xfrm>
            <a:off x="1994196" y="2755903"/>
            <a:ext cx="3075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24"/>
          <p:cNvCxnSpPr>
            <a:stCxn id="239" idx="3"/>
            <a:endCxn id="243" idx="0"/>
          </p:cNvCxnSpPr>
          <p:nvPr/>
        </p:nvCxnSpPr>
        <p:spPr>
          <a:xfrm flipH="1">
            <a:off x="3149154" y="2755903"/>
            <a:ext cx="307500" cy="59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24"/>
          <p:cNvCxnSpPr>
            <a:stCxn id="239" idx="5"/>
            <a:endCxn id="242" idx="0"/>
          </p:cNvCxnSpPr>
          <p:nvPr/>
        </p:nvCxnSpPr>
        <p:spPr>
          <a:xfrm>
            <a:off x="3793096" y="2755903"/>
            <a:ext cx="3597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" name="Google Shape;250;p24"/>
          <p:cNvSpPr txBox="1"/>
          <p:nvPr/>
        </p:nvSpPr>
        <p:spPr>
          <a:xfrm>
            <a:off x="4579850" y="1678900"/>
            <a:ext cx="3507000" cy="7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TURA 3: Procesy w trzecim rzędzie </a:t>
            </a:r>
            <a:r>
              <a:rPr i="1"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jednocześnie</a:t>
            </a: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  wysyłają po 1 wiadomości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1" name="Google Shape;251;p24"/>
          <p:cNvSpPr/>
          <p:nvPr/>
        </p:nvSpPr>
        <p:spPr>
          <a:xfrm rot="-7214662">
            <a:off x="4049479" y="2817091"/>
            <a:ext cx="307333" cy="31458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4"/>
          <p:cNvSpPr/>
          <p:nvPr/>
        </p:nvSpPr>
        <p:spPr>
          <a:xfrm rot="-2526715">
            <a:off x="2893658" y="2817258"/>
            <a:ext cx="307345" cy="31436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4"/>
          <p:cNvSpPr/>
          <p:nvPr/>
        </p:nvSpPr>
        <p:spPr>
          <a:xfrm rot="-7556459">
            <a:off x="2224423" y="2817232"/>
            <a:ext cx="307180" cy="3145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4"/>
          <p:cNvSpPr/>
          <p:nvPr/>
        </p:nvSpPr>
        <p:spPr>
          <a:xfrm rot="-2961373">
            <a:off x="996067" y="2732072"/>
            <a:ext cx="307206" cy="31423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4"/>
          <p:cNvSpPr txBox="1"/>
          <p:nvPr/>
        </p:nvSpPr>
        <p:spPr>
          <a:xfrm>
            <a:off x="5200600" y="2847875"/>
            <a:ext cx="2886300" cy="13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Jak dotąd wiadomości: 2 + 2*3 +4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Złożoność czasowa: </a:t>
            </a:r>
            <a:r>
              <a:rPr b="1"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 (DWA!)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Złożoność  komunikacyjna: </a:t>
            </a:r>
            <a:r>
              <a:rPr b="1"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2: Aktywne zgodne rozgłaszanie niezawodne, ale inna topologia (eager reliable broadcast)</a:t>
            </a:r>
            <a:endParaRPr/>
          </a:p>
        </p:txBody>
      </p:sp>
      <p:sp>
        <p:nvSpPr>
          <p:cNvPr id="261" name="Google Shape;261;p2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Przypomnienie: jednostkowy czas przesłania wiadomości… liczymy do czasu, gdy wszystkie procesy otrzymają wiadomość (a nie do wygaszenia algorytmu)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Na potrzeby przykładu, załóżmy brak awarii.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l"/>
              <a:t>Algorytm:</a:t>
            </a:r>
            <a:r>
              <a:rPr lang="pl"/>
              <a:t> Inicjator wysyła wiadomość </a:t>
            </a:r>
            <a:r>
              <a:rPr i="1" lang="pl"/>
              <a:t>m</a:t>
            </a:r>
            <a:r>
              <a:rPr lang="pl"/>
              <a:t> do wszystkich. Każdy proces po otrzymaniu</a:t>
            </a:r>
            <a:r>
              <a:rPr i="1" lang="pl"/>
              <a:t> m</a:t>
            </a:r>
            <a:r>
              <a:rPr lang="pl"/>
              <a:t>, o ile jej wcześniej nie otrzymał, natychmiast wysyła ją do wszystkich.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Rozważmy topologię wyglądającej jak drzewo z dodatkowymi łukami, dalej siedem  procesów.  Znowu, tam gdzie oryginalnie było rozgłaszanie przyjmiemy  wysyłanie tylko do bezpośrednich sąsiadów.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/>
              <a:t>Pomijać będziemy wiadomości wysłane sami do siebie.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2: cont.</a:t>
            </a:r>
            <a:endParaRPr/>
          </a:p>
        </p:txBody>
      </p:sp>
      <p:sp>
        <p:nvSpPr>
          <p:cNvPr id="267" name="Google Shape;267;p26"/>
          <p:cNvSpPr/>
          <p:nvPr/>
        </p:nvSpPr>
        <p:spPr>
          <a:xfrm>
            <a:off x="2435375" y="16664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15880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6"/>
          <p:cNvSpPr/>
          <p:nvPr/>
        </p:nvSpPr>
        <p:spPr>
          <a:xfrm>
            <a:off x="3386975" y="241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6"/>
          <p:cNvSpPr/>
          <p:nvPr/>
        </p:nvSpPr>
        <p:spPr>
          <a:xfrm>
            <a:off x="89320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6"/>
          <p:cNvSpPr/>
          <p:nvPr/>
        </p:nvSpPr>
        <p:spPr>
          <a:xfrm>
            <a:off x="2063875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6"/>
          <p:cNvSpPr/>
          <p:nvPr/>
        </p:nvSpPr>
        <p:spPr>
          <a:xfrm>
            <a:off x="3914850" y="34018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6"/>
          <p:cNvSpPr/>
          <p:nvPr/>
        </p:nvSpPr>
        <p:spPr>
          <a:xfrm>
            <a:off x="2911175" y="335112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4" name="Google Shape;274;p26"/>
          <p:cNvCxnSpPr>
            <a:stCxn id="267" idx="3"/>
            <a:endCxn id="268" idx="7"/>
          </p:cNvCxnSpPr>
          <p:nvPr/>
        </p:nvCxnSpPr>
        <p:spPr>
          <a:xfrm flipH="1">
            <a:off x="1994154" y="2010578"/>
            <a:ext cx="5109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26"/>
          <p:cNvCxnSpPr>
            <a:endCxn id="269" idx="1"/>
          </p:cNvCxnSpPr>
          <p:nvPr/>
        </p:nvCxnSpPr>
        <p:spPr>
          <a:xfrm>
            <a:off x="2841354" y="2010597"/>
            <a:ext cx="615300" cy="4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26"/>
          <p:cNvCxnSpPr>
            <a:stCxn id="268" idx="3"/>
            <a:endCxn id="270" idx="0"/>
          </p:cNvCxnSpPr>
          <p:nvPr/>
        </p:nvCxnSpPr>
        <p:spPr>
          <a:xfrm flipH="1">
            <a:off x="1130954" y="2755903"/>
            <a:ext cx="5268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26"/>
          <p:cNvCxnSpPr>
            <a:stCxn id="268" idx="5"/>
            <a:endCxn id="271" idx="0"/>
          </p:cNvCxnSpPr>
          <p:nvPr/>
        </p:nvCxnSpPr>
        <p:spPr>
          <a:xfrm>
            <a:off x="1994196" y="2755903"/>
            <a:ext cx="3075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6"/>
          <p:cNvCxnSpPr>
            <a:stCxn id="269" idx="3"/>
            <a:endCxn id="273" idx="0"/>
          </p:cNvCxnSpPr>
          <p:nvPr/>
        </p:nvCxnSpPr>
        <p:spPr>
          <a:xfrm flipH="1">
            <a:off x="3149154" y="2755903"/>
            <a:ext cx="307500" cy="59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26"/>
          <p:cNvCxnSpPr>
            <a:stCxn id="269" idx="5"/>
            <a:endCxn id="272" idx="0"/>
          </p:cNvCxnSpPr>
          <p:nvPr/>
        </p:nvCxnSpPr>
        <p:spPr>
          <a:xfrm>
            <a:off x="3793096" y="2755903"/>
            <a:ext cx="359700" cy="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0" name="Google Shape;280;p26"/>
          <p:cNvSpPr txBox="1"/>
          <p:nvPr/>
        </p:nvSpPr>
        <p:spPr>
          <a:xfrm>
            <a:off x="4579850" y="1678900"/>
            <a:ext cx="35070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Ile wiadomości idzie w pierwszej turze?</a:t>
            </a: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81" name="Google Shape;281;p26"/>
          <p:cNvCxnSpPr>
            <a:stCxn id="267" idx="2"/>
            <a:endCxn id="270" idx="2"/>
          </p:cNvCxnSpPr>
          <p:nvPr/>
        </p:nvCxnSpPr>
        <p:spPr>
          <a:xfrm flipH="1">
            <a:off x="893075" y="1868025"/>
            <a:ext cx="1542300" cy="1735500"/>
          </a:xfrm>
          <a:prstGeom prst="curvedConnector3">
            <a:avLst>
              <a:gd fmla="val 11543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26"/>
          <p:cNvCxnSpPr>
            <a:endCxn id="272" idx="6"/>
          </p:cNvCxnSpPr>
          <p:nvPr/>
        </p:nvCxnSpPr>
        <p:spPr>
          <a:xfrm flipH="1" rot="-5400000">
            <a:off x="2783100" y="1995875"/>
            <a:ext cx="1735500" cy="1479600"/>
          </a:xfrm>
          <a:prstGeom prst="curvedConnector4">
            <a:avLst>
              <a:gd fmla="val 3509" name="adj1"/>
              <a:gd fmla="val 116094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26"/>
          <p:cNvCxnSpPr>
            <a:stCxn id="270" idx="4"/>
            <a:endCxn id="271" idx="4"/>
          </p:cNvCxnSpPr>
          <p:nvPr/>
        </p:nvCxnSpPr>
        <p:spPr>
          <a:xfrm flipH="1" rot="-5400000">
            <a:off x="1716100" y="3220025"/>
            <a:ext cx="600" cy="1170600"/>
          </a:xfrm>
          <a:prstGeom prst="curvedConnector3">
            <a:avLst>
              <a:gd fmla="val 396875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26"/>
          <p:cNvCxnSpPr>
            <a:stCxn id="273" idx="4"/>
            <a:endCxn id="272" idx="4"/>
          </p:cNvCxnSpPr>
          <p:nvPr/>
        </p:nvCxnSpPr>
        <p:spPr>
          <a:xfrm flipH="1" rot="-5400000">
            <a:off x="3625625" y="3277775"/>
            <a:ext cx="50700" cy="1003800"/>
          </a:xfrm>
          <a:prstGeom prst="curvedConnector3">
            <a:avLst>
              <a:gd fmla="val 56967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26"/>
          <p:cNvSpPr txBox="1"/>
          <p:nvPr/>
        </p:nvSpPr>
        <p:spPr>
          <a:xfrm>
            <a:off x="4744700" y="2234400"/>
            <a:ext cx="35070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Ile wiadomości idzie w drugiej turze? 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6" name="Google Shape;286;p26"/>
          <p:cNvSpPr txBox="1"/>
          <p:nvPr/>
        </p:nvSpPr>
        <p:spPr>
          <a:xfrm>
            <a:off x="4880975" y="2789900"/>
            <a:ext cx="35070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Ile wiadomości idzie w trzeciej turze? 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87" name="Google Shape;287;p26"/>
          <p:cNvGrpSpPr/>
          <p:nvPr/>
        </p:nvGrpSpPr>
        <p:grpSpPr>
          <a:xfrm>
            <a:off x="1219758" y="2033064"/>
            <a:ext cx="1377976" cy="1160832"/>
            <a:chOff x="1219758" y="2033064"/>
            <a:chExt cx="1377976" cy="1160832"/>
          </a:xfrm>
        </p:grpSpPr>
        <p:sp>
          <p:nvSpPr>
            <p:cNvPr id="288" name="Google Shape;288;p26"/>
            <p:cNvSpPr/>
            <p:nvPr/>
          </p:nvSpPr>
          <p:spPr>
            <a:xfrm rot="7767281">
              <a:off x="1285091" y="2633114"/>
              <a:ext cx="307333" cy="314362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6"/>
            <p:cNvSpPr/>
            <p:nvPr/>
          </p:nvSpPr>
          <p:spPr>
            <a:xfrm rot="2854322">
              <a:off x="2224351" y="2817202"/>
              <a:ext cx="307265" cy="314489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6"/>
            <p:cNvSpPr/>
            <p:nvPr/>
          </p:nvSpPr>
          <p:spPr>
            <a:xfrm rot="-2961373">
              <a:off x="1794442" y="2094797"/>
              <a:ext cx="307206" cy="31423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1" name="Google Shape;291;p26"/>
          <p:cNvGrpSpPr/>
          <p:nvPr/>
        </p:nvGrpSpPr>
        <p:grpSpPr>
          <a:xfrm>
            <a:off x="3050358" y="2023047"/>
            <a:ext cx="1182251" cy="1018250"/>
            <a:chOff x="3050358" y="2023047"/>
            <a:chExt cx="1182251" cy="1018250"/>
          </a:xfrm>
        </p:grpSpPr>
        <p:sp>
          <p:nvSpPr>
            <p:cNvPr id="292" name="Google Shape;292;p26"/>
            <p:cNvSpPr/>
            <p:nvPr/>
          </p:nvSpPr>
          <p:spPr>
            <a:xfrm rot="7767281">
              <a:off x="3115691" y="2664677"/>
              <a:ext cx="307333" cy="314362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6"/>
            <p:cNvSpPr/>
            <p:nvPr/>
          </p:nvSpPr>
          <p:spPr>
            <a:xfrm rot="2854322">
              <a:off x="3859226" y="2664602"/>
              <a:ext cx="307265" cy="314489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6"/>
            <p:cNvSpPr/>
            <p:nvPr/>
          </p:nvSpPr>
          <p:spPr>
            <a:xfrm rot="-7664552">
              <a:off x="3302366" y="2083510"/>
              <a:ext cx="307296" cy="314374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26"/>
          <p:cNvGrpSpPr/>
          <p:nvPr/>
        </p:nvGrpSpPr>
        <p:grpSpPr>
          <a:xfrm>
            <a:off x="1800149" y="3037474"/>
            <a:ext cx="433691" cy="964152"/>
            <a:chOff x="1800149" y="3037474"/>
            <a:chExt cx="433691" cy="964152"/>
          </a:xfrm>
        </p:grpSpPr>
        <p:sp>
          <p:nvSpPr>
            <p:cNvPr id="296" name="Google Shape;296;p26"/>
            <p:cNvSpPr/>
            <p:nvPr/>
          </p:nvSpPr>
          <p:spPr>
            <a:xfrm rot="10796643">
              <a:off x="1800149" y="3687077"/>
              <a:ext cx="307200" cy="3144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6"/>
            <p:cNvSpPr/>
            <p:nvPr/>
          </p:nvSpPr>
          <p:spPr>
            <a:xfrm rot="-7312498">
              <a:off x="1865667" y="3093880"/>
              <a:ext cx="307347" cy="314089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26"/>
          <p:cNvGrpSpPr/>
          <p:nvPr/>
        </p:nvGrpSpPr>
        <p:grpSpPr>
          <a:xfrm>
            <a:off x="593630" y="3009002"/>
            <a:ext cx="1098865" cy="1265931"/>
            <a:chOff x="593630" y="3009002"/>
            <a:chExt cx="1098865" cy="1265931"/>
          </a:xfrm>
        </p:grpSpPr>
        <p:sp>
          <p:nvSpPr>
            <p:cNvPr id="299" name="Google Shape;299;p26"/>
            <p:cNvSpPr/>
            <p:nvPr/>
          </p:nvSpPr>
          <p:spPr>
            <a:xfrm rot="-3357">
              <a:off x="1131013" y="3960383"/>
              <a:ext cx="307200" cy="3144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6"/>
            <p:cNvSpPr/>
            <p:nvPr/>
          </p:nvSpPr>
          <p:spPr>
            <a:xfrm rot="-2961373">
              <a:off x="1319592" y="3110197"/>
              <a:ext cx="307206" cy="31423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 rot="-7812407">
              <a:off x="659190" y="3070597"/>
              <a:ext cx="307181" cy="31421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2" name="Google Shape;302;p26"/>
          <p:cNvGrpSpPr/>
          <p:nvPr/>
        </p:nvGrpSpPr>
        <p:grpSpPr>
          <a:xfrm>
            <a:off x="3625999" y="3071187"/>
            <a:ext cx="1248646" cy="930440"/>
            <a:chOff x="3625999" y="3071187"/>
            <a:chExt cx="1248646" cy="930440"/>
          </a:xfrm>
        </p:grpSpPr>
        <p:sp>
          <p:nvSpPr>
            <p:cNvPr id="303" name="Google Shape;303;p26"/>
            <p:cNvSpPr/>
            <p:nvPr/>
          </p:nvSpPr>
          <p:spPr>
            <a:xfrm rot="10796643">
              <a:off x="3625999" y="3687077"/>
              <a:ext cx="307200" cy="3144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 rot="-7312498">
              <a:off x="3735242" y="3127592"/>
              <a:ext cx="307347" cy="314089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 rot="-2961373">
              <a:off x="4501742" y="3395597"/>
              <a:ext cx="307206" cy="31423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26"/>
          <p:cNvGrpSpPr/>
          <p:nvPr/>
        </p:nvGrpSpPr>
        <p:grpSpPr>
          <a:xfrm>
            <a:off x="3149288" y="3008839"/>
            <a:ext cx="438882" cy="1176644"/>
            <a:chOff x="3149288" y="3008839"/>
            <a:chExt cx="438882" cy="1176644"/>
          </a:xfrm>
        </p:grpSpPr>
        <p:sp>
          <p:nvSpPr>
            <p:cNvPr id="307" name="Google Shape;307;p26"/>
            <p:cNvSpPr/>
            <p:nvPr/>
          </p:nvSpPr>
          <p:spPr>
            <a:xfrm rot="-2961373">
              <a:off x="3215267" y="3070572"/>
              <a:ext cx="307206" cy="31423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6"/>
            <p:cNvSpPr/>
            <p:nvPr/>
          </p:nvSpPr>
          <p:spPr>
            <a:xfrm rot="-3357">
              <a:off x="3149288" y="3870933"/>
              <a:ext cx="307200" cy="3144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9" name="Google Shape;309;p26"/>
          <p:cNvSpPr txBox="1"/>
          <p:nvPr/>
        </p:nvSpPr>
        <p:spPr>
          <a:xfrm>
            <a:off x="5113675" y="3445450"/>
            <a:ext cx="10038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RAZEM?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0" name="Google Shape;310;p26"/>
          <p:cNvSpPr txBox="1"/>
          <p:nvPr/>
        </p:nvSpPr>
        <p:spPr>
          <a:xfrm>
            <a:off x="6003800" y="3445450"/>
            <a:ext cx="17370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4+4*3+2*2=20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1" name="Google Shape;311;p26"/>
          <p:cNvSpPr txBox="1"/>
          <p:nvPr/>
        </p:nvSpPr>
        <p:spPr>
          <a:xfrm>
            <a:off x="5230075" y="4020775"/>
            <a:ext cx="28569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5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Złożoność czasowa: 2</a:t>
            </a:r>
            <a:endParaRPr sz="15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5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Złożoność komunikacyjna: 20</a:t>
            </a:r>
            <a:endParaRPr sz="15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5: Pasywne zgodne rozgłaszanie niezawodne (lazy reliable broadcast)</a:t>
            </a:r>
            <a:endParaRPr/>
          </a:p>
        </p:txBody>
      </p:sp>
      <p:sp>
        <p:nvSpPr>
          <p:cNvPr id="317" name="Google Shape;317;p2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Przypomnienie: jednostkowy czas przesłania wiadomości… liczymy do czasu, gdy wszystkie procesy otrzymają wiadomość (a nie do wygaszenia algorytmu).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l"/>
              <a:t>Algorytm:</a:t>
            </a:r>
            <a:r>
              <a:rPr lang="pl"/>
              <a:t> Inicjator wysyła wiadomość </a:t>
            </a:r>
            <a:r>
              <a:rPr i="1" lang="pl"/>
              <a:t>m</a:t>
            </a:r>
            <a:r>
              <a:rPr lang="pl"/>
              <a:t> do wszystkich. Każdy proces zapamiętuje </a:t>
            </a:r>
            <a:r>
              <a:rPr i="1" lang="pl"/>
              <a:t>m </a:t>
            </a:r>
            <a:r>
              <a:rPr lang="pl"/>
              <a:t>i przesyła do wszystkich po wykryciu awarii nadawcy (od którego bezpośrednio otrzymał </a:t>
            </a:r>
            <a:r>
              <a:rPr i="1" lang="pl"/>
              <a:t>m</a:t>
            </a:r>
            <a:r>
              <a:rPr lang="pl"/>
              <a:t>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Rozważmy topologię każdy z każdym, pięć  procesów.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P omijamy wiadomości wysłane sami do siebie.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/>
              <a:t>Przyjmijmy, że inicjator ulega awarii po wysłaniu wiadomości do dwóch procesów. Oba równocześnie otrzymują wiadomość i równocześnie po jakimś czasie wykrywają awarię.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5: cont. (1)</a:t>
            </a:r>
            <a:endParaRPr/>
          </a:p>
        </p:txBody>
      </p:sp>
      <p:sp>
        <p:nvSpPr>
          <p:cNvPr id="323" name="Google Shape;323;p28"/>
          <p:cNvSpPr/>
          <p:nvPr/>
        </p:nvSpPr>
        <p:spPr>
          <a:xfrm>
            <a:off x="2230950" y="14638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8"/>
          <p:cNvSpPr/>
          <p:nvPr/>
        </p:nvSpPr>
        <p:spPr>
          <a:xfrm>
            <a:off x="740775" y="2571750"/>
            <a:ext cx="475800" cy="4032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8"/>
          <p:cNvSpPr/>
          <p:nvPr/>
        </p:nvSpPr>
        <p:spPr>
          <a:xfrm>
            <a:off x="4071800" y="2571750"/>
            <a:ext cx="475800" cy="4032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8"/>
          <p:cNvSpPr/>
          <p:nvPr/>
        </p:nvSpPr>
        <p:spPr>
          <a:xfrm>
            <a:off x="1369000" y="4210475"/>
            <a:ext cx="475800" cy="4032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8"/>
          <p:cNvSpPr/>
          <p:nvPr/>
        </p:nvSpPr>
        <p:spPr>
          <a:xfrm>
            <a:off x="3205400" y="4296700"/>
            <a:ext cx="475800" cy="4032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8" name="Google Shape;328;p28"/>
          <p:cNvCxnSpPr>
            <a:stCxn id="323" idx="3"/>
            <a:endCxn id="324" idx="7"/>
          </p:cNvCxnSpPr>
          <p:nvPr/>
        </p:nvCxnSpPr>
        <p:spPr>
          <a:xfrm flipH="1">
            <a:off x="1146829" y="1808003"/>
            <a:ext cx="11538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28"/>
          <p:cNvCxnSpPr>
            <a:stCxn id="323" idx="5"/>
            <a:endCxn id="325" idx="1"/>
          </p:cNvCxnSpPr>
          <p:nvPr/>
        </p:nvCxnSpPr>
        <p:spPr>
          <a:xfrm>
            <a:off x="2637071" y="1808003"/>
            <a:ext cx="15045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28"/>
          <p:cNvCxnSpPr>
            <a:stCxn id="324" idx="4"/>
            <a:endCxn id="326" idx="0"/>
          </p:cNvCxnSpPr>
          <p:nvPr/>
        </p:nvCxnSpPr>
        <p:spPr>
          <a:xfrm>
            <a:off x="978675" y="2974950"/>
            <a:ext cx="628200" cy="123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28"/>
          <p:cNvCxnSpPr>
            <a:stCxn id="325" idx="4"/>
            <a:endCxn id="327" idx="0"/>
          </p:cNvCxnSpPr>
          <p:nvPr/>
        </p:nvCxnSpPr>
        <p:spPr>
          <a:xfrm flipH="1">
            <a:off x="3443300" y="2974950"/>
            <a:ext cx="866400" cy="13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32" name="Google Shape;332;p28"/>
          <p:cNvGrpSpPr/>
          <p:nvPr/>
        </p:nvGrpSpPr>
        <p:grpSpPr>
          <a:xfrm>
            <a:off x="1662445" y="1735165"/>
            <a:ext cx="1647543" cy="439500"/>
            <a:chOff x="1662445" y="1735303"/>
            <a:chExt cx="1647543" cy="439500"/>
          </a:xfrm>
        </p:grpSpPr>
        <p:sp>
          <p:nvSpPr>
            <p:cNvPr id="333" name="Google Shape;333;p28"/>
            <p:cNvSpPr/>
            <p:nvPr/>
          </p:nvSpPr>
          <p:spPr>
            <a:xfrm rot="8100000">
              <a:off x="1728612" y="1797863"/>
              <a:ext cx="307167" cy="31438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8"/>
            <p:cNvSpPr/>
            <p:nvPr/>
          </p:nvSpPr>
          <p:spPr>
            <a:xfrm rot="2355239">
              <a:off x="2937975" y="1797947"/>
              <a:ext cx="307226" cy="31425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35" name="Google Shape;335;p28"/>
          <p:cNvCxnSpPr>
            <a:endCxn id="327" idx="2"/>
          </p:cNvCxnSpPr>
          <p:nvPr/>
        </p:nvCxnSpPr>
        <p:spPr>
          <a:xfrm>
            <a:off x="1844900" y="4412200"/>
            <a:ext cx="1360500" cy="8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28"/>
          <p:cNvCxnSpPr>
            <a:stCxn id="323" idx="4"/>
            <a:endCxn id="326" idx="7"/>
          </p:cNvCxnSpPr>
          <p:nvPr/>
        </p:nvCxnSpPr>
        <p:spPr>
          <a:xfrm flipH="1">
            <a:off x="1775250" y="1867050"/>
            <a:ext cx="693600" cy="240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28"/>
          <p:cNvCxnSpPr>
            <a:stCxn id="323" idx="4"/>
            <a:endCxn id="327" idx="1"/>
          </p:cNvCxnSpPr>
          <p:nvPr/>
        </p:nvCxnSpPr>
        <p:spPr>
          <a:xfrm>
            <a:off x="2468850" y="1867050"/>
            <a:ext cx="806100" cy="248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28"/>
          <p:cNvCxnSpPr>
            <a:endCxn id="325" idx="2"/>
          </p:cNvCxnSpPr>
          <p:nvPr/>
        </p:nvCxnSpPr>
        <p:spPr>
          <a:xfrm>
            <a:off x="1216700" y="2773350"/>
            <a:ext cx="2855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28"/>
          <p:cNvCxnSpPr>
            <a:stCxn id="324" idx="5"/>
          </p:cNvCxnSpPr>
          <p:nvPr/>
        </p:nvCxnSpPr>
        <p:spPr>
          <a:xfrm>
            <a:off x="1146896" y="2915903"/>
            <a:ext cx="2264100" cy="154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28"/>
          <p:cNvCxnSpPr>
            <a:stCxn id="325" idx="3"/>
            <a:endCxn id="326" idx="7"/>
          </p:cNvCxnSpPr>
          <p:nvPr/>
        </p:nvCxnSpPr>
        <p:spPr>
          <a:xfrm flipH="1">
            <a:off x="1775079" y="2915903"/>
            <a:ext cx="2366400" cy="135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28"/>
          <p:cNvSpPr/>
          <p:nvPr/>
        </p:nvSpPr>
        <p:spPr>
          <a:xfrm>
            <a:off x="2230950" y="1463850"/>
            <a:ext cx="475800" cy="403200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2" name="Google Shape;342;p28"/>
          <p:cNvGrpSpPr/>
          <p:nvPr/>
        </p:nvGrpSpPr>
        <p:grpSpPr>
          <a:xfrm>
            <a:off x="977478" y="2602009"/>
            <a:ext cx="3333567" cy="1038142"/>
            <a:chOff x="977478" y="2602009"/>
            <a:chExt cx="3333567" cy="1038142"/>
          </a:xfrm>
        </p:grpSpPr>
        <p:sp>
          <p:nvSpPr>
            <p:cNvPr id="343" name="Google Shape;343;p28"/>
            <p:cNvSpPr/>
            <p:nvPr/>
          </p:nvSpPr>
          <p:spPr>
            <a:xfrm rot="8100000">
              <a:off x="3937712" y="3122338"/>
              <a:ext cx="307167" cy="31438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8"/>
            <p:cNvSpPr/>
            <p:nvPr/>
          </p:nvSpPr>
          <p:spPr>
            <a:xfrm rot="2355239">
              <a:off x="1342200" y="2977522"/>
              <a:ext cx="307226" cy="31425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8"/>
            <p:cNvSpPr/>
            <p:nvPr/>
          </p:nvSpPr>
          <p:spPr>
            <a:xfrm rot="2835349">
              <a:off x="1043482" y="3263603"/>
              <a:ext cx="307193" cy="31419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8"/>
            <p:cNvSpPr/>
            <p:nvPr/>
          </p:nvSpPr>
          <p:spPr>
            <a:xfrm rot="8100000">
              <a:off x="3722912" y="2911063"/>
              <a:ext cx="307167" cy="31438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8"/>
            <p:cNvSpPr/>
            <p:nvPr/>
          </p:nvSpPr>
          <p:spPr>
            <a:xfrm rot="10800000">
              <a:off x="3587779" y="2645068"/>
              <a:ext cx="307200" cy="3144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1342164" y="2602009"/>
              <a:ext cx="307200" cy="3144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9" name="Google Shape;349;p28"/>
          <p:cNvGrpSpPr/>
          <p:nvPr/>
        </p:nvGrpSpPr>
        <p:grpSpPr>
          <a:xfrm>
            <a:off x="1170330" y="2193219"/>
            <a:ext cx="3086591" cy="499696"/>
            <a:chOff x="1170330" y="2193219"/>
            <a:chExt cx="3086591" cy="499696"/>
          </a:xfrm>
        </p:grpSpPr>
        <p:sp>
          <p:nvSpPr>
            <p:cNvPr id="350" name="Google Shape;350;p28"/>
            <p:cNvSpPr/>
            <p:nvPr/>
          </p:nvSpPr>
          <p:spPr>
            <a:xfrm rot="-2190032">
              <a:off x="1233657" y="2253785"/>
              <a:ext cx="307146" cy="314468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8"/>
            <p:cNvSpPr/>
            <p:nvPr/>
          </p:nvSpPr>
          <p:spPr>
            <a:xfrm rot="-7733744">
              <a:off x="3884465" y="2317672"/>
              <a:ext cx="307212" cy="31428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2" name="Google Shape;352;p28"/>
          <p:cNvSpPr txBox="1"/>
          <p:nvPr/>
        </p:nvSpPr>
        <p:spPr>
          <a:xfrm>
            <a:off x="4999050" y="1864325"/>
            <a:ext cx="36117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 +  (w tym jedna do samego siebie)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2*5 (w tym 2 do samego siebie)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= 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13 (10 gdybyśmy nie liczyli wiadomości sami do siebie)</a:t>
            </a:r>
            <a:endParaRPr b="1"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3" name="Google Shape;353;p28"/>
          <p:cNvSpPr txBox="1"/>
          <p:nvPr/>
        </p:nvSpPr>
        <p:spPr>
          <a:xfrm>
            <a:off x="5047425" y="3460575"/>
            <a:ext cx="3039300" cy="8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Złożoność czasowa: 2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54" name="Google Shape;354;p28"/>
          <p:cNvGrpSpPr/>
          <p:nvPr/>
        </p:nvGrpSpPr>
        <p:grpSpPr>
          <a:xfrm>
            <a:off x="2116574" y="2185078"/>
            <a:ext cx="713682" cy="412800"/>
            <a:chOff x="2116574" y="2185078"/>
            <a:chExt cx="713682" cy="412800"/>
          </a:xfrm>
        </p:grpSpPr>
        <p:sp>
          <p:nvSpPr>
            <p:cNvPr id="355" name="Google Shape;355;p28"/>
            <p:cNvSpPr/>
            <p:nvPr/>
          </p:nvSpPr>
          <p:spPr>
            <a:xfrm rot="6938339">
              <a:off x="2171203" y="2234283"/>
              <a:ext cx="307142" cy="31439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 rot="4669391">
              <a:off x="2490500" y="2234161"/>
              <a:ext cx="307212" cy="31456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6: Detekcja zakończenia w modelu synchronicznym (Dijkstra, Feijen, van Gastaren)</a:t>
            </a:r>
            <a:endParaRPr/>
          </a:p>
        </p:txBody>
      </p:sp>
      <p:sp>
        <p:nvSpPr>
          <p:cNvPr id="362" name="Google Shape;362;p29"/>
          <p:cNvSpPr txBox="1"/>
          <p:nvPr>
            <p:ph idx="1" type="body"/>
          </p:nvPr>
        </p:nvSpPr>
        <p:spPr>
          <a:xfrm>
            <a:off x="1142125" y="1567550"/>
            <a:ext cx="73266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Przypomnienie: jednostkowy czas przesłania wiadomości… liczymy do czasu, gdy wykryto zakończenie.  Brak awarii.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l"/>
              <a:t>Algorytm:</a:t>
            </a:r>
            <a:r>
              <a:rPr lang="pl"/>
              <a:t> Procesy mają kolory </a:t>
            </a:r>
            <a:r>
              <a:rPr i="1" lang="pl"/>
              <a:t>White</a:t>
            </a:r>
            <a:r>
              <a:rPr lang="pl"/>
              <a:t> albo </a:t>
            </a:r>
            <a:r>
              <a:rPr i="1" lang="pl"/>
              <a:t>Black</a:t>
            </a:r>
            <a:r>
              <a:rPr lang="pl"/>
              <a:t>. Początkowo </a:t>
            </a:r>
            <a:r>
              <a:rPr i="1" lang="pl"/>
              <a:t>White</a:t>
            </a:r>
            <a:r>
              <a:rPr lang="pl"/>
              <a:t>. Zmieniają kolor na </a:t>
            </a:r>
            <a:r>
              <a:rPr i="1" lang="pl"/>
              <a:t>Black</a:t>
            </a:r>
            <a:r>
              <a:rPr lang="pl"/>
              <a:t> gdy wyślą wiadomość wstecz pierścienia. ZMieniają na </a:t>
            </a:r>
            <a:r>
              <a:rPr i="1" lang="pl"/>
              <a:t>White </a:t>
            </a:r>
            <a:r>
              <a:rPr lang="pl"/>
              <a:t>po przesłaniu tokenu. Tokeny przechodzą w pierścieniu i nieodwracalnie stają się </a:t>
            </a:r>
            <a:r>
              <a:rPr i="1" lang="pl"/>
              <a:t>Black</a:t>
            </a:r>
            <a:r>
              <a:rPr lang="pl"/>
              <a:t> po otrzymaniu przez proces </a:t>
            </a:r>
            <a:r>
              <a:rPr i="1" lang="pl"/>
              <a:t>Black</a:t>
            </a:r>
            <a:r>
              <a:rPr lang="pl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MODEL SYNCHRONICZNY! Oznacza to, że de facto można by się kłócić, że złożoność czasowa powinna wynosić 0 (zero), bo przesłanie wiadomości jest natychmiastowe. </a:t>
            </a:r>
            <a:r>
              <a:rPr b="1" lang="pl"/>
              <a:t>Tak jednak się nie robi!</a:t>
            </a:r>
            <a:r>
              <a:rPr lang="pl"/>
              <a:t>  Tak więc, </a:t>
            </a:r>
            <a:r>
              <a:rPr b="1" lang="pl"/>
              <a:t>n</a:t>
            </a:r>
            <a:r>
              <a:rPr b="1" lang="pl"/>
              <a:t>a potrzeby edukacyjne trochę oszukamy</a:t>
            </a:r>
            <a:r>
              <a:rPr lang="pl"/>
              <a:t> i przyjmiemy przy wyliczaniu złożoności jednostkowy czas przesłania wiadomości.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/>
              <a:t>Rozważmy przypadek szczególny, w którym początkowo wszystkie monitory mają kolor </a:t>
            </a:r>
            <a:r>
              <a:rPr i="1" lang="pl"/>
              <a:t>Black</a:t>
            </a:r>
            <a:r>
              <a:rPr lang="pl"/>
              <a:t>. (zauw. w algorytmie jest początkowo </a:t>
            </a:r>
            <a:r>
              <a:rPr i="1" lang="pl"/>
              <a:t>White</a:t>
            </a:r>
            <a:r>
              <a:rPr lang="pl"/>
              <a:t>).  Liczymy oczywiście w sytuacji, w której zakończenie zaszło (wszystkie procesy są pasywne)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6: cont. (1)</a:t>
            </a:r>
            <a:endParaRPr/>
          </a:p>
        </p:txBody>
      </p:sp>
      <p:sp>
        <p:nvSpPr>
          <p:cNvPr id="368" name="Google Shape;368;p30"/>
          <p:cNvSpPr/>
          <p:nvPr/>
        </p:nvSpPr>
        <p:spPr>
          <a:xfrm>
            <a:off x="2230950" y="14638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0"/>
          <p:cNvSpPr/>
          <p:nvPr/>
        </p:nvSpPr>
        <p:spPr>
          <a:xfrm>
            <a:off x="740775" y="257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0"/>
          <p:cNvSpPr/>
          <p:nvPr/>
        </p:nvSpPr>
        <p:spPr>
          <a:xfrm>
            <a:off x="4071800" y="257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0"/>
          <p:cNvSpPr/>
          <p:nvPr/>
        </p:nvSpPr>
        <p:spPr>
          <a:xfrm>
            <a:off x="1369000" y="421047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0"/>
          <p:cNvSpPr/>
          <p:nvPr/>
        </p:nvSpPr>
        <p:spPr>
          <a:xfrm>
            <a:off x="3205400" y="429670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3" name="Google Shape;373;p30"/>
          <p:cNvCxnSpPr>
            <a:stCxn id="368" idx="3"/>
            <a:endCxn id="369" idx="7"/>
          </p:cNvCxnSpPr>
          <p:nvPr/>
        </p:nvCxnSpPr>
        <p:spPr>
          <a:xfrm flipH="1">
            <a:off x="1146829" y="1808003"/>
            <a:ext cx="11538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30"/>
          <p:cNvCxnSpPr>
            <a:stCxn id="368" idx="5"/>
            <a:endCxn id="370" idx="1"/>
          </p:cNvCxnSpPr>
          <p:nvPr/>
        </p:nvCxnSpPr>
        <p:spPr>
          <a:xfrm>
            <a:off x="2637071" y="1808003"/>
            <a:ext cx="15045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5" name="Google Shape;375;p30"/>
          <p:cNvCxnSpPr>
            <a:stCxn id="369" idx="4"/>
            <a:endCxn id="371" idx="0"/>
          </p:cNvCxnSpPr>
          <p:nvPr/>
        </p:nvCxnSpPr>
        <p:spPr>
          <a:xfrm>
            <a:off x="978675" y="2974950"/>
            <a:ext cx="628200" cy="123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30"/>
          <p:cNvCxnSpPr>
            <a:stCxn id="370" idx="4"/>
            <a:endCxn id="372" idx="0"/>
          </p:cNvCxnSpPr>
          <p:nvPr/>
        </p:nvCxnSpPr>
        <p:spPr>
          <a:xfrm flipH="1">
            <a:off x="3443300" y="2974950"/>
            <a:ext cx="866400" cy="13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7" name="Google Shape;377;p30"/>
          <p:cNvSpPr txBox="1"/>
          <p:nvPr/>
        </p:nvSpPr>
        <p:spPr>
          <a:xfrm>
            <a:off x="4579850" y="1678900"/>
            <a:ext cx="35070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Pierwsza faza: token przechodzi wszystkie procesy, zmieniając kolor na black, procesy zmieniają kolor na white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78" name="Google Shape;378;p30"/>
          <p:cNvCxnSpPr>
            <a:endCxn id="372" idx="2"/>
          </p:cNvCxnSpPr>
          <p:nvPr/>
        </p:nvCxnSpPr>
        <p:spPr>
          <a:xfrm>
            <a:off x="1844900" y="4412200"/>
            <a:ext cx="1360500" cy="8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6: cont. (2)</a:t>
            </a:r>
            <a:endParaRPr/>
          </a:p>
        </p:txBody>
      </p:sp>
      <p:sp>
        <p:nvSpPr>
          <p:cNvPr id="384" name="Google Shape;384;p31"/>
          <p:cNvSpPr/>
          <p:nvPr/>
        </p:nvSpPr>
        <p:spPr>
          <a:xfrm>
            <a:off x="2230950" y="14638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1"/>
          <p:cNvSpPr/>
          <p:nvPr/>
        </p:nvSpPr>
        <p:spPr>
          <a:xfrm>
            <a:off x="740775" y="257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1"/>
          <p:cNvSpPr/>
          <p:nvPr/>
        </p:nvSpPr>
        <p:spPr>
          <a:xfrm>
            <a:off x="4071800" y="257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1"/>
          <p:cNvSpPr/>
          <p:nvPr/>
        </p:nvSpPr>
        <p:spPr>
          <a:xfrm>
            <a:off x="1369000" y="421047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1"/>
          <p:cNvSpPr/>
          <p:nvPr/>
        </p:nvSpPr>
        <p:spPr>
          <a:xfrm>
            <a:off x="3205400" y="429670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9" name="Google Shape;389;p31"/>
          <p:cNvCxnSpPr>
            <a:stCxn id="384" idx="3"/>
            <a:endCxn id="385" idx="7"/>
          </p:cNvCxnSpPr>
          <p:nvPr/>
        </p:nvCxnSpPr>
        <p:spPr>
          <a:xfrm flipH="1">
            <a:off x="1146829" y="1808003"/>
            <a:ext cx="11538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0" name="Google Shape;390;p31"/>
          <p:cNvCxnSpPr>
            <a:stCxn id="384" idx="5"/>
            <a:endCxn id="386" idx="1"/>
          </p:cNvCxnSpPr>
          <p:nvPr/>
        </p:nvCxnSpPr>
        <p:spPr>
          <a:xfrm>
            <a:off x="2637071" y="1808003"/>
            <a:ext cx="15045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1" name="Google Shape;391;p31"/>
          <p:cNvCxnSpPr>
            <a:stCxn id="385" idx="4"/>
            <a:endCxn id="387" idx="0"/>
          </p:cNvCxnSpPr>
          <p:nvPr/>
        </p:nvCxnSpPr>
        <p:spPr>
          <a:xfrm>
            <a:off x="978675" y="2974950"/>
            <a:ext cx="628200" cy="123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2" name="Google Shape;392;p31"/>
          <p:cNvCxnSpPr>
            <a:stCxn id="386" idx="4"/>
            <a:endCxn id="388" idx="0"/>
          </p:cNvCxnSpPr>
          <p:nvPr/>
        </p:nvCxnSpPr>
        <p:spPr>
          <a:xfrm flipH="1">
            <a:off x="3443300" y="2974950"/>
            <a:ext cx="866400" cy="13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3" name="Google Shape;393;p31"/>
          <p:cNvSpPr txBox="1"/>
          <p:nvPr/>
        </p:nvSpPr>
        <p:spPr>
          <a:xfrm>
            <a:off x="4579850" y="1678900"/>
            <a:ext cx="35070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Pierwsza faza: token przechodzi wszystkie procesy, zmieniając kolor na black, procesy zmieniają kolor na white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94" name="Google Shape;394;p31"/>
          <p:cNvCxnSpPr>
            <a:endCxn id="388" idx="2"/>
          </p:cNvCxnSpPr>
          <p:nvPr/>
        </p:nvCxnSpPr>
        <p:spPr>
          <a:xfrm>
            <a:off x="1844900" y="4412200"/>
            <a:ext cx="1360500" cy="8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95" name="Google Shape;395;p31"/>
          <p:cNvGrpSpPr/>
          <p:nvPr/>
        </p:nvGrpSpPr>
        <p:grpSpPr>
          <a:xfrm>
            <a:off x="1117277" y="3863307"/>
            <a:ext cx="727523" cy="750368"/>
            <a:chOff x="1117277" y="3863307"/>
            <a:chExt cx="727523" cy="750368"/>
          </a:xfrm>
        </p:grpSpPr>
        <p:sp>
          <p:nvSpPr>
            <p:cNvPr id="396" name="Google Shape;396;p31"/>
            <p:cNvSpPr/>
            <p:nvPr/>
          </p:nvSpPr>
          <p:spPr>
            <a:xfrm rot="-7385091">
              <a:off x="1179222" y="3920624"/>
              <a:ext cx="307210" cy="31436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1"/>
            <p:cNvSpPr/>
            <p:nvPr/>
          </p:nvSpPr>
          <p:spPr>
            <a:xfrm>
              <a:off x="1369000" y="4210475"/>
              <a:ext cx="475800" cy="403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31"/>
          <p:cNvGrpSpPr/>
          <p:nvPr/>
        </p:nvGrpSpPr>
        <p:grpSpPr>
          <a:xfrm>
            <a:off x="740775" y="2134059"/>
            <a:ext cx="714305" cy="840891"/>
            <a:chOff x="740775" y="2134059"/>
            <a:chExt cx="714305" cy="840891"/>
          </a:xfrm>
        </p:grpSpPr>
        <p:sp>
          <p:nvSpPr>
            <p:cNvPr id="399" name="Google Shape;399;p31"/>
            <p:cNvSpPr/>
            <p:nvPr/>
          </p:nvSpPr>
          <p:spPr>
            <a:xfrm rot="-2343188">
              <a:off x="1083269" y="2195717"/>
              <a:ext cx="307123" cy="31438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1"/>
            <p:cNvSpPr/>
            <p:nvPr/>
          </p:nvSpPr>
          <p:spPr>
            <a:xfrm>
              <a:off x="740775" y="2571750"/>
              <a:ext cx="475800" cy="403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1" name="Google Shape;401;p31"/>
          <p:cNvGrpSpPr/>
          <p:nvPr/>
        </p:nvGrpSpPr>
        <p:grpSpPr>
          <a:xfrm>
            <a:off x="2230950" y="1463850"/>
            <a:ext cx="974438" cy="554299"/>
            <a:chOff x="2230950" y="1463850"/>
            <a:chExt cx="974438" cy="554299"/>
          </a:xfrm>
        </p:grpSpPr>
        <p:sp>
          <p:nvSpPr>
            <p:cNvPr id="402" name="Google Shape;402;p31"/>
            <p:cNvSpPr/>
            <p:nvPr/>
          </p:nvSpPr>
          <p:spPr>
            <a:xfrm rot="2355239">
              <a:off x="2833375" y="1642172"/>
              <a:ext cx="307226" cy="31425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1"/>
            <p:cNvSpPr/>
            <p:nvPr/>
          </p:nvSpPr>
          <p:spPr>
            <a:xfrm>
              <a:off x="2230950" y="1463850"/>
              <a:ext cx="475800" cy="403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4" name="Google Shape;404;p31"/>
          <p:cNvGrpSpPr/>
          <p:nvPr/>
        </p:nvGrpSpPr>
        <p:grpSpPr>
          <a:xfrm>
            <a:off x="3757420" y="2571750"/>
            <a:ext cx="790180" cy="804953"/>
            <a:chOff x="3757420" y="2571750"/>
            <a:chExt cx="790180" cy="804953"/>
          </a:xfrm>
        </p:grpSpPr>
        <p:sp>
          <p:nvSpPr>
            <p:cNvPr id="405" name="Google Shape;405;p31"/>
            <p:cNvSpPr/>
            <p:nvPr/>
          </p:nvSpPr>
          <p:spPr>
            <a:xfrm rot="8100000">
              <a:off x="3823587" y="2999763"/>
              <a:ext cx="307167" cy="31438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1"/>
            <p:cNvSpPr/>
            <p:nvPr/>
          </p:nvSpPr>
          <p:spPr>
            <a:xfrm>
              <a:off x="4071800" y="2571750"/>
              <a:ext cx="475800" cy="403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7" name="Google Shape;407;p31"/>
          <p:cNvGrpSpPr/>
          <p:nvPr/>
        </p:nvGrpSpPr>
        <p:grpSpPr>
          <a:xfrm>
            <a:off x="2768600" y="4158998"/>
            <a:ext cx="912700" cy="540902"/>
            <a:chOff x="2768600" y="4158998"/>
            <a:chExt cx="912700" cy="540902"/>
          </a:xfrm>
        </p:grpSpPr>
        <p:sp>
          <p:nvSpPr>
            <p:cNvPr id="408" name="Google Shape;408;p31"/>
            <p:cNvSpPr/>
            <p:nvPr/>
          </p:nvSpPr>
          <p:spPr>
            <a:xfrm rot="-10507488">
              <a:off x="2781544" y="4171467"/>
              <a:ext cx="307111" cy="314362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1"/>
            <p:cNvSpPr/>
            <p:nvPr/>
          </p:nvSpPr>
          <p:spPr>
            <a:xfrm>
              <a:off x="3205500" y="4296700"/>
              <a:ext cx="475800" cy="403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0" name="Google Shape;410;p31"/>
          <p:cNvSpPr txBox="1"/>
          <p:nvPr/>
        </p:nvSpPr>
        <p:spPr>
          <a:xfrm>
            <a:off x="4910375" y="2936550"/>
            <a:ext cx="31764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 tur, 5 wiadomości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(przypominam: dla modelu synchronicznego można twierdzić, że to trochę bez sensu liczyć złożoność czasową, ale zignorujmy to na potrzeby edukacyjne)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 6: cont. (3)</a:t>
            </a:r>
            <a:endParaRPr/>
          </a:p>
        </p:txBody>
      </p:sp>
      <p:sp>
        <p:nvSpPr>
          <p:cNvPr id="416" name="Google Shape;416;p32"/>
          <p:cNvSpPr/>
          <p:nvPr/>
        </p:nvSpPr>
        <p:spPr>
          <a:xfrm>
            <a:off x="2230950" y="14638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2"/>
          <p:cNvSpPr/>
          <p:nvPr/>
        </p:nvSpPr>
        <p:spPr>
          <a:xfrm>
            <a:off x="740775" y="257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2"/>
          <p:cNvSpPr/>
          <p:nvPr/>
        </p:nvSpPr>
        <p:spPr>
          <a:xfrm>
            <a:off x="4071800" y="257175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2"/>
          <p:cNvSpPr/>
          <p:nvPr/>
        </p:nvSpPr>
        <p:spPr>
          <a:xfrm>
            <a:off x="1369000" y="4210475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2"/>
          <p:cNvSpPr/>
          <p:nvPr/>
        </p:nvSpPr>
        <p:spPr>
          <a:xfrm>
            <a:off x="3205400" y="4296700"/>
            <a:ext cx="4758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1" name="Google Shape;421;p32"/>
          <p:cNvCxnSpPr>
            <a:stCxn id="416" idx="3"/>
            <a:endCxn id="417" idx="7"/>
          </p:cNvCxnSpPr>
          <p:nvPr/>
        </p:nvCxnSpPr>
        <p:spPr>
          <a:xfrm flipH="1">
            <a:off x="1146829" y="1808003"/>
            <a:ext cx="11538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32"/>
          <p:cNvCxnSpPr>
            <a:stCxn id="416" idx="5"/>
            <a:endCxn id="418" idx="1"/>
          </p:cNvCxnSpPr>
          <p:nvPr/>
        </p:nvCxnSpPr>
        <p:spPr>
          <a:xfrm>
            <a:off x="2637071" y="1808003"/>
            <a:ext cx="1504500" cy="8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32"/>
          <p:cNvCxnSpPr>
            <a:stCxn id="417" idx="4"/>
            <a:endCxn id="419" idx="0"/>
          </p:cNvCxnSpPr>
          <p:nvPr/>
        </p:nvCxnSpPr>
        <p:spPr>
          <a:xfrm>
            <a:off x="978675" y="2974950"/>
            <a:ext cx="628200" cy="123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4" name="Google Shape;424;p32"/>
          <p:cNvCxnSpPr>
            <a:stCxn id="418" idx="4"/>
            <a:endCxn id="420" idx="0"/>
          </p:cNvCxnSpPr>
          <p:nvPr/>
        </p:nvCxnSpPr>
        <p:spPr>
          <a:xfrm flipH="1">
            <a:off x="3443300" y="2974950"/>
            <a:ext cx="866400" cy="13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5" name="Google Shape;425;p32"/>
          <p:cNvSpPr txBox="1"/>
          <p:nvPr/>
        </p:nvSpPr>
        <p:spPr>
          <a:xfrm>
            <a:off x="4579850" y="1678900"/>
            <a:ext cx="35070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Druga</a:t>
            </a:r>
            <a:r>
              <a:rPr lang="pl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 faza: token przechodzi wszystkie procesy</a:t>
            </a:r>
            <a:endParaRPr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26" name="Google Shape;426;p32"/>
          <p:cNvCxnSpPr>
            <a:endCxn id="420" idx="2"/>
          </p:cNvCxnSpPr>
          <p:nvPr/>
        </p:nvCxnSpPr>
        <p:spPr>
          <a:xfrm>
            <a:off x="1844900" y="4412200"/>
            <a:ext cx="1360500" cy="8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7" name="Google Shape;427;p32"/>
          <p:cNvSpPr/>
          <p:nvPr/>
        </p:nvSpPr>
        <p:spPr>
          <a:xfrm rot="-7385091">
            <a:off x="1179222" y="3920624"/>
            <a:ext cx="307210" cy="31436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2"/>
          <p:cNvSpPr/>
          <p:nvPr/>
        </p:nvSpPr>
        <p:spPr>
          <a:xfrm>
            <a:off x="1369000" y="4210475"/>
            <a:ext cx="475800" cy="403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2"/>
          <p:cNvSpPr/>
          <p:nvPr/>
        </p:nvSpPr>
        <p:spPr>
          <a:xfrm rot="-2343188">
            <a:off x="1083269" y="2195717"/>
            <a:ext cx="307123" cy="31438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2"/>
          <p:cNvSpPr/>
          <p:nvPr/>
        </p:nvSpPr>
        <p:spPr>
          <a:xfrm>
            <a:off x="740775" y="2571750"/>
            <a:ext cx="475800" cy="403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2"/>
          <p:cNvSpPr/>
          <p:nvPr/>
        </p:nvSpPr>
        <p:spPr>
          <a:xfrm rot="2355239">
            <a:off x="2833375" y="1642172"/>
            <a:ext cx="307226" cy="31425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2"/>
          <p:cNvSpPr/>
          <p:nvPr/>
        </p:nvSpPr>
        <p:spPr>
          <a:xfrm>
            <a:off x="2230950" y="1463850"/>
            <a:ext cx="475800" cy="403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2"/>
          <p:cNvSpPr/>
          <p:nvPr/>
        </p:nvSpPr>
        <p:spPr>
          <a:xfrm rot="8100000">
            <a:off x="3823587" y="2999763"/>
            <a:ext cx="307167" cy="31438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2"/>
          <p:cNvSpPr/>
          <p:nvPr/>
        </p:nvSpPr>
        <p:spPr>
          <a:xfrm>
            <a:off x="4071800" y="2571750"/>
            <a:ext cx="475800" cy="403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2"/>
          <p:cNvSpPr/>
          <p:nvPr/>
        </p:nvSpPr>
        <p:spPr>
          <a:xfrm rot="-10507488">
            <a:off x="2781544" y="4171467"/>
            <a:ext cx="307111" cy="31436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2"/>
          <p:cNvSpPr/>
          <p:nvPr/>
        </p:nvSpPr>
        <p:spPr>
          <a:xfrm>
            <a:off x="3205500" y="4296700"/>
            <a:ext cx="475800" cy="403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2"/>
          <p:cNvSpPr txBox="1"/>
          <p:nvPr/>
        </p:nvSpPr>
        <p:spPr>
          <a:xfrm>
            <a:off x="4910375" y="2936550"/>
            <a:ext cx="31764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 tur, 5 wiadomości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Razem: 10 tur, 10 wiadomości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(przypominam: dla modelu synchrnicznego  trochę bez sensu liczyć złożoność czasową, to tylko na potrzeby edukacyjne)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Wyznaczanie spójnego stanu globalnego Chandy-Lamporta</a:t>
            </a:r>
            <a:endParaRPr/>
          </a:p>
        </p:txBody>
      </p:sp>
      <p:sp>
        <p:nvSpPr>
          <p:cNvPr id="443" name="Google Shape;443;p33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1600"/>
              <a:t>Przyjmijmy topologię pierścienia, pomijamy fazę zbierania stanów. Policzmy dla n=5 procesów. Ile wyniesie złożoność czasowa i komunikacyjna?</a:t>
            </a:r>
            <a:endParaRPr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Wyznaczanie spójnego stanu globalnego Chandy-Lamporta</a:t>
            </a:r>
            <a:endParaRPr/>
          </a:p>
        </p:txBody>
      </p:sp>
      <p:sp>
        <p:nvSpPr>
          <p:cNvPr id="449" name="Google Shape;449;p3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/>
              <a:t>Przyjmijmy topologię pierścienia, pomijamy fazę zbierania stanów. Policzmy dla n=5 procesów. Ile wyniesie złożoność czasowa i komunikacyjna?</a:t>
            </a:r>
            <a:endParaRPr sz="1600"/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400"/>
              <a:t>Każdy proces wysyła dwie wiadomości, a więc złożoność komunikacyjna:</a:t>
            </a:r>
            <a:endParaRPr sz="1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pl" sz="1900"/>
              <a:t>10</a:t>
            </a:r>
            <a:endParaRPr b="1" sz="19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400"/>
              <a:t>Algorytm kończy się, gdy ostatni proces zapisze stan i stan kanałów. Po 1szej turze stan zapisują sąsiedzi 1szego procesu. Po 2giej - ich sąsiedzi, ale bez stanu kanałów. Po 3ciej turze: zapisują stan kanałów. Złożoność czasowa:</a:t>
            </a:r>
            <a:endParaRPr sz="14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pl" sz="1800"/>
              <a:t>3</a:t>
            </a:r>
            <a:endParaRPr b="1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